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5" r:id="rId3"/>
    <p:sldId id="257" r:id="rId4"/>
    <p:sldId id="280" r:id="rId5"/>
    <p:sldId id="283" r:id="rId6"/>
    <p:sldId id="258" r:id="rId7"/>
    <p:sldId id="266" r:id="rId8"/>
    <p:sldId id="269" r:id="rId9"/>
    <p:sldId id="285" r:id="rId10"/>
    <p:sldId id="259" r:id="rId11"/>
    <p:sldId id="267" r:id="rId12"/>
    <p:sldId id="268" r:id="rId13"/>
    <p:sldId id="278" r:id="rId14"/>
    <p:sldId id="260" r:id="rId15"/>
    <p:sldId id="270" r:id="rId16"/>
    <p:sldId id="273" r:id="rId17"/>
    <p:sldId id="274" r:id="rId18"/>
    <p:sldId id="275" r:id="rId19"/>
    <p:sldId id="276" r:id="rId20"/>
    <p:sldId id="261" r:id="rId21"/>
    <p:sldId id="262" r:id="rId22"/>
    <p:sldId id="284" r:id="rId23"/>
    <p:sldId id="282" r:id="rId24"/>
    <p:sldId id="263" r:id="rId25"/>
    <p:sldId id="271" r:id="rId26"/>
    <p:sldId id="272" r:id="rId27"/>
    <p:sldId id="281" r:id="rId28"/>
    <p:sldId id="286" r:id="rId29"/>
    <p:sldId id="264" r:id="rId30"/>
  </p:sldIdLst>
  <p:sldSz cx="12192000" cy="6858000"/>
  <p:notesSz cx="6858000" cy="9144000"/>
  <p:custDataLst>
    <p:tags r:id="rId3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712" autoAdjust="0"/>
  </p:normalViewPr>
  <p:slideViewPr>
    <p:cSldViewPr snapToGrid="0">
      <p:cViewPr varScale="1">
        <p:scale>
          <a:sx n="78" d="100"/>
          <a:sy n="78" d="100"/>
        </p:scale>
        <p:origin x="835"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D549B7-D913-44AA-BE8D-24BD9338C55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EBCB0FF2-9C13-4275-AC1C-D113F14945D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85BB9FA-240F-4E6B-912B-EE19D24D78EF}"/>
              </a:ext>
            </a:extLst>
          </p:cNvPr>
          <p:cNvSpPr>
            <a:spLocks noGrp="1"/>
          </p:cNvSpPr>
          <p:nvPr>
            <p:ph type="dt" sz="half" idx="10"/>
          </p:nvPr>
        </p:nvSpPr>
        <p:spPr/>
        <p:txBody>
          <a:bodyPr/>
          <a:lstStyle/>
          <a:p>
            <a:fld id="{BAC77D04-9CC6-4627-A29E-DE6308463135}" type="datetimeFigureOut">
              <a:rPr lang="en-GB" smtClean="0"/>
              <a:t>08/07/2025</a:t>
            </a:fld>
            <a:endParaRPr lang="en-GB"/>
          </a:p>
        </p:txBody>
      </p:sp>
      <p:sp>
        <p:nvSpPr>
          <p:cNvPr id="5" name="Footer Placeholder 4">
            <a:extLst>
              <a:ext uri="{FF2B5EF4-FFF2-40B4-BE49-F238E27FC236}">
                <a16:creationId xmlns:a16="http://schemas.microsoft.com/office/drawing/2014/main" id="{F3B88C42-DACF-446C-A023-29C5853A3E3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B8D15BF-6F63-4D1E-A929-9FB3AD0D3A44}"/>
              </a:ext>
            </a:extLst>
          </p:cNvPr>
          <p:cNvSpPr>
            <a:spLocks noGrp="1"/>
          </p:cNvSpPr>
          <p:nvPr>
            <p:ph type="sldNum" sz="quarter" idx="12"/>
          </p:nvPr>
        </p:nvSpPr>
        <p:spPr/>
        <p:txBody>
          <a:bodyPr/>
          <a:lstStyle/>
          <a:p>
            <a:fld id="{039C6C5A-DE53-4A38-928E-3FF471664810}" type="slidenum">
              <a:rPr lang="en-GB" smtClean="0"/>
              <a:t>‹#›</a:t>
            </a:fld>
            <a:endParaRPr lang="en-GB"/>
          </a:p>
        </p:txBody>
      </p:sp>
    </p:spTree>
    <p:extLst>
      <p:ext uri="{BB962C8B-B14F-4D97-AF65-F5344CB8AC3E}">
        <p14:creationId xmlns:p14="http://schemas.microsoft.com/office/powerpoint/2010/main" val="20845272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90B43D-AF77-4612-AAFD-68A258AF3AEB}"/>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5A4D1ED-34C7-4805-BB20-65C8E1B7020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4FF4B04-481C-4BFD-BDF5-FFAC22EF4ED6}"/>
              </a:ext>
            </a:extLst>
          </p:cNvPr>
          <p:cNvSpPr>
            <a:spLocks noGrp="1"/>
          </p:cNvSpPr>
          <p:nvPr>
            <p:ph type="dt" sz="half" idx="10"/>
          </p:nvPr>
        </p:nvSpPr>
        <p:spPr/>
        <p:txBody>
          <a:bodyPr/>
          <a:lstStyle/>
          <a:p>
            <a:fld id="{BAC77D04-9CC6-4627-A29E-DE6308463135}" type="datetimeFigureOut">
              <a:rPr lang="en-GB" smtClean="0"/>
              <a:t>08/07/2025</a:t>
            </a:fld>
            <a:endParaRPr lang="en-GB"/>
          </a:p>
        </p:txBody>
      </p:sp>
      <p:sp>
        <p:nvSpPr>
          <p:cNvPr id="5" name="Footer Placeholder 4">
            <a:extLst>
              <a:ext uri="{FF2B5EF4-FFF2-40B4-BE49-F238E27FC236}">
                <a16:creationId xmlns:a16="http://schemas.microsoft.com/office/drawing/2014/main" id="{4F1DE5A1-2612-48AC-BBBB-E15C776541E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BD24CD7-1C04-4CF9-B50A-4AC05CF115A2}"/>
              </a:ext>
            </a:extLst>
          </p:cNvPr>
          <p:cNvSpPr>
            <a:spLocks noGrp="1"/>
          </p:cNvSpPr>
          <p:nvPr>
            <p:ph type="sldNum" sz="quarter" idx="12"/>
          </p:nvPr>
        </p:nvSpPr>
        <p:spPr/>
        <p:txBody>
          <a:bodyPr/>
          <a:lstStyle/>
          <a:p>
            <a:fld id="{039C6C5A-DE53-4A38-928E-3FF471664810}" type="slidenum">
              <a:rPr lang="en-GB" smtClean="0"/>
              <a:t>‹#›</a:t>
            </a:fld>
            <a:endParaRPr lang="en-GB"/>
          </a:p>
        </p:txBody>
      </p:sp>
    </p:spTree>
    <p:extLst>
      <p:ext uri="{BB962C8B-B14F-4D97-AF65-F5344CB8AC3E}">
        <p14:creationId xmlns:p14="http://schemas.microsoft.com/office/powerpoint/2010/main" val="5431873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4527FDC-7A3F-4B08-8747-2ED0B8F5CD0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19142F4-9FC6-4983-A271-1851D0FBC4B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28DC4EA-55B7-456A-9E53-73A98E598ADB}"/>
              </a:ext>
            </a:extLst>
          </p:cNvPr>
          <p:cNvSpPr>
            <a:spLocks noGrp="1"/>
          </p:cNvSpPr>
          <p:nvPr>
            <p:ph type="dt" sz="half" idx="10"/>
          </p:nvPr>
        </p:nvSpPr>
        <p:spPr/>
        <p:txBody>
          <a:bodyPr/>
          <a:lstStyle/>
          <a:p>
            <a:fld id="{BAC77D04-9CC6-4627-A29E-DE6308463135}" type="datetimeFigureOut">
              <a:rPr lang="en-GB" smtClean="0"/>
              <a:t>08/07/2025</a:t>
            </a:fld>
            <a:endParaRPr lang="en-GB"/>
          </a:p>
        </p:txBody>
      </p:sp>
      <p:sp>
        <p:nvSpPr>
          <p:cNvPr id="5" name="Footer Placeholder 4">
            <a:extLst>
              <a:ext uri="{FF2B5EF4-FFF2-40B4-BE49-F238E27FC236}">
                <a16:creationId xmlns:a16="http://schemas.microsoft.com/office/drawing/2014/main" id="{ADC552FF-2F34-4267-8AD2-38E47B31F92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C6C71DE-9D0F-4F49-BF3A-4F6529788BE5}"/>
              </a:ext>
            </a:extLst>
          </p:cNvPr>
          <p:cNvSpPr>
            <a:spLocks noGrp="1"/>
          </p:cNvSpPr>
          <p:nvPr>
            <p:ph type="sldNum" sz="quarter" idx="12"/>
          </p:nvPr>
        </p:nvSpPr>
        <p:spPr/>
        <p:txBody>
          <a:bodyPr/>
          <a:lstStyle/>
          <a:p>
            <a:fld id="{039C6C5A-DE53-4A38-928E-3FF471664810}" type="slidenum">
              <a:rPr lang="en-GB" smtClean="0"/>
              <a:t>‹#›</a:t>
            </a:fld>
            <a:endParaRPr lang="en-GB"/>
          </a:p>
        </p:txBody>
      </p:sp>
    </p:spTree>
    <p:extLst>
      <p:ext uri="{BB962C8B-B14F-4D97-AF65-F5344CB8AC3E}">
        <p14:creationId xmlns:p14="http://schemas.microsoft.com/office/powerpoint/2010/main" val="38401633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DBBD58-0AB1-491A-88FC-4E68BD03507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1BF96B0-9B96-4A1B-AEEE-99831491201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09869FF-5D1D-4D3C-B9AD-40C7ABB6D45B}"/>
              </a:ext>
            </a:extLst>
          </p:cNvPr>
          <p:cNvSpPr>
            <a:spLocks noGrp="1"/>
          </p:cNvSpPr>
          <p:nvPr>
            <p:ph type="dt" sz="half" idx="10"/>
          </p:nvPr>
        </p:nvSpPr>
        <p:spPr/>
        <p:txBody>
          <a:bodyPr/>
          <a:lstStyle/>
          <a:p>
            <a:fld id="{BAC77D04-9CC6-4627-A29E-DE6308463135}" type="datetimeFigureOut">
              <a:rPr lang="en-GB" smtClean="0"/>
              <a:t>08/07/2025</a:t>
            </a:fld>
            <a:endParaRPr lang="en-GB"/>
          </a:p>
        </p:txBody>
      </p:sp>
      <p:sp>
        <p:nvSpPr>
          <p:cNvPr id="5" name="Footer Placeholder 4">
            <a:extLst>
              <a:ext uri="{FF2B5EF4-FFF2-40B4-BE49-F238E27FC236}">
                <a16:creationId xmlns:a16="http://schemas.microsoft.com/office/drawing/2014/main" id="{3CEDDBC1-9A3C-4899-BBF2-F63B57CE5EB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29F2D55-4135-49BF-8930-1951D4D82943}"/>
              </a:ext>
            </a:extLst>
          </p:cNvPr>
          <p:cNvSpPr>
            <a:spLocks noGrp="1"/>
          </p:cNvSpPr>
          <p:nvPr>
            <p:ph type="sldNum" sz="quarter" idx="12"/>
          </p:nvPr>
        </p:nvSpPr>
        <p:spPr/>
        <p:txBody>
          <a:bodyPr/>
          <a:lstStyle/>
          <a:p>
            <a:fld id="{039C6C5A-DE53-4A38-928E-3FF471664810}" type="slidenum">
              <a:rPr lang="en-GB" smtClean="0"/>
              <a:t>‹#›</a:t>
            </a:fld>
            <a:endParaRPr lang="en-GB"/>
          </a:p>
        </p:txBody>
      </p:sp>
    </p:spTree>
    <p:extLst>
      <p:ext uri="{BB962C8B-B14F-4D97-AF65-F5344CB8AC3E}">
        <p14:creationId xmlns:p14="http://schemas.microsoft.com/office/powerpoint/2010/main" val="24468571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1E5F7C-FC52-4B55-8F79-BD3D028FB33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83E404D-9A96-4245-8652-8469D73C690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4AD957E-68C1-4C19-B5B9-C2EC41698F3D}"/>
              </a:ext>
            </a:extLst>
          </p:cNvPr>
          <p:cNvSpPr>
            <a:spLocks noGrp="1"/>
          </p:cNvSpPr>
          <p:nvPr>
            <p:ph type="dt" sz="half" idx="10"/>
          </p:nvPr>
        </p:nvSpPr>
        <p:spPr/>
        <p:txBody>
          <a:bodyPr/>
          <a:lstStyle/>
          <a:p>
            <a:fld id="{BAC77D04-9CC6-4627-A29E-DE6308463135}" type="datetimeFigureOut">
              <a:rPr lang="en-GB" smtClean="0"/>
              <a:t>08/07/2025</a:t>
            </a:fld>
            <a:endParaRPr lang="en-GB"/>
          </a:p>
        </p:txBody>
      </p:sp>
      <p:sp>
        <p:nvSpPr>
          <p:cNvPr id="5" name="Footer Placeholder 4">
            <a:extLst>
              <a:ext uri="{FF2B5EF4-FFF2-40B4-BE49-F238E27FC236}">
                <a16:creationId xmlns:a16="http://schemas.microsoft.com/office/drawing/2014/main" id="{CA548B00-53C2-481A-BA70-315A8FE857C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BF7CDAF-1FB7-43CD-B66B-EDFA4D7747D3}"/>
              </a:ext>
            </a:extLst>
          </p:cNvPr>
          <p:cNvSpPr>
            <a:spLocks noGrp="1"/>
          </p:cNvSpPr>
          <p:nvPr>
            <p:ph type="sldNum" sz="quarter" idx="12"/>
          </p:nvPr>
        </p:nvSpPr>
        <p:spPr/>
        <p:txBody>
          <a:bodyPr/>
          <a:lstStyle/>
          <a:p>
            <a:fld id="{039C6C5A-DE53-4A38-928E-3FF471664810}" type="slidenum">
              <a:rPr lang="en-GB" smtClean="0"/>
              <a:t>‹#›</a:t>
            </a:fld>
            <a:endParaRPr lang="en-GB"/>
          </a:p>
        </p:txBody>
      </p:sp>
    </p:spTree>
    <p:extLst>
      <p:ext uri="{BB962C8B-B14F-4D97-AF65-F5344CB8AC3E}">
        <p14:creationId xmlns:p14="http://schemas.microsoft.com/office/powerpoint/2010/main" val="6381617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20C0BE-15C0-4375-AEE8-AE0BFE20048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27EBB04-8F03-47C1-8EF7-5C7A64EBECB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B5D31DF-440B-4181-9153-A0DCA552AFB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CBC8201F-1612-4467-A966-BA21D95BA08C}"/>
              </a:ext>
            </a:extLst>
          </p:cNvPr>
          <p:cNvSpPr>
            <a:spLocks noGrp="1"/>
          </p:cNvSpPr>
          <p:nvPr>
            <p:ph type="dt" sz="half" idx="10"/>
          </p:nvPr>
        </p:nvSpPr>
        <p:spPr/>
        <p:txBody>
          <a:bodyPr/>
          <a:lstStyle/>
          <a:p>
            <a:fld id="{BAC77D04-9CC6-4627-A29E-DE6308463135}" type="datetimeFigureOut">
              <a:rPr lang="en-GB" smtClean="0"/>
              <a:t>08/07/2025</a:t>
            </a:fld>
            <a:endParaRPr lang="en-GB"/>
          </a:p>
        </p:txBody>
      </p:sp>
      <p:sp>
        <p:nvSpPr>
          <p:cNvPr id="6" name="Footer Placeholder 5">
            <a:extLst>
              <a:ext uri="{FF2B5EF4-FFF2-40B4-BE49-F238E27FC236}">
                <a16:creationId xmlns:a16="http://schemas.microsoft.com/office/drawing/2014/main" id="{10B4FCD3-8773-4E93-9571-016332E4605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C2BE768-FA7C-422D-9040-DA6F4AA15051}"/>
              </a:ext>
            </a:extLst>
          </p:cNvPr>
          <p:cNvSpPr>
            <a:spLocks noGrp="1"/>
          </p:cNvSpPr>
          <p:nvPr>
            <p:ph type="sldNum" sz="quarter" idx="12"/>
          </p:nvPr>
        </p:nvSpPr>
        <p:spPr/>
        <p:txBody>
          <a:bodyPr/>
          <a:lstStyle/>
          <a:p>
            <a:fld id="{039C6C5A-DE53-4A38-928E-3FF471664810}" type="slidenum">
              <a:rPr lang="en-GB" smtClean="0"/>
              <a:t>‹#›</a:t>
            </a:fld>
            <a:endParaRPr lang="en-GB"/>
          </a:p>
        </p:txBody>
      </p:sp>
    </p:spTree>
    <p:extLst>
      <p:ext uri="{BB962C8B-B14F-4D97-AF65-F5344CB8AC3E}">
        <p14:creationId xmlns:p14="http://schemas.microsoft.com/office/powerpoint/2010/main" val="27922287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32E75-13DC-4A6F-86F4-B5D34F940598}"/>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E66C505-63E4-416D-A8C1-38CF6D6F55F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D014749-E278-455C-A550-53EB440B8E0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6DAD2B6D-FA7F-4490-A5A9-793E6E7E0C2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DF45811-E5E1-4616-83A7-741FB3EC0B3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EC81BED8-7F59-400D-A637-6F9535AE06FB}"/>
              </a:ext>
            </a:extLst>
          </p:cNvPr>
          <p:cNvSpPr>
            <a:spLocks noGrp="1"/>
          </p:cNvSpPr>
          <p:nvPr>
            <p:ph type="dt" sz="half" idx="10"/>
          </p:nvPr>
        </p:nvSpPr>
        <p:spPr/>
        <p:txBody>
          <a:bodyPr/>
          <a:lstStyle/>
          <a:p>
            <a:fld id="{BAC77D04-9CC6-4627-A29E-DE6308463135}" type="datetimeFigureOut">
              <a:rPr lang="en-GB" smtClean="0"/>
              <a:t>08/07/2025</a:t>
            </a:fld>
            <a:endParaRPr lang="en-GB"/>
          </a:p>
        </p:txBody>
      </p:sp>
      <p:sp>
        <p:nvSpPr>
          <p:cNvPr id="8" name="Footer Placeholder 7">
            <a:extLst>
              <a:ext uri="{FF2B5EF4-FFF2-40B4-BE49-F238E27FC236}">
                <a16:creationId xmlns:a16="http://schemas.microsoft.com/office/drawing/2014/main" id="{E7DA315C-55E3-4816-8CEB-00EC03FF8F60}"/>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5595D010-CF30-4E33-ABF3-118362BD93F3}"/>
              </a:ext>
            </a:extLst>
          </p:cNvPr>
          <p:cNvSpPr>
            <a:spLocks noGrp="1"/>
          </p:cNvSpPr>
          <p:nvPr>
            <p:ph type="sldNum" sz="quarter" idx="12"/>
          </p:nvPr>
        </p:nvSpPr>
        <p:spPr/>
        <p:txBody>
          <a:bodyPr/>
          <a:lstStyle/>
          <a:p>
            <a:fld id="{039C6C5A-DE53-4A38-928E-3FF471664810}" type="slidenum">
              <a:rPr lang="en-GB" smtClean="0"/>
              <a:t>‹#›</a:t>
            </a:fld>
            <a:endParaRPr lang="en-GB"/>
          </a:p>
        </p:txBody>
      </p:sp>
    </p:spTree>
    <p:extLst>
      <p:ext uri="{BB962C8B-B14F-4D97-AF65-F5344CB8AC3E}">
        <p14:creationId xmlns:p14="http://schemas.microsoft.com/office/powerpoint/2010/main" val="11700967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26DCB0-DAA5-439B-8496-D3C6CBCBDA0E}"/>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20F799A-806F-437D-AF74-063687D02B4C}"/>
              </a:ext>
            </a:extLst>
          </p:cNvPr>
          <p:cNvSpPr>
            <a:spLocks noGrp="1"/>
          </p:cNvSpPr>
          <p:nvPr>
            <p:ph type="dt" sz="half" idx="10"/>
          </p:nvPr>
        </p:nvSpPr>
        <p:spPr/>
        <p:txBody>
          <a:bodyPr/>
          <a:lstStyle/>
          <a:p>
            <a:fld id="{BAC77D04-9CC6-4627-A29E-DE6308463135}" type="datetimeFigureOut">
              <a:rPr lang="en-GB" smtClean="0"/>
              <a:t>08/07/2025</a:t>
            </a:fld>
            <a:endParaRPr lang="en-GB"/>
          </a:p>
        </p:txBody>
      </p:sp>
      <p:sp>
        <p:nvSpPr>
          <p:cNvPr id="4" name="Footer Placeholder 3">
            <a:extLst>
              <a:ext uri="{FF2B5EF4-FFF2-40B4-BE49-F238E27FC236}">
                <a16:creationId xmlns:a16="http://schemas.microsoft.com/office/drawing/2014/main" id="{E69D4568-6575-4E71-91A4-36030E7CD851}"/>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8C8DB6B6-92F8-4D21-851D-4A183EEAEF08}"/>
              </a:ext>
            </a:extLst>
          </p:cNvPr>
          <p:cNvSpPr>
            <a:spLocks noGrp="1"/>
          </p:cNvSpPr>
          <p:nvPr>
            <p:ph type="sldNum" sz="quarter" idx="12"/>
          </p:nvPr>
        </p:nvSpPr>
        <p:spPr/>
        <p:txBody>
          <a:bodyPr/>
          <a:lstStyle/>
          <a:p>
            <a:fld id="{039C6C5A-DE53-4A38-928E-3FF471664810}" type="slidenum">
              <a:rPr lang="en-GB" smtClean="0"/>
              <a:t>‹#›</a:t>
            </a:fld>
            <a:endParaRPr lang="en-GB"/>
          </a:p>
        </p:txBody>
      </p:sp>
    </p:spTree>
    <p:extLst>
      <p:ext uri="{BB962C8B-B14F-4D97-AF65-F5344CB8AC3E}">
        <p14:creationId xmlns:p14="http://schemas.microsoft.com/office/powerpoint/2010/main" val="25974779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2B0D3AC-9878-429F-B6B1-D01FD023DAFE}"/>
              </a:ext>
            </a:extLst>
          </p:cNvPr>
          <p:cNvSpPr>
            <a:spLocks noGrp="1"/>
          </p:cNvSpPr>
          <p:nvPr>
            <p:ph type="dt" sz="half" idx="10"/>
          </p:nvPr>
        </p:nvSpPr>
        <p:spPr/>
        <p:txBody>
          <a:bodyPr/>
          <a:lstStyle/>
          <a:p>
            <a:fld id="{BAC77D04-9CC6-4627-A29E-DE6308463135}" type="datetimeFigureOut">
              <a:rPr lang="en-GB" smtClean="0"/>
              <a:t>08/07/2025</a:t>
            </a:fld>
            <a:endParaRPr lang="en-GB"/>
          </a:p>
        </p:txBody>
      </p:sp>
      <p:sp>
        <p:nvSpPr>
          <p:cNvPr id="3" name="Footer Placeholder 2">
            <a:extLst>
              <a:ext uri="{FF2B5EF4-FFF2-40B4-BE49-F238E27FC236}">
                <a16:creationId xmlns:a16="http://schemas.microsoft.com/office/drawing/2014/main" id="{EE711717-BED1-4ED4-B31E-888C21DB629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97D3FA05-5ACF-4539-81C3-90F385DBDEC8}"/>
              </a:ext>
            </a:extLst>
          </p:cNvPr>
          <p:cNvSpPr>
            <a:spLocks noGrp="1"/>
          </p:cNvSpPr>
          <p:nvPr>
            <p:ph type="sldNum" sz="quarter" idx="12"/>
          </p:nvPr>
        </p:nvSpPr>
        <p:spPr/>
        <p:txBody>
          <a:bodyPr/>
          <a:lstStyle/>
          <a:p>
            <a:fld id="{039C6C5A-DE53-4A38-928E-3FF471664810}" type="slidenum">
              <a:rPr lang="en-GB" smtClean="0"/>
              <a:t>‹#›</a:t>
            </a:fld>
            <a:endParaRPr lang="en-GB"/>
          </a:p>
        </p:txBody>
      </p:sp>
    </p:spTree>
    <p:extLst>
      <p:ext uri="{BB962C8B-B14F-4D97-AF65-F5344CB8AC3E}">
        <p14:creationId xmlns:p14="http://schemas.microsoft.com/office/powerpoint/2010/main" val="3323394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3646E6-60EA-4929-87BB-69A83011D9E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B8FA5C4-23CD-4E89-BE16-774630A01A9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959BF227-E67D-4A4F-9067-E50EA603094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EE3ADEA-305A-41D8-8EEE-24BDBD0308B2}"/>
              </a:ext>
            </a:extLst>
          </p:cNvPr>
          <p:cNvSpPr>
            <a:spLocks noGrp="1"/>
          </p:cNvSpPr>
          <p:nvPr>
            <p:ph type="dt" sz="half" idx="10"/>
          </p:nvPr>
        </p:nvSpPr>
        <p:spPr/>
        <p:txBody>
          <a:bodyPr/>
          <a:lstStyle/>
          <a:p>
            <a:fld id="{BAC77D04-9CC6-4627-A29E-DE6308463135}" type="datetimeFigureOut">
              <a:rPr lang="en-GB" smtClean="0"/>
              <a:t>08/07/2025</a:t>
            </a:fld>
            <a:endParaRPr lang="en-GB"/>
          </a:p>
        </p:txBody>
      </p:sp>
      <p:sp>
        <p:nvSpPr>
          <p:cNvPr id="6" name="Footer Placeholder 5">
            <a:extLst>
              <a:ext uri="{FF2B5EF4-FFF2-40B4-BE49-F238E27FC236}">
                <a16:creationId xmlns:a16="http://schemas.microsoft.com/office/drawing/2014/main" id="{5F451A32-819B-458E-8ACF-EEB44A69384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ABCF68C-9F2A-4CE2-9CF6-A62CF9DE9AB6}"/>
              </a:ext>
            </a:extLst>
          </p:cNvPr>
          <p:cNvSpPr>
            <a:spLocks noGrp="1"/>
          </p:cNvSpPr>
          <p:nvPr>
            <p:ph type="sldNum" sz="quarter" idx="12"/>
          </p:nvPr>
        </p:nvSpPr>
        <p:spPr/>
        <p:txBody>
          <a:bodyPr/>
          <a:lstStyle/>
          <a:p>
            <a:fld id="{039C6C5A-DE53-4A38-928E-3FF471664810}" type="slidenum">
              <a:rPr lang="en-GB" smtClean="0"/>
              <a:t>‹#›</a:t>
            </a:fld>
            <a:endParaRPr lang="en-GB"/>
          </a:p>
        </p:txBody>
      </p:sp>
    </p:spTree>
    <p:extLst>
      <p:ext uri="{BB962C8B-B14F-4D97-AF65-F5344CB8AC3E}">
        <p14:creationId xmlns:p14="http://schemas.microsoft.com/office/powerpoint/2010/main" val="8069930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CD04B8-6AB8-4EF2-BAB1-5E16D4C8DDE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0E4C82C-5856-4CB2-8148-850AB9D9F38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16E16C81-4D58-45BB-98F7-2FF87DB8283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F95FDD5-B593-4C73-8DB4-81A9BC23C099}"/>
              </a:ext>
            </a:extLst>
          </p:cNvPr>
          <p:cNvSpPr>
            <a:spLocks noGrp="1"/>
          </p:cNvSpPr>
          <p:nvPr>
            <p:ph type="dt" sz="half" idx="10"/>
          </p:nvPr>
        </p:nvSpPr>
        <p:spPr/>
        <p:txBody>
          <a:bodyPr/>
          <a:lstStyle/>
          <a:p>
            <a:fld id="{BAC77D04-9CC6-4627-A29E-DE6308463135}" type="datetimeFigureOut">
              <a:rPr lang="en-GB" smtClean="0"/>
              <a:t>08/07/2025</a:t>
            </a:fld>
            <a:endParaRPr lang="en-GB"/>
          </a:p>
        </p:txBody>
      </p:sp>
      <p:sp>
        <p:nvSpPr>
          <p:cNvPr id="6" name="Footer Placeholder 5">
            <a:extLst>
              <a:ext uri="{FF2B5EF4-FFF2-40B4-BE49-F238E27FC236}">
                <a16:creationId xmlns:a16="http://schemas.microsoft.com/office/drawing/2014/main" id="{9183C8FB-DEBB-446E-B7B0-E2931D625C8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6872106-8283-4A0F-AFF6-A0CBEBCA9057}"/>
              </a:ext>
            </a:extLst>
          </p:cNvPr>
          <p:cNvSpPr>
            <a:spLocks noGrp="1"/>
          </p:cNvSpPr>
          <p:nvPr>
            <p:ph type="sldNum" sz="quarter" idx="12"/>
          </p:nvPr>
        </p:nvSpPr>
        <p:spPr/>
        <p:txBody>
          <a:bodyPr/>
          <a:lstStyle/>
          <a:p>
            <a:fld id="{039C6C5A-DE53-4A38-928E-3FF471664810}" type="slidenum">
              <a:rPr lang="en-GB" smtClean="0"/>
              <a:t>‹#›</a:t>
            </a:fld>
            <a:endParaRPr lang="en-GB"/>
          </a:p>
        </p:txBody>
      </p:sp>
    </p:spTree>
    <p:extLst>
      <p:ext uri="{BB962C8B-B14F-4D97-AF65-F5344CB8AC3E}">
        <p14:creationId xmlns:p14="http://schemas.microsoft.com/office/powerpoint/2010/main" val="2746807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0CFB660-63BC-4D4B-A22F-0FE0474401E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933B764-14FC-401B-99AB-9B259A7EAF7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1C4AA9B-7292-46DC-BCFC-5455DA8DD5D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C77D04-9CC6-4627-A29E-DE6308463135}" type="datetimeFigureOut">
              <a:rPr lang="en-GB" smtClean="0"/>
              <a:t>08/07/2025</a:t>
            </a:fld>
            <a:endParaRPr lang="en-GB"/>
          </a:p>
        </p:txBody>
      </p:sp>
      <p:sp>
        <p:nvSpPr>
          <p:cNvPr id="5" name="Footer Placeholder 4">
            <a:extLst>
              <a:ext uri="{FF2B5EF4-FFF2-40B4-BE49-F238E27FC236}">
                <a16:creationId xmlns:a16="http://schemas.microsoft.com/office/drawing/2014/main" id="{68424185-F86B-4AC3-B674-B44CA8B0994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335AD2CF-0D0D-4785-8D33-677B86216E7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9C6C5A-DE53-4A38-928E-3FF471664810}" type="slidenum">
              <a:rPr lang="en-GB" smtClean="0"/>
              <a:t>‹#›</a:t>
            </a:fld>
            <a:endParaRPr lang="en-GB"/>
          </a:p>
        </p:txBody>
      </p:sp>
    </p:spTree>
    <p:extLst>
      <p:ext uri="{BB962C8B-B14F-4D97-AF65-F5344CB8AC3E}">
        <p14:creationId xmlns:p14="http://schemas.microsoft.com/office/powerpoint/2010/main" val="14475346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70C23F-1AC8-4AD2-869A-8214282258DE}"/>
              </a:ext>
            </a:extLst>
          </p:cNvPr>
          <p:cNvSpPr>
            <a:spLocks noGrp="1"/>
          </p:cNvSpPr>
          <p:nvPr>
            <p:ph type="ctrTitle"/>
          </p:nvPr>
        </p:nvSpPr>
        <p:spPr>
          <a:xfrm>
            <a:off x="1524000" y="1122363"/>
            <a:ext cx="9144000" cy="1461039"/>
          </a:xfrm>
        </p:spPr>
        <p:txBody>
          <a:bodyPr/>
          <a:lstStyle/>
          <a:p>
            <a:r>
              <a:rPr lang="en-GB" dirty="0">
                <a:solidFill>
                  <a:srgbClr val="FF0000"/>
                </a:solidFill>
              </a:rPr>
              <a:t>Asymmetric Rim Weighting</a:t>
            </a:r>
          </a:p>
        </p:txBody>
      </p:sp>
      <p:sp>
        <p:nvSpPr>
          <p:cNvPr id="3" name="Subtitle 2">
            <a:extLst>
              <a:ext uri="{FF2B5EF4-FFF2-40B4-BE49-F238E27FC236}">
                <a16:creationId xmlns:a16="http://schemas.microsoft.com/office/drawing/2014/main" id="{28BE9351-7343-4A81-88CA-9623C17CE6CF}"/>
              </a:ext>
            </a:extLst>
          </p:cNvPr>
          <p:cNvSpPr>
            <a:spLocks noGrp="1"/>
          </p:cNvSpPr>
          <p:nvPr>
            <p:ph type="subTitle" idx="1"/>
          </p:nvPr>
        </p:nvSpPr>
        <p:spPr>
          <a:xfrm>
            <a:off x="1524000" y="3429000"/>
            <a:ext cx="9144000" cy="1828800"/>
          </a:xfrm>
        </p:spPr>
        <p:txBody>
          <a:bodyPr>
            <a:normAutofit fontScale="92500" lnSpcReduction="20000"/>
          </a:bodyPr>
          <a:lstStyle/>
          <a:p>
            <a:r>
              <a:rPr lang="en-GB" sz="4400" dirty="0">
                <a:solidFill>
                  <a:schemeClr val="accent1"/>
                </a:solidFill>
              </a:rPr>
              <a:t>Michael Baxter</a:t>
            </a:r>
          </a:p>
          <a:p>
            <a:r>
              <a:rPr lang="en-GB" sz="4400" dirty="0">
                <a:solidFill>
                  <a:schemeClr val="accent1"/>
                </a:solidFill>
              </a:rPr>
              <a:t>Formerly Director of Statistics,</a:t>
            </a:r>
          </a:p>
          <a:p>
            <a:r>
              <a:rPr lang="en-GB" sz="4400" dirty="0">
                <a:solidFill>
                  <a:schemeClr val="accent1"/>
                </a:solidFill>
              </a:rPr>
              <a:t>Kantar Media</a:t>
            </a:r>
          </a:p>
          <a:p>
            <a:endParaRPr lang="en-GB" sz="4400" dirty="0">
              <a:solidFill>
                <a:schemeClr val="accent1"/>
              </a:solidFill>
            </a:endParaRPr>
          </a:p>
        </p:txBody>
      </p:sp>
      <p:sp>
        <p:nvSpPr>
          <p:cNvPr id="5" name="Slide Number Placeholder 4">
            <a:extLst>
              <a:ext uri="{FF2B5EF4-FFF2-40B4-BE49-F238E27FC236}">
                <a16:creationId xmlns:a16="http://schemas.microsoft.com/office/drawing/2014/main" id="{5785156F-CABD-4E9C-B17D-725339BBF227}"/>
              </a:ext>
            </a:extLst>
          </p:cNvPr>
          <p:cNvSpPr>
            <a:spLocks noGrp="1"/>
          </p:cNvSpPr>
          <p:nvPr>
            <p:ph type="sldNum" sz="quarter" idx="12"/>
          </p:nvPr>
        </p:nvSpPr>
        <p:spPr/>
        <p:txBody>
          <a:bodyPr/>
          <a:lstStyle/>
          <a:p>
            <a:fld id="{039C6C5A-DE53-4A38-928E-3FF471664810}" type="slidenum">
              <a:rPr lang="en-GB" smtClean="0"/>
              <a:t>1</a:t>
            </a:fld>
            <a:endParaRPr lang="en-GB"/>
          </a:p>
        </p:txBody>
      </p:sp>
    </p:spTree>
    <p:extLst>
      <p:ext uri="{BB962C8B-B14F-4D97-AF65-F5344CB8AC3E}">
        <p14:creationId xmlns:p14="http://schemas.microsoft.com/office/powerpoint/2010/main" val="13753310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AFDFDF-9AF4-40AF-98D1-5FBE3B0D51BA}"/>
              </a:ext>
            </a:extLst>
          </p:cNvPr>
          <p:cNvSpPr>
            <a:spLocks noGrp="1"/>
          </p:cNvSpPr>
          <p:nvPr>
            <p:ph type="title"/>
          </p:nvPr>
        </p:nvSpPr>
        <p:spPr>
          <a:xfrm>
            <a:off x="838200" y="365125"/>
            <a:ext cx="10515600" cy="1002281"/>
          </a:xfrm>
        </p:spPr>
        <p:txBody>
          <a:bodyPr/>
          <a:lstStyle/>
          <a:p>
            <a:r>
              <a:rPr lang="en-GB" dirty="0">
                <a:solidFill>
                  <a:srgbClr val="FF0000"/>
                </a:solidFill>
              </a:rPr>
              <a:t>How do we achieve this weighting? (1)</a:t>
            </a:r>
          </a:p>
        </p:txBody>
      </p:sp>
      <p:sp>
        <p:nvSpPr>
          <p:cNvPr id="3" name="Content Placeholder 2">
            <a:extLst>
              <a:ext uri="{FF2B5EF4-FFF2-40B4-BE49-F238E27FC236}">
                <a16:creationId xmlns:a16="http://schemas.microsoft.com/office/drawing/2014/main" id="{17ABD36B-D02A-44C0-8283-E9AB78714925}"/>
              </a:ext>
            </a:extLst>
          </p:cNvPr>
          <p:cNvSpPr>
            <a:spLocks noGrp="1"/>
          </p:cNvSpPr>
          <p:nvPr>
            <p:ph idx="1"/>
          </p:nvPr>
        </p:nvSpPr>
        <p:spPr>
          <a:xfrm>
            <a:off x="838200" y="1367405"/>
            <a:ext cx="10515600" cy="5125469"/>
          </a:xfrm>
        </p:spPr>
        <p:txBody>
          <a:bodyPr>
            <a:normAutofit/>
          </a:bodyPr>
          <a:lstStyle/>
          <a:p>
            <a:r>
              <a:rPr lang="en-GB" sz="4000" dirty="0"/>
              <a:t>In principle, there is a simple method that can calculate the weights in one step.</a:t>
            </a:r>
          </a:p>
          <a:p>
            <a:r>
              <a:rPr lang="en-GB" sz="4000" dirty="0"/>
              <a:t>However, this involves multiplying and inverting some very large matrices.</a:t>
            </a:r>
          </a:p>
          <a:p>
            <a:r>
              <a:rPr lang="en-GB" sz="4000" dirty="0"/>
              <a:t>Also, it is possible for some weights to be negative – undesirable!</a:t>
            </a:r>
          </a:p>
        </p:txBody>
      </p:sp>
      <p:sp>
        <p:nvSpPr>
          <p:cNvPr id="5" name="Slide Number Placeholder 4">
            <a:extLst>
              <a:ext uri="{FF2B5EF4-FFF2-40B4-BE49-F238E27FC236}">
                <a16:creationId xmlns:a16="http://schemas.microsoft.com/office/drawing/2014/main" id="{9438D9AB-C2CB-4973-BBF5-7F5BE9729308}"/>
              </a:ext>
            </a:extLst>
          </p:cNvPr>
          <p:cNvSpPr>
            <a:spLocks noGrp="1"/>
          </p:cNvSpPr>
          <p:nvPr>
            <p:ph type="sldNum" sz="quarter" idx="12"/>
          </p:nvPr>
        </p:nvSpPr>
        <p:spPr/>
        <p:txBody>
          <a:bodyPr/>
          <a:lstStyle/>
          <a:p>
            <a:fld id="{039C6C5A-DE53-4A38-928E-3FF471664810}" type="slidenum">
              <a:rPr lang="en-GB" smtClean="0"/>
              <a:t>10</a:t>
            </a:fld>
            <a:endParaRPr lang="en-GB"/>
          </a:p>
        </p:txBody>
      </p:sp>
    </p:spTree>
    <p:extLst>
      <p:ext uri="{BB962C8B-B14F-4D97-AF65-F5344CB8AC3E}">
        <p14:creationId xmlns:p14="http://schemas.microsoft.com/office/powerpoint/2010/main" val="30458963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AFDFDF-9AF4-40AF-98D1-5FBE3B0D51BA}"/>
              </a:ext>
            </a:extLst>
          </p:cNvPr>
          <p:cNvSpPr>
            <a:spLocks noGrp="1"/>
          </p:cNvSpPr>
          <p:nvPr>
            <p:ph type="title"/>
          </p:nvPr>
        </p:nvSpPr>
        <p:spPr>
          <a:xfrm>
            <a:off x="838200" y="365125"/>
            <a:ext cx="10515600" cy="1002281"/>
          </a:xfrm>
        </p:spPr>
        <p:txBody>
          <a:bodyPr/>
          <a:lstStyle/>
          <a:p>
            <a:r>
              <a:rPr lang="en-GB" dirty="0">
                <a:solidFill>
                  <a:srgbClr val="FF0000"/>
                </a:solidFill>
              </a:rPr>
              <a:t>How do we achieve this weighting? (2)</a:t>
            </a:r>
          </a:p>
        </p:txBody>
      </p:sp>
      <p:sp>
        <p:nvSpPr>
          <p:cNvPr id="3" name="Content Placeholder 2">
            <a:extLst>
              <a:ext uri="{FF2B5EF4-FFF2-40B4-BE49-F238E27FC236}">
                <a16:creationId xmlns:a16="http://schemas.microsoft.com/office/drawing/2014/main" id="{17ABD36B-D02A-44C0-8283-E9AB78714925}"/>
              </a:ext>
            </a:extLst>
          </p:cNvPr>
          <p:cNvSpPr>
            <a:spLocks noGrp="1"/>
          </p:cNvSpPr>
          <p:nvPr>
            <p:ph idx="1"/>
          </p:nvPr>
        </p:nvSpPr>
        <p:spPr>
          <a:xfrm>
            <a:off x="838200" y="1367405"/>
            <a:ext cx="10515600" cy="5125469"/>
          </a:xfrm>
        </p:spPr>
        <p:txBody>
          <a:bodyPr>
            <a:normAutofit/>
          </a:bodyPr>
          <a:lstStyle/>
          <a:p>
            <a:r>
              <a:rPr lang="en-GB" sz="3200" dirty="0"/>
              <a:t>Deming and Stephan (1940) proposed an iterative method.</a:t>
            </a:r>
          </a:p>
          <a:p>
            <a:r>
              <a:rPr lang="en-GB" sz="3200" dirty="0"/>
              <a:t>They called it RIM (random iterative method).</a:t>
            </a:r>
          </a:p>
          <a:p>
            <a:r>
              <a:rPr lang="en-GB" sz="3200" dirty="0"/>
              <a:t>Also, the controls are called weighting rims.</a:t>
            </a:r>
          </a:p>
          <a:p>
            <a:r>
              <a:rPr lang="en-GB" sz="3200" dirty="0"/>
              <a:t>They thought that it converged to the exact solution.</a:t>
            </a:r>
          </a:p>
          <a:p>
            <a:r>
              <a:rPr lang="en-GB" sz="3200" dirty="0"/>
              <a:t>It does not.</a:t>
            </a:r>
          </a:p>
          <a:p>
            <a:r>
              <a:rPr lang="en-GB" sz="3200" dirty="0"/>
              <a:t>It is better in that it cannot produce negative weights.</a:t>
            </a:r>
          </a:p>
          <a:p>
            <a:r>
              <a:rPr lang="en-GB" sz="3200" dirty="0"/>
              <a:t>However, it produces a larger sum of squares of weights.</a:t>
            </a:r>
          </a:p>
          <a:p>
            <a:r>
              <a:rPr lang="en-GB" sz="3200" dirty="0"/>
              <a:t>Can their method be altered to give a lower sum of squares of weights but still avoid negative weights?</a:t>
            </a:r>
          </a:p>
        </p:txBody>
      </p:sp>
      <p:sp>
        <p:nvSpPr>
          <p:cNvPr id="5" name="Slide Number Placeholder 4">
            <a:extLst>
              <a:ext uri="{FF2B5EF4-FFF2-40B4-BE49-F238E27FC236}">
                <a16:creationId xmlns:a16="http://schemas.microsoft.com/office/drawing/2014/main" id="{B1D1BF3C-126B-4AB8-9293-98D6EF55FE9D}"/>
              </a:ext>
            </a:extLst>
          </p:cNvPr>
          <p:cNvSpPr>
            <a:spLocks noGrp="1"/>
          </p:cNvSpPr>
          <p:nvPr>
            <p:ph type="sldNum" sz="quarter" idx="12"/>
          </p:nvPr>
        </p:nvSpPr>
        <p:spPr/>
        <p:txBody>
          <a:bodyPr/>
          <a:lstStyle/>
          <a:p>
            <a:fld id="{039C6C5A-DE53-4A38-928E-3FF471664810}" type="slidenum">
              <a:rPr lang="en-GB" smtClean="0"/>
              <a:t>11</a:t>
            </a:fld>
            <a:endParaRPr lang="en-GB"/>
          </a:p>
        </p:txBody>
      </p:sp>
    </p:spTree>
    <p:extLst>
      <p:ext uri="{BB962C8B-B14F-4D97-AF65-F5344CB8AC3E}">
        <p14:creationId xmlns:p14="http://schemas.microsoft.com/office/powerpoint/2010/main" val="1574175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D2BA2A-9F9C-4D09-93F8-E01F23757A24}"/>
              </a:ext>
            </a:extLst>
          </p:cNvPr>
          <p:cNvSpPr>
            <a:spLocks noGrp="1"/>
          </p:cNvSpPr>
          <p:nvPr>
            <p:ph type="title"/>
          </p:nvPr>
        </p:nvSpPr>
        <p:spPr/>
        <p:txBody>
          <a:bodyPr>
            <a:normAutofit/>
          </a:bodyPr>
          <a:lstStyle/>
          <a:p>
            <a:r>
              <a:rPr lang="en-GB" sz="5400" dirty="0">
                <a:solidFill>
                  <a:srgbClr val="FF0000"/>
                </a:solidFill>
              </a:rPr>
              <a:t>Another issue: Weight capping (1)</a:t>
            </a:r>
          </a:p>
        </p:txBody>
      </p:sp>
      <p:sp>
        <p:nvSpPr>
          <p:cNvPr id="3" name="Content Placeholder 2">
            <a:extLst>
              <a:ext uri="{FF2B5EF4-FFF2-40B4-BE49-F238E27FC236}">
                <a16:creationId xmlns:a16="http://schemas.microsoft.com/office/drawing/2014/main" id="{5C9DAA3D-C06B-42B7-96C2-A99306349DF5}"/>
              </a:ext>
            </a:extLst>
          </p:cNvPr>
          <p:cNvSpPr>
            <a:spLocks noGrp="1"/>
          </p:cNvSpPr>
          <p:nvPr>
            <p:ph idx="1"/>
          </p:nvPr>
        </p:nvSpPr>
        <p:spPr>
          <a:xfrm>
            <a:off x="838200" y="1500326"/>
            <a:ext cx="10515600" cy="4676637"/>
          </a:xfrm>
        </p:spPr>
        <p:txBody>
          <a:bodyPr>
            <a:normAutofit lnSpcReduction="10000"/>
          </a:bodyPr>
          <a:lstStyle/>
          <a:p>
            <a:r>
              <a:rPr lang="en-GB" sz="4000" dirty="0"/>
              <a:t>If the sample is badly unrepresentative, some weights may be many times larger than the average weight.</a:t>
            </a:r>
          </a:p>
          <a:p>
            <a:r>
              <a:rPr lang="en-GB" sz="4000" dirty="0"/>
              <a:t>Some clients dislike this.</a:t>
            </a:r>
          </a:p>
          <a:p>
            <a:r>
              <a:rPr lang="en-GB" sz="4000" dirty="0"/>
              <a:t>The problem can be reduced by weight capping – no weights are allowed to be more than say four times the average.</a:t>
            </a:r>
          </a:p>
          <a:p>
            <a:r>
              <a:rPr lang="en-GB" sz="4000" dirty="0"/>
              <a:t>I disapprove of capping.</a:t>
            </a:r>
          </a:p>
          <a:p>
            <a:endParaRPr lang="en-GB" sz="3600" dirty="0"/>
          </a:p>
        </p:txBody>
      </p:sp>
      <p:sp>
        <p:nvSpPr>
          <p:cNvPr id="5" name="Slide Number Placeholder 4">
            <a:extLst>
              <a:ext uri="{FF2B5EF4-FFF2-40B4-BE49-F238E27FC236}">
                <a16:creationId xmlns:a16="http://schemas.microsoft.com/office/drawing/2014/main" id="{8601E73C-70AC-4145-BD9A-B902F9A949EB}"/>
              </a:ext>
            </a:extLst>
          </p:cNvPr>
          <p:cNvSpPr>
            <a:spLocks noGrp="1"/>
          </p:cNvSpPr>
          <p:nvPr>
            <p:ph type="sldNum" sz="quarter" idx="12"/>
          </p:nvPr>
        </p:nvSpPr>
        <p:spPr/>
        <p:txBody>
          <a:bodyPr/>
          <a:lstStyle/>
          <a:p>
            <a:fld id="{039C6C5A-DE53-4A38-928E-3FF471664810}" type="slidenum">
              <a:rPr lang="en-GB" smtClean="0"/>
              <a:t>12</a:t>
            </a:fld>
            <a:endParaRPr lang="en-GB"/>
          </a:p>
        </p:txBody>
      </p:sp>
    </p:spTree>
    <p:extLst>
      <p:ext uri="{BB962C8B-B14F-4D97-AF65-F5344CB8AC3E}">
        <p14:creationId xmlns:p14="http://schemas.microsoft.com/office/powerpoint/2010/main" val="6431221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D2BA2A-9F9C-4D09-93F8-E01F23757A24}"/>
              </a:ext>
            </a:extLst>
          </p:cNvPr>
          <p:cNvSpPr>
            <a:spLocks noGrp="1"/>
          </p:cNvSpPr>
          <p:nvPr>
            <p:ph type="title"/>
          </p:nvPr>
        </p:nvSpPr>
        <p:spPr>
          <a:xfrm>
            <a:off x="838200" y="365125"/>
            <a:ext cx="10515600" cy="815605"/>
          </a:xfrm>
        </p:spPr>
        <p:txBody>
          <a:bodyPr/>
          <a:lstStyle/>
          <a:p>
            <a:r>
              <a:rPr lang="en-GB" dirty="0">
                <a:solidFill>
                  <a:srgbClr val="FF0000"/>
                </a:solidFill>
              </a:rPr>
              <a:t>Another issue: Weight capping (2)</a:t>
            </a:r>
          </a:p>
        </p:txBody>
      </p:sp>
      <p:sp>
        <p:nvSpPr>
          <p:cNvPr id="3" name="Content Placeholder 2">
            <a:extLst>
              <a:ext uri="{FF2B5EF4-FFF2-40B4-BE49-F238E27FC236}">
                <a16:creationId xmlns:a16="http://schemas.microsoft.com/office/drawing/2014/main" id="{5C9DAA3D-C06B-42B7-96C2-A99306349DF5}"/>
              </a:ext>
            </a:extLst>
          </p:cNvPr>
          <p:cNvSpPr>
            <a:spLocks noGrp="1"/>
          </p:cNvSpPr>
          <p:nvPr>
            <p:ph idx="1"/>
          </p:nvPr>
        </p:nvSpPr>
        <p:spPr>
          <a:xfrm>
            <a:off x="838200" y="1180730"/>
            <a:ext cx="10436441" cy="4996233"/>
          </a:xfrm>
        </p:spPr>
        <p:txBody>
          <a:bodyPr>
            <a:noAutofit/>
          </a:bodyPr>
          <a:lstStyle/>
          <a:p>
            <a:r>
              <a:rPr lang="en-GB" sz="4000" dirty="0"/>
              <a:t>Sometimes it can stop the RIM process from converging.</a:t>
            </a:r>
          </a:p>
          <a:p>
            <a:r>
              <a:rPr lang="en-GB" sz="4000" dirty="0"/>
              <a:t>Also, it causes bias as people with high weights are likely to be similar, e.g. males aged 20-29 living on their own, so if all weights for this group are reduced, results for the group will be underestimated.</a:t>
            </a:r>
          </a:p>
          <a:p>
            <a:r>
              <a:rPr lang="en-GB" sz="4000" dirty="0"/>
              <a:t>Can the number of high weights be reduced, minimising this issue?</a:t>
            </a:r>
          </a:p>
        </p:txBody>
      </p:sp>
      <p:sp>
        <p:nvSpPr>
          <p:cNvPr id="6" name="Slide Number Placeholder 5">
            <a:extLst>
              <a:ext uri="{FF2B5EF4-FFF2-40B4-BE49-F238E27FC236}">
                <a16:creationId xmlns:a16="http://schemas.microsoft.com/office/drawing/2014/main" id="{98D1B484-F1A1-4A6E-8608-70637C65A556}"/>
              </a:ext>
            </a:extLst>
          </p:cNvPr>
          <p:cNvSpPr>
            <a:spLocks noGrp="1"/>
          </p:cNvSpPr>
          <p:nvPr>
            <p:ph type="sldNum" sz="quarter" idx="12"/>
          </p:nvPr>
        </p:nvSpPr>
        <p:spPr/>
        <p:txBody>
          <a:bodyPr/>
          <a:lstStyle/>
          <a:p>
            <a:fld id="{039C6C5A-DE53-4A38-928E-3FF471664810}" type="slidenum">
              <a:rPr lang="en-GB" smtClean="0"/>
              <a:t>13</a:t>
            </a:fld>
            <a:endParaRPr lang="en-GB"/>
          </a:p>
        </p:txBody>
      </p:sp>
    </p:spTree>
    <p:extLst>
      <p:ext uri="{BB962C8B-B14F-4D97-AF65-F5344CB8AC3E}">
        <p14:creationId xmlns:p14="http://schemas.microsoft.com/office/powerpoint/2010/main" val="16709748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1D65DB-FC16-4A69-B124-EDACFFFD9AA2}"/>
              </a:ext>
            </a:extLst>
          </p:cNvPr>
          <p:cNvSpPr>
            <a:spLocks noGrp="1"/>
          </p:cNvSpPr>
          <p:nvPr>
            <p:ph type="title"/>
          </p:nvPr>
        </p:nvSpPr>
        <p:spPr/>
        <p:txBody>
          <a:bodyPr/>
          <a:lstStyle/>
          <a:p>
            <a:r>
              <a:rPr lang="en-GB" dirty="0">
                <a:solidFill>
                  <a:srgbClr val="FF0000"/>
                </a:solidFill>
              </a:rPr>
              <a:t>How RIM weighting works (1)</a:t>
            </a:r>
          </a:p>
        </p:txBody>
      </p:sp>
      <p:sp>
        <p:nvSpPr>
          <p:cNvPr id="3" name="Content Placeholder 2">
            <a:extLst>
              <a:ext uri="{FF2B5EF4-FFF2-40B4-BE49-F238E27FC236}">
                <a16:creationId xmlns:a16="http://schemas.microsoft.com/office/drawing/2014/main" id="{7C81DBE8-2B93-4805-8347-7E170FCC754E}"/>
              </a:ext>
            </a:extLst>
          </p:cNvPr>
          <p:cNvSpPr>
            <a:spLocks noGrp="1"/>
          </p:cNvSpPr>
          <p:nvPr>
            <p:ph idx="1"/>
          </p:nvPr>
        </p:nvSpPr>
        <p:spPr>
          <a:xfrm>
            <a:off x="838200" y="1690688"/>
            <a:ext cx="10515600" cy="4486275"/>
          </a:xfrm>
        </p:spPr>
        <p:txBody>
          <a:bodyPr>
            <a:normAutofit lnSpcReduction="10000"/>
          </a:bodyPr>
          <a:lstStyle/>
          <a:p>
            <a:pPr>
              <a:spcAft>
                <a:spcPts val="600"/>
              </a:spcAft>
            </a:pPr>
            <a:r>
              <a:rPr lang="en-GB" dirty="0"/>
              <a:t>Given a set of numbers {x</a:t>
            </a:r>
            <a:r>
              <a:rPr lang="en-GB" baseline="-25000" dirty="0"/>
              <a:t>1</a:t>
            </a:r>
            <a:r>
              <a:rPr lang="en-GB" dirty="0"/>
              <a:t>, x</a:t>
            </a:r>
            <a:r>
              <a:rPr lang="en-GB" baseline="-25000" dirty="0"/>
              <a:t>2</a:t>
            </a:r>
            <a:r>
              <a:rPr lang="en-GB" dirty="0"/>
              <a:t>, …, x</a:t>
            </a:r>
            <a:r>
              <a:rPr lang="en-GB" baseline="-25000" dirty="0"/>
              <a:t>n</a:t>
            </a:r>
            <a:r>
              <a:rPr lang="en-GB" dirty="0"/>
              <a:t>}, we can create a set {y</a:t>
            </a:r>
            <a:r>
              <a:rPr lang="en-GB" baseline="-25000" dirty="0"/>
              <a:t>1</a:t>
            </a:r>
            <a:r>
              <a:rPr lang="en-GB" dirty="0"/>
              <a:t>, y</a:t>
            </a:r>
            <a:r>
              <a:rPr lang="en-GB" baseline="-25000" dirty="0"/>
              <a:t>2</a:t>
            </a:r>
            <a:r>
              <a:rPr lang="en-GB" dirty="0"/>
              <a:t>, …, y</a:t>
            </a:r>
            <a:r>
              <a:rPr lang="en-GB" baseline="-25000" dirty="0"/>
              <a:t>n</a:t>
            </a:r>
            <a:r>
              <a:rPr lang="en-GB" dirty="0"/>
              <a:t>} with given total T by a multiplicative adjustment:</a:t>
            </a:r>
          </a:p>
          <a:p>
            <a:pPr lvl="1">
              <a:spcAft>
                <a:spcPts val="600"/>
              </a:spcAft>
            </a:pPr>
            <a:r>
              <a:rPr lang="en-GB" sz="2800" dirty="0"/>
              <a:t>y</a:t>
            </a:r>
            <a:r>
              <a:rPr lang="en-GB" sz="2800" baseline="-25000" dirty="0"/>
              <a:t>i</a:t>
            </a:r>
            <a:r>
              <a:rPr lang="en-GB" sz="2800" dirty="0"/>
              <a:t> = x</a:t>
            </a:r>
            <a:r>
              <a:rPr lang="en-GB" sz="2800" baseline="-25000" dirty="0"/>
              <a:t>i</a:t>
            </a:r>
            <a:r>
              <a:rPr lang="en-GB" sz="2800" dirty="0"/>
              <a:t> * T/∑x</a:t>
            </a:r>
            <a:r>
              <a:rPr lang="en-GB" sz="2800" baseline="-25000" dirty="0"/>
              <a:t>j</a:t>
            </a:r>
            <a:r>
              <a:rPr lang="en-GB" sz="2800" dirty="0"/>
              <a:t>, i = 1 to n.</a:t>
            </a:r>
          </a:p>
          <a:p>
            <a:r>
              <a:rPr lang="en-GB" dirty="0"/>
              <a:t>Note that if all of the x</a:t>
            </a:r>
            <a:r>
              <a:rPr lang="en-GB" baseline="-25000" dirty="0"/>
              <a:t>i</a:t>
            </a:r>
            <a:r>
              <a:rPr lang="en-GB" dirty="0"/>
              <a:t> are positive, all of the y</a:t>
            </a:r>
            <a:r>
              <a:rPr lang="en-GB" baseline="-25000" dirty="0"/>
              <a:t>i</a:t>
            </a:r>
            <a:r>
              <a:rPr lang="en-GB" dirty="0"/>
              <a:t> will be too.</a:t>
            </a:r>
          </a:p>
          <a:p>
            <a:r>
              <a:rPr lang="en-GB" dirty="0"/>
              <a:t>Start by giving each individual in the sample an initial weight, which will usually be 1.</a:t>
            </a:r>
          </a:p>
          <a:p>
            <a:r>
              <a:rPr lang="en-GB" dirty="0"/>
              <a:t>At each stage these weights are adjusted by the above multiplicative method.</a:t>
            </a:r>
          </a:p>
          <a:p>
            <a:r>
              <a:rPr lang="en-GB" dirty="0"/>
              <a:t>Since the initial weights are all positive, no weight can ever become negative.</a:t>
            </a:r>
          </a:p>
          <a:p>
            <a:endParaRPr lang="en-GB" dirty="0"/>
          </a:p>
          <a:p>
            <a:endParaRPr lang="en-GB" dirty="0"/>
          </a:p>
        </p:txBody>
      </p:sp>
      <p:sp>
        <p:nvSpPr>
          <p:cNvPr id="5" name="Slide Number Placeholder 4">
            <a:extLst>
              <a:ext uri="{FF2B5EF4-FFF2-40B4-BE49-F238E27FC236}">
                <a16:creationId xmlns:a16="http://schemas.microsoft.com/office/drawing/2014/main" id="{6E5D9ACE-3171-46CC-B84A-13F0DA669BE5}"/>
              </a:ext>
            </a:extLst>
          </p:cNvPr>
          <p:cNvSpPr>
            <a:spLocks noGrp="1"/>
          </p:cNvSpPr>
          <p:nvPr>
            <p:ph type="sldNum" sz="quarter" idx="12"/>
          </p:nvPr>
        </p:nvSpPr>
        <p:spPr/>
        <p:txBody>
          <a:bodyPr/>
          <a:lstStyle/>
          <a:p>
            <a:fld id="{039C6C5A-DE53-4A38-928E-3FF471664810}" type="slidenum">
              <a:rPr lang="en-GB" smtClean="0"/>
              <a:t>14</a:t>
            </a:fld>
            <a:endParaRPr lang="en-GB"/>
          </a:p>
        </p:txBody>
      </p:sp>
    </p:spTree>
    <p:extLst>
      <p:ext uri="{BB962C8B-B14F-4D97-AF65-F5344CB8AC3E}">
        <p14:creationId xmlns:p14="http://schemas.microsoft.com/office/powerpoint/2010/main" val="21625311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1D65DB-FC16-4A69-B124-EDACFFFD9AA2}"/>
              </a:ext>
            </a:extLst>
          </p:cNvPr>
          <p:cNvSpPr>
            <a:spLocks noGrp="1"/>
          </p:cNvSpPr>
          <p:nvPr>
            <p:ph type="title"/>
          </p:nvPr>
        </p:nvSpPr>
        <p:spPr/>
        <p:txBody>
          <a:bodyPr/>
          <a:lstStyle/>
          <a:p>
            <a:r>
              <a:rPr lang="en-GB" dirty="0">
                <a:solidFill>
                  <a:srgbClr val="FF0000"/>
                </a:solidFill>
              </a:rPr>
              <a:t>How RIM weighting works (2)</a:t>
            </a:r>
          </a:p>
        </p:txBody>
      </p:sp>
      <p:sp>
        <p:nvSpPr>
          <p:cNvPr id="3" name="Content Placeholder 2">
            <a:extLst>
              <a:ext uri="{FF2B5EF4-FFF2-40B4-BE49-F238E27FC236}">
                <a16:creationId xmlns:a16="http://schemas.microsoft.com/office/drawing/2014/main" id="{7C81DBE8-2B93-4805-8347-7E170FCC754E}"/>
              </a:ext>
            </a:extLst>
          </p:cNvPr>
          <p:cNvSpPr>
            <a:spLocks noGrp="1"/>
          </p:cNvSpPr>
          <p:nvPr>
            <p:ph idx="1"/>
          </p:nvPr>
        </p:nvSpPr>
        <p:spPr>
          <a:xfrm>
            <a:off x="838200" y="1447060"/>
            <a:ext cx="10515600" cy="4729903"/>
          </a:xfrm>
        </p:spPr>
        <p:txBody>
          <a:bodyPr/>
          <a:lstStyle/>
          <a:p>
            <a:pPr marL="0" indent="0">
              <a:buNone/>
            </a:pPr>
            <a:r>
              <a:rPr lang="en-GB" dirty="0"/>
              <a:t>Take the first rim.  Say it is by area, and the country has five areas.  Respondents are classified by which area they are in.  The results might be as below.</a:t>
            </a:r>
          </a:p>
          <a:p>
            <a:endParaRPr lang="en-GB" dirty="0"/>
          </a:p>
        </p:txBody>
      </p:sp>
      <p:graphicFrame>
        <p:nvGraphicFramePr>
          <p:cNvPr id="5" name="Table 4">
            <a:extLst>
              <a:ext uri="{FF2B5EF4-FFF2-40B4-BE49-F238E27FC236}">
                <a16:creationId xmlns:a16="http://schemas.microsoft.com/office/drawing/2014/main" id="{F04173F4-211E-469C-BB74-88F5A9F752E2}"/>
              </a:ext>
            </a:extLst>
          </p:cNvPr>
          <p:cNvGraphicFramePr>
            <a:graphicFrameLocks noGrp="1"/>
          </p:cNvGraphicFramePr>
          <p:nvPr>
            <p:extLst>
              <p:ext uri="{D42A27DB-BD31-4B8C-83A1-F6EECF244321}">
                <p14:modId xmlns:p14="http://schemas.microsoft.com/office/powerpoint/2010/main" val="870977810"/>
              </p:ext>
            </p:extLst>
          </p:nvPr>
        </p:nvGraphicFramePr>
        <p:xfrm>
          <a:off x="1740023" y="2696530"/>
          <a:ext cx="6383046" cy="3559709"/>
        </p:xfrm>
        <a:graphic>
          <a:graphicData uri="http://schemas.openxmlformats.org/drawingml/2006/table">
            <a:tbl>
              <a:tblPr>
                <a:tableStyleId>{5C22544A-7EE6-4342-B048-85BDC9FD1C3A}</a:tableStyleId>
              </a:tblPr>
              <a:tblGrid>
                <a:gridCol w="1032381">
                  <a:extLst>
                    <a:ext uri="{9D8B030D-6E8A-4147-A177-3AD203B41FA5}">
                      <a16:colId xmlns:a16="http://schemas.microsoft.com/office/drawing/2014/main" val="3498238761"/>
                    </a:ext>
                  </a:extLst>
                </a:gridCol>
                <a:gridCol w="2161068">
                  <a:extLst>
                    <a:ext uri="{9D8B030D-6E8A-4147-A177-3AD203B41FA5}">
                      <a16:colId xmlns:a16="http://schemas.microsoft.com/office/drawing/2014/main" val="3682679943"/>
                    </a:ext>
                  </a:extLst>
                </a:gridCol>
                <a:gridCol w="1694954">
                  <a:extLst>
                    <a:ext uri="{9D8B030D-6E8A-4147-A177-3AD203B41FA5}">
                      <a16:colId xmlns:a16="http://schemas.microsoft.com/office/drawing/2014/main" val="550515505"/>
                    </a:ext>
                  </a:extLst>
                </a:gridCol>
                <a:gridCol w="1494643">
                  <a:extLst>
                    <a:ext uri="{9D8B030D-6E8A-4147-A177-3AD203B41FA5}">
                      <a16:colId xmlns:a16="http://schemas.microsoft.com/office/drawing/2014/main" val="277640889"/>
                    </a:ext>
                  </a:extLst>
                </a:gridCol>
              </a:tblGrid>
              <a:tr h="942239">
                <a:tc>
                  <a:txBody>
                    <a:bodyPr/>
                    <a:lstStyle/>
                    <a:p>
                      <a:pPr algn="l" fontAlgn="ctr"/>
                      <a:r>
                        <a:rPr lang="en-GB" sz="2800" u="none" strike="noStrike" dirty="0">
                          <a:effectLst/>
                        </a:rPr>
                        <a:t>Area</a:t>
                      </a:r>
                      <a:endParaRPr lang="en-GB" sz="2800" b="0" i="0" u="none" strike="noStrike" dirty="0">
                        <a:solidFill>
                          <a:srgbClr val="000000"/>
                        </a:solidFill>
                        <a:effectLst/>
                        <a:latin typeface="Times New Roman" panose="02020603050405020304" pitchFamily="18" charset="0"/>
                      </a:endParaRPr>
                    </a:p>
                  </a:txBody>
                  <a:tcPr marL="9525" marR="9525" marT="9525" marB="0" anchor="ctr">
                    <a:noFill/>
                  </a:tcPr>
                </a:tc>
                <a:tc>
                  <a:txBody>
                    <a:bodyPr/>
                    <a:lstStyle/>
                    <a:p>
                      <a:pPr algn="r" fontAlgn="ctr"/>
                      <a:r>
                        <a:rPr lang="en-GB" sz="2800" u="none" strike="noStrike" dirty="0">
                          <a:effectLst/>
                        </a:rPr>
                        <a:t>Number of respondents</a:t>
                      </a:r>
                      <a:endParaRPr lang="en-GB" sz="2800" b="0" i="0" u="none" strike="noStrike" dirty="0">
                        <a:solidFill>
                          <a:srgbClr val="000000"/>
                        </a:solidFill>
                        <a:effectLst/>
                        <a:latin typeface="Times New Roman" panose="02020603050405020304" pitchFamily="18" charset="0"/>
                      </a:endParaRPr>
                    </a:p>
                  </a:txBody>
                  <a:tcPr marL="9525" marR="9525" marT="9525" marB="0" anchor="ctr">
                    <a:noFill/>
                  </a:tcPr>
                </a:tc>
                <a:tc>
                  <a:txBody>
                    <a:bodyPr/>
                    <a:lstStyle/>
                    <a:p>
                      <a:pPr algn="r" fontAlgn="ctr"/>
                      <a:r>
                        <a:rPr lang="en-GB" sz="2800" u="none" strike="noStrike" dirty="0">
                          <a:effectLst/>
                        </a:rPr>
                        <a:t>Universe</a:t>
                      </a:r>
                    </a:p>
                    <a:p>
                      <a:pPr algn="r" fontAlgn="ctr"/>
                      <a:r>
                        <a:rPr lang="en-GB" sz="2400" b="0" i="0" u="none" strike="noStrike" dirty="0">
                          <a:solidFill>
                            <a:srgbClr val="000000"/>
                          </a:solidFill>
                          <a:effectLst/>
                          <a:latin typeface="Times New Roman" panose="02020603050405020304" pitchFamily="18" charset="0"/>
                        </a:rPr>
                        <a:t>(thousands)</a:t>
                      </a:r>
                      <a:endParaRPr lang="en-GB" sz="2800" b="0" i="0" u="none" strike="noStrike" dirty="0">
                        <a:solidFill>
                          <a:srgbClr val="000000"/>
                        </a:solidFill>
                        <a:effectLst/>
                        <a:latin typeface="Times New Roman" panose="02020603050405020304" pitchFamily="18" charset="0"/>
                      </a:endParaRPr>
                    </a:p>
                  </a:txBody>
                  <a:tcPr marL="9525" marR="9525" marT="9525" marB="0" anchor="ctr">
                    <a:noFill/>
                  </a:tcPr>
                </a:tc>
                <a:tc>
                  <a:txBody>
                    <a:bodyPr/>
                    <a:lstStyle/>
                    <a:p>
                      <a:pPr algn="r" fontAlgn="ctr"/>
                      <a:r>
                        <a:rPr lang="en-GB" sz="2800" u="none" strike="noStrike" dirty="0">
                          <a:effectLst/>
                        </a:rPr>
                        <a:t>Weight</a:t>
                      </a:r>
                      <a:endParaRPr lang="en-GB" sz="2800" b="0" i="0" u="none" strike="noStrike" dirty="0">
                        <a:solidFill>
                          <a:srgbClr val="000000"/>
                        </a:solidFill>
                        <a:effectLst/>
                        <a:latin typeface="Times New Roman" panose="02020603050405020304" pitchFamily="18" charset="0"/>
                      </a:endParaRPr>
                    </a:p>
                  </a:txBody>
                  <a:tcPr marL="9525" marR="9525" marT="9525" marB="0" anchor="ctr">
                    <a:noFill/>
                  </a:tcPr>
                </a:tc>
                <a:extLst>
                  <a:ext uri="{0D108BD9-81ED-4DB2-BD59-A6C34878D82A}">
                    <a16:rowId xmlns:a16="http://schemas.microsoft.com/office/drawing/2014/main" val="637530472"/>
                  </a:ext>
                </a:extLst>
              </a:tr>
              <a:tr h="410351">
                <a:tc>
                  <a:txBody>
                    <a:bodyPr/>
                    <a:lstStyle/>
                    <a:p>
                      <a:pPr algn="ctr" fontAlgn="ctr"/>
                      <a:r>
                        <a:rPr lang="en-GB" sz="2800" u="none" strike="noStrike">
                          <a:effectLst/>
                        </a:rPr>
                        <a:t>1</a:t>
                      </a:r>
                      <a:endParaRPr lang="en-GB" sz="2800" b="0" i="0" u="none" strike="noStrike">
                        <a:solidFill>
                          <a:srgbClr val="000000"/>
                        </a:solidFill>
                        <a:effectLst/>
                        <a:latin typeface="Times New Roman" panose="02020603050405020304" pitchFamily="18" charset="0"/>
                      </a:endParaRPr>
                    </a:p>
                  </a:txBody>
                  <a:tcPr marL="9525" marR="9525" marT="9525" marB="0" anchor="ctr">
                    <a:noFill/>
                  </a:tcPr>
                </a:tc>
                <a:tc>
                  <a:txBody>
                    <a:bodyPr/>
                    <a:lstStyle/>
                    <a:p>
                      <a:pPr algn="r" fontAlgn="ctr"/>
                      <a:r>
                        <a:rPr lang="en-GB" sz="2800" u="none" strike="noStrike" dirty="0">
                          <a:effectLst/>
                        </a:rPr>
                        <a:t>37</a:t>
                      </a:r>
                      <a:endParaRPr lang="en-GB" sz="2800" b="0" i="0" u="none" strike="noStrike" dirty="0">
                        <a:solidFill>
                          <a:srgbClr val="000000"/>
                        </a:solidFill>
                        <a:effectLst/>
                        <a:latin typeface="Times New Roman" panose="02020603050405020304" pitchFamily="18" charset="0"/>
                      </a:endParaRPr>
                    </a:p>
                  </a:txBody>
                  <a:tcPr marL="9525" marR="9525" marT="9525" marB="0" anchor="ctr">
                    <a:noFill/>
                  </a:tcPr>
                </a:tc>
                <a:tc>
                  <a:txBody>
                    <a:bodyPr/>
                    <a:lstStyle/>
                    <a:p>
                      <a:pPr algn="r" fontAlgn="ctr"/>
                      <a:r>
                        <a:rPr lang="en-GB" sz="2800" u="none" strike="noStrike" dirty="0">
                          <a:effectLst/>
                        </a:rPr>
                        <a:t>127</a:t>
                      </a:r>
                      <a:endParaRPr lang="en-GB" sz="2800" b="0" i="0" u="none" strike="noStrike" dirty="0">
                        <a:solidFill>
                          <a:srgbClr val="000000"/>
                        </a:solidFill>
                        <a:effectLst/>
                        <a:latin typeface="Times New Roman" panose="02020603050405020304" pitchFamily="18" charset="0"/>
                      </a:endParaRPr>
                    </a:p>
                  </a:txBody>
                  <a:tcPr marL="9525" marR="9525" marT="9525" marB="0" anchor="ctr">
                    <a:noFill/>
                  </a:tcPr>
                </a:tc>
                <a:tc>
                  <a:txBody>
                    <a:bodyPr/>
                    <a:lstStyle/>
                    <a:p>
                      <a:pPr algn="r" fontAlgn="ctr"/>
                      <a:r>
                        <a:rPr lang="en-GB" sz="2800" u="none" strike="noStrike">
                          <a:effectLst/>
                        </a:rPr>
                        <a:t>3.4324</a:t>
                      </a:r>
                      <a:endParaRPr lang="en-GB" sz="2800" b="0" i="0" u="none" strike="noStrike">
                        <a:solidFill>
                          <a:srgbClr val="000000"/>
                        </a:solidFill>
                        <a:effectLst/>
                        <a:latin typeface="Times New Roman" panose="02020603050405020304" pitchFamily="18" charset="0"/>
                      </a:endParaRPr>
                    </a:p>
                  </a:txBody>
                  <a:tcPr marL="9525" marR="9525" marT="9525" marB="0" anchor="ctr">
                    <a:noFill/>
                  </a:tcPr>
                </a:tc>
                <a:extLst>
                  <a:ext uri="{0D108BD9-81ED-4DB2-BD59-A6C34878D82A}">
                    <a16:rowId xmlns:a16="http://schemas.microsoft.com/office/drawing/2014/main" val="3551673859"/>
                  </a:ext>
                </a:extLst>
              </a:tr>
              <a:tr h="410351">
                <a:tc>
                  <a:txBody>
                    <a:bodyPr/>
                    <a:lstStyle/>
                    <a:p>
                      <a:pPr algn="ctr" fontAlgn="ctr"/>
                      <a:r>
                        <a:rPr lang="en-GB" sz="2800" u="none" strike="noStrike">
                          <a:effectLst/>
                        </a:rPr>
                        <a:t>2</a:t>
                      </a:r>
                      <a:endParaRPr lang="en-GB" sz="2800" b="0" i="0" u="none" strike="noStrike">
                        <a:solidFill>
                          <a:srgbClr val="000000"/>
                        </a:solidFill>
                        <a:effectLst/>
                        <a:latin typeface="Times New Roman" panose="02020603050405020304" pitchFamily="18" charset="0"/>
                      </a:endParaRPr>
                    </a:p>
                  </a:txBody>
                  <a:tcPr marL="9525" marR="9525" marT="9525" marB="0" anchor="ctr">
                    <a:noFill/>
                  </a:tcPr>
                </a:tc>
                <a:tc>
                  <a:txBody>
                    <a:bodyPr/>
                    <a:lstStyle/>
                    <a:p>
                      <a:pPr algn="r" fontAlgn="ctr"/>
                      <a:r>
                        <a:rPr lang="en-GB" sz="2800" u="none" strike="noStrike" dirty="0">
                          <a:effectLst/>
                        </a:rPr>
                        <a:t>24</a:t>
                      </a:r>
                      <a:endParaRPr lang="en-GB" sz="2800" b="0" i="0" u="none" strike="noStrike" dirty="0">
                        <a:solidFill>
                          <a:srgbClr val="000000"/>
                        </a:solidFill>
                        <a:effectLst/>
                        <a:latin typeface="Times New Roman" panose="02020603050405020304" pitchFamily="18" charset="0"/>
                      </a:endParaRPr>
                    </a:p>
                  </a:txBody>
                  <a:tcPr marL="9525" marR="9525" marT="9525" marB="0" anchor="ctr">
                    <a:noFill/>
                  </a:tcPr>
                </a:tc>
                <a:tc>
                  <a:txBody>
                    <a:bodyPr/>
                    <a:lstStyle/>
                    <a:p>
                      <a:pPr algn="r" fontAlgn="ctr"/>
                      <a:r>
                        <a:rPr lang="en-GB" sz="2800" u="none" strike="noStrike" dirty="0">
                          <a:effectLst/>
                        </a:rPr>
                        <a:t>95</a:t>
                      </a:r>
                      <a:endParaRPr lang="en-GB" sz="2800" b="0" i="0" u="none" strike="noStrike" dirty="0">
                        <a:solidFill>
                          <a:srgbClr val="000000"/>
                        </a:solidFill>
                        <a:effectLst/>
                        <a:latin typeface="Times New Roman" panose="02020603050405020304" pitchFamily="18" charset="0"/>
                      </a:endParaRPr>
                    </a:p>
                  </a:txBody>
                  <a:tcPr marL="9525" marR="9525" marT="9525" marB="0" anchor="ctr">
                    <a:noFill/>
                  </a:tcPr>
                </a:tc>
                <a:tc>
                  <a:txBody>
                    <a:bodyPr/>
                    <a:lstStyle/>
                    <a:p>
                      <a:pPr algn="r" fontAlgn="ctr"/>
                      <a:r>
                        <a:rPr lang="en-GB" sz="2800" u="none" strike="noStrike">
                          <a:effectLst/>
                        </a:rPr>
                        <a:t>3.9583</a:t>
                      </a:r>
                      <a:endParaRPr lang="en-GB" sz="2800" b="0" i="0" u="none" strike="noStrike">
                        <a:solidFill>
                          <a:srgbClr val="000000"/>
                        </a:solidFill>
                        <a:effectLst/>
                        <a:latin typeface="Times New Roman" panose="02020603050405020304" pitchFamily="18" charset="0"/>
                      </a:endParaRPr>
                    </a:p>
                  </a:txBody>
                  <a:tcPr marL="9525" marR="9525" marT="9525" marB="0" anchor="ctr">
                    <a:noFill/>
                  </a:tcPr>
                </a:tc>
                <a:extLst>
                  <a:ext uri="{0D108BD9-81ED-4DB2-BD59-A6C34878D82A}">
                    <a16:rowId xmlns:a16="http://schemas.microsoft.com/office/drawing/2014/main" val="3177393802"/>
                  </a:ext>
                </a:extLst>
              </a:tr>
              <a:tr h="410351">
                <a:tc>
                  <a:txBody>
                    <a:bodyPr/>
                    <a:lstStyle/>
                    <a:p>
                      <a:pPr algn="ctr" fontAlgn="ctr"/>
                      <a:r>
                        <a:rPr lang="en-GB" sz="2800" u="none" strike="noStrike">
                          <a:effectLst/>
                        </a:rPr>
                        <a:t>3</a:t>
                      </a:r>
                      <a:endParaRPr lang="en-GB" sz="2800" b="0" i="0" u="none" strike="noStrike">
                        <a:solidFill>
                          <a:srgbClr val="000000"/>
                        </a:solidFill>
                        <a:effectLst/>
                        <a:latin typeface="Times New Roman" panose="02020603050405020304" pitchFamily="18" charset="0"/>
                      </a:endParaRPr>
                    </a:p>
                  </a:txBody>
                  <a:tcPr marL="9525" marR="9525" marT="9525" marB="0" anchor="ctr">
                    <a:noFill/>
                  </a:tcPr>
                </a:tc>
                <a:tc>
                  <a:txBody>
                    <a:bodyPr/>
                    <a:lstStyle/>
                    <a:p>
                      <a:pPr algn="r" fontAlgn="ctr"/>
                      <a:r>
                        <a:rPr lang="en-GB" sz="2800" u="none" strike="noStrike" dirty="0">
                          <a:effectLst/>
                        </a:rPr>
                        <a:t>32</a:t>
                      </a:r>
                      <a:endParaRPr lang="en-GB" sz="2800" b="0" i="0" u="none" strike="noStrike" dirty="0">
                        <a:solidFill>
                          <a:srgbClr val="000000"/>
                        </a:solidFill>
                        <a:effectLst/>
                        <a:latin typeface="Times New Roman" panose="02020603050405020304" pitchFamily="18" charset="0"/>
                      </a:endParaRPr>
                    </a:p>
                  </a:txBody>
                  <a:tcPr marL="9525" marR="9525" marT="9525" marB="0" anchor="ctr">
                    <a:noFill/>
                  </a:tcPr>
                </a:tc>
                <a:tc>
                  <a:txBody>
                    <a:bodyPr/>
                    <a:lstStyle/>
                    <a:p>
                      <a:pPr algn="r" fontAlgn="ctr"/>
                      <a:r>
                        <a:rPr lang="en-GB" sz="2800" u="none" strike="noStrike" dirty="0">
                          <a:effectLst/>
                        </a:rPr>
                        <a:t>87</a:t>
                      </a:r>
                      <a:endParaRPr lang="en-GB" sz="2800" b="0" i="0" u="none" strike="noStrike" dirty="0">
                        <a:solidFill>
                          <a:srgbClr val="000000"/>
                        </a:solidFill>
                        <a:effectLst/>
                        <a:latin typeface="Times New Roman" panose="02020603050405020304" pitchFamily="18" charset="0"/>
                      </a:endParaRPr>
                    </a:p>
                  </a:txBody>
                  <a:tcPr marL="9525" marR="9525" marT="9525" marB="0" anchor="ctr">
                    <a:noFill/>
                  </a:tcPr>
                </a:tc>
                <a:tc>
                  <a:txBody>
                    <a:bodyPr/>
                    <a:lstStyle/>
                    <a:p>
                      <a:pPr algn="r" fontAlgn="ctr"/>
                      <a:r>
                        <a:rPr lang="en-GB" sz="2800" u="none" strike="noStrike">
                          <a:effectLst/>
                        </a:rPr>
                        <a:t>2.7188</a:t>
                      </a:r>
                      <a:endParaRPr lang="en-GB" sz="2800" b="0" i="0" u="none" strike="noStrike">
                        <a:solidFill>
                          <a:srgbClr val="000000"/>
                        </a:solidFill>
                        <a:effectLst/>
                        <a:latin typeface="Times New Roman" panose="02020603050405020304" pitchFamily="18" charset="0"/>
                      </a:endParaRPr>
                    </a:p>
                  </a:txBody>
                  <a:tcPr marL="9525" marR="9525" marT="9525" marB="0" anchor="ctr">
                    <a:noFill/>
                  </a:tcPr>
                </a:tc>
                <a:extLst>
                  <a:ext uri="{0D108BD9-81ED-4DB2-BD59-A6C34878D82A}">
                    <a16:rowId xmlns:a16="http://schemas.microsoft.com/office/drawing/2014/main" val="1355745769"/>
                  </a:ext>
                </a:extLst>
              </a:tr>
              <a:tr h="410351">
                <a:tc>
                  <a:txBody>
                    <a:bodyPr/>
                    <a:lstStyle/>
                    <a:p>
                      <a:pPr algn="ctr" fontAlgn="ctr"/>
                      <a:r>
                        <a:rPr lang="en-GB" sz="2800" u="none" strike="noStrike">
                          <a:effectLst/>
                        </a:rPr>
                        <a:t>4</a:t>
                      </a:r>
                      <a:endParaRPr lang="en-GB" sz="2800" b="0" i="0" u="none" strike="noStrike">
                        <a:solidFill>
                          <a:srgbClr val="000000"/>
                        </a:solidFill>
                        <a:effectLst/>
                        <a:latin typeface="Times New Roman" panose="02020603050405020304" pitchFamily="18" charset="0"/>
                      </a:endParaRPr>
                    </a:p>
                  </a:txBody>
                  <a:tcPr marL="9525" marR="9525" marT="9525" marB="0" anchor="ctr">
                    <a:noFill/>
                  </a:tcPr>
                </a:tc>
                <a:tc>
                  <a:txBody>
                    <a:bodyPr/>
                    <a:lstStyle/>
                    <a:p>
                      <a:pPr algn="r" fontAlgn="ctr"/>
                      <a:r>
                        <a:rPr lang="en-GB" sz="2800" u="none" strike="noStrike" dirty="0">
                          <a:effectLst/>
                        </a:rPr>
                        <a:t>29</a:t>
                      </a:r>
                      <a:endParaRPr lang="en-GB" sz="2800" b="0" i="0" u="none" strike="noStrike" dirty="0">
                        <a:solidFill>
                          <a:srgbClr val="000000"/>
                        </a:solidFill>
                        <a:effectLst/>
                        <a:latin typeface="Times New Roman" panose="02020603050405020304" pitchFamily="18" charset="0"/>
                      </a:endParaRPr>
                    </a:p>
                  </a:txBody>
                  <a:tcPr marL="9525" marR="9525" marT="9525" marB="0" anchor="ctr">
                    <a:noFill/>
                  </a:tcPr>
                </a:tc>
                <a:tc>
                  <a:txBody>
                    <a:bodyPr/>
                    <a:lstStyle/>
                    <a:p>
                      <a:pPr algn="r" fontAlgn="ctr"/>
                      <a:r>
                        <a:rPr lang="en-GB" sz="2800" u="none" strike="noStrike" dirty="0">
                          <a:effectLst/>
                        </a:rPr>
                        <a:t>101</a:t>
                      </a:r>
                      <a:endParaRPr lang="en-GB" sz="2800" b="0" i="0" u="none" strike="noStrike" dirty="0">
                        <a:solidFill>
                          <a:srgbClr val="000000"/>
                        </a:solidFill>
                        <a:effectLst/>
                        <a:latin typeface="Times New Roman" panose="02020603050405020304" pitchFamily="18" charset="0"/>
                      </a:endParaRPr>
                    </a:p>
                  </a:txBody>
                  <a:tcPr marL="9525" marR="9525" marT="9525" marB="0" anchor="ctr">
                    <a:noFill/>
                  </a:tcPr>
                </a:tc>
                <a:tc>
                  <a:txBody>
                    <a:bodyPr/>
                    <a:lstStyle/>
                    <a:p>
                      <a:pPr algn="r" fontAlgn="ctr"/>
                      <a:r>
                        <a:rPr lang="en-GB" sz="2800" u="none" strike="noStrike">
                          <a:effectLst/>
                        </a:rPr>
                        <a:t>3.4828</a:t>
                      </a:r>
                      <a:endParaRPr lang="en-GB" sz="2800" b="0" i="0" u="none" strike="noStrike">
                        <a:solidFill>
                          <a:srgbClr val="000000"/>
                        </a:solidFill>
                        <a:effectLst/>
                        <a:latin typeface="Times New Roman" panose="02020603050405020304" pitchFamily="18" charset="0"/>
                      </a:endParaRPr>
                    </a:p>
                  </a:txBody>
                  <a:tcPr marL="9525" marR="9525" marT="9525" marB="0" anchor="ctr">
                    <a:noFill/>
                  </a:tcPr>
                </a:tc>
                <a:extLst>
                  <a:ext uri="{0D108BD9-81ED-4DB2-BD59-A6C34878D82A}">
                    <a16:rowId xmlns:a16="http://schemas.microsoft.com/office/drawing/2014/main" val="1160609064"/>
                  </a:ext>
                </a:extLst>
              </a:tr>
              <a:tr h="410351">
                <a:tc>
                  <a:txBody>
                    <a:bodyPr/>
                    <a:lstStyle/>
                    <a:p>
                      <a:pPr algn="ctr" fontAlgn="ctr"/>
                      <a:r>
                        <a:rPr lang="en-GB" sz="2800" u="none" strike="noStrike">
                          <a:effectLst/>
                        </a:rPr>
                        <a:t>5</a:t>
                      </a:r>
                      <a:endParaRPr lang="en-GB" sz="2800" b="0" i="0" u="none" strike="noStrike">
                        <a:solidFill>
                          <a:srgbClr val="000000"/>
                        </a:solidFill>
                        <a:effectLst/>
                        <a:latin typeface="Times New Roman" panose="02020603050405020304" pitchFamily="18" charset="0"/>
                      </a:endParaRPr>
                    </a:p>
                  </a:txBody>
                  <a:tcPr marL="9525" marR="9525" marT="9525" marB="0" anchor="ctr">
                    <a:noFill/>
                  </a:tcPr>
                </a:tc>
                <a:tc>
                  <a:txBody>
                    <a:bodyPr/>
                    <a:lstStyle/>
                    <a:p>
                      <a:pPr algn="r" fontAlgn="ctr"/>
                      <a:r>
                        <a:rPr lang="en-GB" sz="2800" u="none" strike="noStrike" dirty="0">
                          <a:effectLst/>
                        </a:rPr>
                        <a:t>39</a:t>
                      </a:r>
                      <a:endParaRPr lang="en-GB" sz="2800" b="0" i="0" u="none" strike="noStrike" dirty="0">
                        <a:solidFill>
                          <a:srgbClr val="000000"/>
                        </a:solidFill>
                        <a:effectLst/>
                        <a:latin typeface="Times New Roman" panose="02020603050405020304" pitchFamily="18" charset="0"/>
                      </a:endParaRPr>
                    </a:p>
                  </a:txBody>
                  <a:tcPr marL="9525" marR="9525" marT="9525" marB="0" anchor="ctr">
                    <a:noFill/>
                  </a:tcPr>
                </a:tc>
                <a:tc>
                  <a:txBody>
                    <a:bodyPr/>
                    <a:lstStyle/>
                    <a:p>
                      <a:pPr algn="r" fontAlgn="ctr"/>
                      <a:r>
                        <a:rPr lang="en-GB" sz="2800" u="none" strike="noStrike" dirty="0">
                          <a:effectLst/>
                        </a:rPr>
                        <a:t>122</a:t>
                      </a:r>
                      <a:endParaRPr lang="en-GB" sz="2800" b="0" i="0" u="none" strike="noStrike" dirty="0">
                        <a:solidFill>
                          <a:srgbClr val="000000"/>
                        </a:solidFill>
                        <a:effectLst/>
                        <a:latin typeface="Times New Roman" panose="02020603050405020304" pitchFamily="18" charset="0"/>
                      </a:endParaRPr>
                    </a:p>
                  </a:txBody>
                  <a:tcPr marL="9525" marR="9525" marT="9525" marB="0" anchor="ctr">
                    <a:noFill/>
                  </a:tcPr>
                </a:tc>
                <a:tc>
                  <a:txBody>
                    <a:bodyPr/>
                    <a:lstStyle/>
                    <a:p>
                      <a:pPr algn="r" fontAlgn="ctr"/>
                      <a:r>
                        <a:rPr lang="en-GB" sz="2800" u="none" strike="noStrike" dirty="0">
                          <a:effectLst/>
                        </a:rPr>
                        <a:t>3.1282</a:t>
                      </a:r>
                      <a:endParaRPr lang="en-GB" sz="2800" b="0" i="0" u="none" strike="noStrike" dirty="0">
                        <a:solidFill>
                          <a:srgbClr val="000000"/>
                        </a:solidFill>
                        <a:effectLst/>
                        <a:latin typeface="Times New Roman" panose="02020603050405020304" pitchFamily="18" charset="0"/>
                      </a:endParaRPr>
                    </a:p>
                  </a:txBody>
                  <a:tcPr marL="9525" marR="9525" marT="9525" marB="0" anchor="ctr">
                    <a:noFill/>
                  </a:tcPr>
                </a:tc>
                <a:extLst>
                  <a:ext uri="{0D108BD9-81ED-4DB2-BD59-A6C34878D82A}">
                    <a16:rowId xmlns:a16="http://schemas.microsoft.com/office/drawing/2014/main" val="4112565044"/>
                  </a:ext>
                </a:extLst>
              </a:tr>
              <a:tr h="410351">
                <a:tc>
                  <a:txBody>
                    <a:bodyPr/>
                    <a:lstStyle/>
                    <a:p>
                      <a:pPr algn="l" fontAlgn="ctr"/>
                      <a:r>
                        <a:rPr lang="en-GB" sz="2800" u="none" strike="noStrike">
                          <a:effectLst/>
                        </a:rPr>
                        <a:t>Total</a:t>
                      </a:r>
                      <a:endParaRPr lang="en-GB" sz="2800" b="0" i="0" u="none" strike="noStrike">
                        <a:solidFill>
                          <a:srgbClr val="000000"/>
                        </a:solidFill>
                        <a:effectLst/>
                        <a:latin typeface="Times New Roman" panose="02020603050405020304" pitchFamily="18" charset="0"/>
                      </a:endParaRPr>
                    </a:p>
                  </a:txBody>
                  <a:tcPr marL="9525" marR="9525" marT="9525" marB="0" anchor="ctr">
                    <a:noFill/>
                  </a:tcPr>
                </a:tc>
                <a:tc>
                  <a:txBody>
                    <a:bodyPr/>
                    <a:lstStyle/>
                    <a:p>
                      <a:pPr algn="r" fontAlgn="ctr"/>
                      <a:r>
                        <a:rPr lang="en-GB" sz="2800" u="none" strike="noStrike" dirty="0">
                          <a:effectLst/>
                        </a:rPr>
                        <a:t>161</a:t>
                      </a:r>
                      <a:endParaRPr lang="en-GB" sz="2800" b="0" i="0" u="none" strike="noStrike" dirty="0">
                        <a:solidFill>
                          <a:srgbClr val="000000"/>
                        </a:solidFill>
                        <a:effectLst/>
                        <a:latin typeface="Times New Roman" panose="02020603050405020304" pitchFamily="18" charset="0"/>
                      </a:endParaRPr>
                    </a:p>
                  </a:txBody>
                  <a:tcPr marL="9525" marR="9525" marT="9525" marB="0" anchor="ctr">
                    <a:noFill/>
                  </a:tcPr>
                </a:tc>
                <a:tc>
                  <a:txBody>
                    <a:bodyPr/>
                    <a:lstStyle/>
                    <a:p>
                      <a:pPr algn="r" fontAlgn="ctr"/>
                      <a:r>
                        <a:rPr lang="en-GB" sz="2800" u="none" strike="noStrike">
                          <a:effectLst/>
                        </a:rPr>
                        <a:t>532</a:t>
                      </a:r>
                      <a:endParaRPr lang="en-GB" sz="2800" b="0" i="0" u="none" strike="noStrike">
                        <a:solidFill>
                          <a:srgbClr val="000000"/>
                        </a:solidFill>
                        <a:effectLst/>
                        <a:latin typeface="Times New Roman" panose="02020603050405020304" pitchFamily="18" charset="0"/>
                      </a:endParaRPr>
                    </a:p>
                  </a:txBody>
                  <a:tcPr marL="9525" marR="9525" marT="9525" marB="0" anchor="ctr">
                    <a:noFill/>
                  </a:tcPr>
                </a:tc>
                <a:tc>
                  <a:txBody>
                    <a:bodyPr/>
                    <a:lstStyle/>
                    <a:p>
                      <a:pPr algn="l" fontAlgn="b"/>
                      <a:endParaRPr lang="en-GB" sz="2800" b="0" i="0" u="none" strike="noStrike" dirty="0">
                        <a:solidFill>
                          <a:srgbClr val="000000"/>
                        </a:solidFill>
                        <a:effectLst/>
                        <a:latin typeface="Times New Roman" panose="02020603050405020304" pitchFamily="18" charset="0"/>
                      </a:endParaRPr>
                    </a:p>
                  </a:txBody>
                  <a:tcPr marL="9525" marR="9525" marT="9525" marB="0" anchor="b">
                    <a:noFill/>
                  </a:tcPr>
                </a:tc>
                <a:extLst>
                  <a:ext uri="{0D108BD9-81ED-4DB2-BD59-A6C34878D82A}">
                    <a16:rowId xmlns:a16="http://schemas.microsoft.com/office/drawing/2014/main" val="2887460402"/>
                  </a:ext>
                </a:extLst>
              </a:tr>
            </a:tbl>
          </a:graphicData>
        </a:graphic>
      </p:graphicFrame>
      <p:sp>
        <p:nvSpPr>
          <p:cNvPr id="6" name="Slide Number Placeholder 5">
            <a:extLst>
              <a:ext uri="{FF2B5EF4-FFF2-40B4-BE49-F238E27FC236}">
                <a16:creationId xmlns:a16="http://schemas.microsoft.com/office/drawing/2014/main" id="{D655C18C-4DFC-41A5-B50D-139949F673B3}"/>
              </a:ext>
            </a:extLst>
          </p:cNvPr>
          <p:cNvSpPr>
            <a:spLocks noGrp="1"/>
          </p:cNvSpPr>
          <p:nvPr>
            <p:ph type="sldNum" sz="quarter" idx="12"/>
          </p:nvPr>
        </p:nvSpPr>
        <p:spPr/>
        <p:txBody>
          <a:bodyPr/>
          <a:lstStyle/>
          <a:p>
            <a:fld id="{039C6C5A-DE53-4A38-928E-3FF471664810}" type="slidenum">
              <a:rPr lang="en-GB" smtClean="0"/>
              <a:t>15</a:t>
            </a:fld>
            <a:endParaRPr lang="en-GB"/>
          </a:p>
        </p:txBody>
      </p:sp>
    </p:spTree>
    <p:extLst>
      <p:ext uri="{BB962C8B-B14F-4D97-AF65-F5344CB8AC3E}">
        <p14:creationId xmlns:p14="http://schemas.microsoft.com/office/powerpoint/2010/main" val="38446138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1D65DB-FC16-4A69-B124-EDACFFFD9AA2}"/>
              </a:ext>
            </a:extLst>
          </p:cNvPr>
          <p:cNvSpPr>
            <a:spLocks noGrp="1"/>
          </p:cNvSpPr>
          <p:nvPr>
            <p:ph type="title"/>
          </p:nvPr>
        </p:nvSpPr>
        <p:spPr/>
        <p:txBody>
          <a:bodyPr/>
          <a:lstStyle/>
          <a:p>
            <a:r>
              <a:rPr lang="en-GB" dirty="0">
                <a:solidFill>
                  <a:srgbClr val="FF0000"/>
                </a:solidFill>
              </a:rPr>
              <a:t>How RIM weighting works (3)</a:t>
            </a:r>
          </a:p>
        </p:txBody>
      </p:sp>
      <p:sp>
        <p:nvSpPr>
          <p:cNvPr id="3" name="Content Placeholder 2">
            <a:extLst>
              <a:ext uri="{FF2B5EF4-FFF2-40B4-BE49-F238E27FC236}">
                <a16:creationId xmlns:a16="http://schemas.microsoft.com/office/drawing/2014/main" id="{7C81DBE8-2B93-4805-8347-7E170FCC754E}"/>
              </a:ext>
            </a:extLst>
          </p:cNvPr>
          <p:cNvSpPr>
            <a:spLocks noGrp="1"/>
          </p:cNvSpPr>
          <p:nvPr>
            <p:ph idx="1"/>
          </p:nvPr>
        </p:nvSpPr>
        <p:spPr>
          <a:xfrm>
            <a:off x="838200" y="1447060"/>
            <a:ext cx="10515600" cy="4729903"/>
          </a:xfrm>
        </p:spPr>
        <p:txBody>
          <a:bodyPr/>
          <a:lstStyle/>
          <a:p>
            <a:pPr marL="0" indent="0">
              <a:buNone/>
            </a:pPr>
            <a:r>
              <a:rPr lang="en-GB" dirty="0"/>
              <a:t>Take the second rim.  Say it has three cells: adult male/adult female/ child.  Respondents are classified into these three cells.  As respondents now no longer all have the same weight, we must consider the sum of their weights.  The results might be as below.</a:t>
            </a:r>
          </a:p>
          <a:p>
            <a:pPr marL="0" indent="0">
              <a:buNone/>
            </a:pPr>
            <a:endParaRPr lang="en-GB" dirty="0"/>
          </a:p>
          <a:p>
            <a:endParaRPr lang="en-GB" dirty="0"/>
          </a:p>
        </p:txBody>
      </p:sp>
      <p:graphicFrame>
        <p:nvGraphicFramePr>
          <p:cNvPr id="5" name="Table 4">
            <a:extLst>
              <a:ext uri="{FF2B5EF4-FFF2-40B4-BE49-F238E27FC236}">
                <a16:creationId xmlns:a16="http://schemas.microsoft.com/office/drawing/2014/main" id="{8141E118-B5A0-48CC-8C57-E7C230D288CC}"/>
              </a:ext>
            </a:extLst>
          </p:cNvPr>
          <p:cNvGraphicFramePr>
            <a:graphicFrameLocks noGrp="1"/>
          </p:cNvGraphicFramePr>
          <p:nvPr>
            <p:extLst>
              <p:ext uri="{D42A27DB-BD31-4B8C-83A1-F6EECF244321}">
                <p14:modId xmlns:p14="http://schemas.microsoft.com/office/powerpoint/2010/main" val="2298232254"/>
              </p:ext>
            </p:extLst>
          </p:nvPr>
        </p:nvGraphicFramePr>
        <p:xfrm>
          <a:off x="1376038" y="3133817"/>
          <a:ext cx="8747675" cy="3359054"/>
        </p:xfrm>
        <a:graphic>
          <a:graphicData uri="http://schemas.openxmlformats.org/drawingml/2006/table">
            <a:tbl>
              <a:tblPr>
                <a:tableStyleId>{5C22544A-7EE6-4342-B048-85BDC9FD1C3A}</a:tableStyleId>
              </a:tblPr>
              <a:tblGrid>
                <a:gridCol w="2062688">
                  <a:extLst>
                    <a:ext uri="{9D8B030D-6E8A-4147-A177-3AD203B41FA5}">
                      <a16:colId xmlns:a16="http://schemas.microsoft.com/office/drawing/2014/main" val="167941640"/>
                    </a:ext>
                  </a:extLst>
                </a:gridCol>
                <a:gridCol w="1903299">
                  <a:extLst>
                    <a:ext uri="{9D8B030D-6E8A-4147-A177-3AD203B41FA5}">
                      <a16:colId xmlns:a16="http://schemas.microsoft.com/office/drawing/2014/main" val="262858724"/>
                    </a:ext>
                  </a:extLst>
                </a:gridCol>
                <a:gridCol w="1537641">
                  <a:extLst>
                    <a:ext uri="{9D8B030D-6E8A-4147-A177-3AD203B41FA5}">
                      <a16:colId xmlns:a16="http://schemas.microsoft.com/office/drawing/2014/main" val="329566692"/>
                    </a:ext>
                  </a:extLst>
                </a:gridCol>
                <a:gridCol w="1453258">
                  <a:extLst>
                    <a:ext uri="{9D8B030D-6E8A-4147-A177-3AD203B41FA5}">
                      <a16:colId xmlns:a16="http://schemas.microsoft.com/office/drawing/2014/main" val="2321715678"/>
                    </a:ext>
                  </a:extLst>
                </a:gridCol>
                <a:gridCol w="1790789">
                  <a:extLst>
                    <a:ext uri="{9D8B030D-6E8A-4147-A177-3AD203B41FA5}">
                      <a16:colId xmlns:a16="http://schemas.microsoft.com/office/drawing/2014/main" val="2705412475"/>
                    </a:ext>
                  </a:extLst>
                </a:gridCol>
              </a:tblGrid>
              <a:tr h="1037896">
                <a:tc>
                  <a:txBody>
                    <a:bodyPr/>
                    <a:lstStyle/>
                    <a:p>
                      <a:pPr algn="l" fontAlgn="ctr"/>
                      <a:r>
                        <a:rPr lang="en-GB" sz="2800" u="none" strike="noStrike" dirty="0">
                          <a:effectLst/>
                        </a:rPr>
                        <a:t>Group</a:t>
                      </a:r>
                      <a:endParaRPr lang="en-GB" sz="2800" b="0" i="0" u="none" strike="noStrike" dirty="0">
                        <a:solidFill>
                          <a:srgbClr val="000000"/>
                        </a:solidFill>
                        <a:effectLst/>
                        <a:latin typeface="Times New Roman" panose="02020603050405020304" pitchFamily="18" charset="0"/>
                      </a:endParaRPr>
                    </a:p>
                  </a:txBody>
                  <a:tcPr marL="9525" marR="9525" marT="9525" marB="0" anchor="ctr">
                    <a:noFill/>
                  </a:tcPr>
                </a:tc>
                <a:tc>
                  <a:txBody>
                    <a:bodyPr/>
                    <a:lstStyle/>
                    <a:p>
                      <a:pPr algn="r" fontAlgn="ctr"/>
                      <a:r>
                        <a:rPr lang="en-GB" sz="2800" u="none" strike="noStrike" dirty="0">
                          <a:effectLst/>
                        </a:rPr>
                        <a:t>Number of respondents</a:t>
                      </a:r>
                      <a:endParaRPr lang="en-GB" sz="2800" b="0" i="0" u="none" strike="noStrike" dirty="0">
                        <a:solidFill>
                          <a:srgbClr val="000000"/>
                        </a:solidFill>
                        <a:effectLst/>
                        <a:latin typeface="Times New Roman" panose="02020603050405020304" pitchFamily="18" charset="0"/>
                      </a:endParaRPr>
                    </a:p>
                  </a:txBody>
                  <a:tcPr marL="9525" marR="9525" marT="9525" marB="0" anchor="ctr">
                    <a:noFill/>
                  </a:tcPr>
                </a:tc>
                <a:tc>
                  <a:txBody>
                    <a:bodyPr/>
                    <a:lstStyle/>
                    <a:p>
                      <a:pPr algn="r" fontAlgn="ctr"/>
                      <a:r>
                        <a:rPr lang="en-GB" sz="2800" u="none" strike="noStrike" dirty="0">
                          <a:effectLst/>
                        </a:rPr>
                        <a:t>Sum of weights</a:t>
                      </a:r>
                      <a:endParaRPr lang="en-GB" sz="2800" b="0" i="0" u="none" strike="noStrike" dirty="0">
                        <a:solidFill>
                          <a:srgbClr val="000000"/>
                        </a:solidFill>
                        <a:effectLst/>
                        <a:latin typeface="Times New Roman" panose="02020603050405020304" pitchFamily="18" charset="0"/>
                      </a:endParaRPr>
                    </a:p>
                  </a:txBody>
                  <a:tcPr marL="9525" marR="9525" marT="9525" marB="0" anchor="ctr">
                    <a:noFill/>
                  </a:tcPr>
                </a:tc>
                <a:tc>
                  <a:txBody>
                    <a:bodyPr/>
                    <a:lstStyle/>
                    <a:p>
                      <a:pPr algn="r" fontAlgn="ctr"/>
                      <a:r>
                        <a:rPr lang="en-GB" sz="2800" u="none" strike="noStrike" dirty="0">
                          <a:effectLst/>
                        </a:rPr>
                        <a:t>Universe</a:t>
                      </a:r>
                      <a:endParaRPr lang="en-GB" sz="2800" b="0" i="0" u="none" strike="noStrike" dirty="0">
                        <a:solidFill>
                          <a:srgbClr val="000000"/>
                        </a:solidFill>
                        <a:effectLst/>
                        <a:latin typeface="Times New Roman" panose="02020603050405020304" pitchFamily="18" charset="0"/>
                      </a:endParaRPr>
                    </a:p>
                  </a:txBody>
                  <a:tcPr marL="9525" marR="9525" marT="9525" marB="0" anchor="ctr">
                    <a:noFill/>
                  </a:tcPr>
                </a:tc>
                <a:tc>
                  <a:txBody>
                    <a:bodyPr/>
                    <a:lstStyle/>
                    <a:p>
                      <a:pPr algn="r" fontAlgn="ctr"/>
                      <a:r>
                        <a:rPr lang="en-GB" sz="2800" u="none" strike="noStrike" dirty="0">
                          <a:effectLst/>
                        </a:rPr>
                        <a:t>Weight adjustment</a:t>
                      </a:r>
                      <a:endParaRPr lang="en-GB" sz="2800" b="0" i="0" u="none" strike="noStrike" dirty="0">
                        <a:solidFill>
                          <a:srgbClr val="000000"/>
                        </a:solidFill>
                        <a:effectLst/>
                        <a:latin typeface="Times New Roman" panose="02020603050405020304" pitchFamily="18" charset="0"/>
                      </a:endParaRPr>
                    </a:p>
                  </a:txBody>
                  <a:tcPr marL="9525" marR="9525" marT="9525" marB="0" anchor="ctr">
                    <a:noFill/>
                  </a:tcPr>
                </a:tc>
                <a:extLst>
                  <a:ext uri="{0D108BD9-81ED-4DB2-BD59-A6C34878D82A}">
                    <a16:rowId xmlns:a16="http://schemas.microsoft.com/office/drawing/2014/main" val="1755658061"/>
                  </a:ext>
                </a:extLst>
              </a:tr>
              <a:tr h="518947">
                <a:tc>
                  <a:txBody>
                    <a:bodyPr/>
                    <a:lstStyle/>
                    <a:p>
                      <a:pPr algn="l" fontAlgn="ctr"/>
                      <a:r>
                        <a:rPr lang="en-GB" sz="2800" u="none" strike="noStrike">
                          <a:effectLst/>
                        </a:rPr>
                        <a:t>Adult males</a:t>
                      </a:r>
                      <a:endParaRPr lang="en-GB" sz="2800" b="0" i="0" u="none" strike="noStrike">
                        <a:solidFill>
                          <a:srgbClr val="000000"/>
                        </a:solidFill>
                        <a:effectLst/>
                        <a:latin typeface="Times New Roman" panose="02020603050405020304" pitchFamily="18" charset="0"/>
                      </a:endParaRPr>
                    </a:p>
                  </a:txBody>
                  <a:tcPr marL="9525" marR="9525" marT="9525" marB="0" anchor="ctr">
                    <a:noFill/>
                  </a:tcPr>
                </a:tc>
                <a:tc>
                  <a:txBody>
                    <a:bodyPr/>
                    <a:lstStyle/>
                    <a:p>
                      <a:pPr algn="r" fontAlgn="ctr"/>
                      <a:r>
                        <a:rPr lang="en-GB" sz="2800" u="none" strike="noStrike" dirty="0">
                          <a:effectLst/>
                        </a:rPr>
                        <a:t>68</a:t>
                      </a:r>
                      <a:endParaRPr lang="en-GB" sz="2800" b="0" i="0" u="none" strike="noStrike" dirty="0">
                        <a:solidFill>
                          <a:srgbClr val="000000"/>
                        </a:solidFill>
                        <a:effectLst/>
                        <a:latin typeface="Times New Roman" panose="02020603050405020304" pitchFamily="18" charset="0"/>
                      </a:endParaRPr>
                    </a:p>
                  </a:txBody>
                  <a:tcPr marL="9525" marR="9525" marT="9525" marB="0" anchor="ctr">
                    <a:noFill/>
                  </a:tcPr>
                </a:tc>
                <a:tc>
                  <a:txBody>
                    <a:bodyPr/>
                    <a:lstStyle/>
                    <a:p>
                      <a:pPr algn="r" fontAlgn="ctr"/>
                      <a:r>
                        <a:rPr lang="en-GB" sz="2800" u="none" strike="noStrike" dirty="0">
                          <a:effectLst/>
                        </a:rPr>
                        <a:t>224.0095</a:t>
                      </a:r>
                      <a:endParaRPr lang="en-GB" sz="2800" b="0" i="0" u="none" strike="noStrike" dirty="0">
                        <a:solidFill>
                          <a:srgbClr val="000000"/>
                        </a:solidFill>
                        <a:effectLst/>
                        <a:latin typeface="Times New Roman" panose="02020603050405020304" pitchFamily="18" charset="0"/>
                      </a:endParaRPr>
                    </a:p>
                  </a:txBody>
                  <a:tcPr marL="9525" marR="9525" marT="9525" marB="0" anchor="ctr">
                    <a:noFill/>
                  </a:tcPr>
                </a:tc>
                <a:tc>
                  <a:txBody>
                    <a:bodyPr/>
                    <a:lstStyle/>
                    <a:p>
                      <a:pPr algn="r" fontAlgn="ctr"/>
                      <a:r>
                        <a:rPr lang="en-GB" sz="2800" u="none" strike="noStrike">
                          <a:effectLst/>
                        </a:rPr>
                        <a:t>213</a:t>
                      </a:r>
                      <a:endParaRPr lang="en-GB" sz="2800" b="0" i="0" u="none" strike="noStrike">
                        <a:solidFill>
                          <a:srgbClr val="000000"/>
                        </a:solidFill>
                        <a:effectLst/>
                        <a:latin typeface="Times New Roman" panose="02020603050405020304" pitchFamily="18" charset="0"/>
                      </a:endParaRPr>
                    </a:p>
                  </a:txBody>
                  <a:tcPr marL="9525" marR="9525" marT="9525" marB="0" anchor="ctr">
                    <a:noFill/>
                  </a:tcPr>
                </a:tc>
                <a:tc>
                  <a:txBody>
                    <a:bodyPr/>
                    <a:lstStyle/>
                    <a:p>
                      <a:pPr algn="r" fontAlgn="ctr"/>
                      <a:r>
                        <a:rPr lang="en-GB" sz="2800" u="none" strike="noStrike" dirty="0">
                          <a:effectLst/>
                        </a:rPr>
                        <a:t>0.9509</a:t>
                      </a:r>
                      <a:endParaRPr lang="en-GB" sz="2800" b="0" i="0" u="none" strike="noStrike" dirty="0">
                        <a:solidFill>
                          <a:srgbClr val="000000"/>
                        </a:solidFill>
                        <a:effectLst/>
                        <a:latin typeface="Times New Roman" panose="02020603050405020304" pitchFamily="18" charset="0"/>
                      </a:endParaRPr>
                    </a:p>
                  </a:txBody>
                  <a:tcPr marL="9525" marR="9525" marT="9525" marB="0" anchor="ctr">
                    <a:noFill/>
                  </a:tcPr>
                </a:tc>
                <a:extLst>
                  <a:ext uri="{0D108BD9-81ED-4DB2-BD59-A6C34878D82A}">
                    <a16:rowId xmlns:a16="http://schemas.microsoft.com/office/drawing/2014/main" val="1394610915"/>
                  </a:ext>
                </a:extLst>
              </a:tr>
              <a:tr h="764317">
                <a:tc>
                  <a:txBody>
                    <a:bodyPr/>
                    <a:lstStyle/>
                    <a:p>
                      <a:pPr algn="l" fontAlgn="ctr"/>
                      <a:r>
                        <a:rPr lang="en-GB" sz="2800" u="none" strike="noStrike">
                          <a:effectLst/>
                        </a:rPr>
                        <a:t>Adult females</a:t>
                      </a:r>
                      <a:endParaRPr lang="en-GB" sz="2800" b="0" i="0" u="none" strike="noStrike">
                        <a:solidFill>
                          <a:srgbClr val="000000"/>
                        </a:solidFill>
                        <a:effectLst/>
                        <a:latin typeface="Times New Roman" panose="02020603050405020304" pitchFamily="18" charset="0"/>
                      </a:endParaRPr>
                    </a:p>
                  </a:txBody>
                  <a:tcPr marL="9525" marR="9525" marT="9525" marB="0" anchor="ctr">
                    <a:noFill/>
                  </a:tcPr>
                </a:tc>
                <a:tc>
                  <a:txBody>
                    <a:bodyPr/>
                    <a:lstStyle/>
                    <a:p>
                      <a:pPr algn="r" fontAlgn="ctr"/>
                      <a:r>
                        <a:rPr lang="en-GB" sz="2800" u="none" strike="noStrike">
                          <a:effectLst/>
                        </a:rPr>
                        <a:t>68</a:t>
                      </a:r>
                      <a:endParaRPr lang="en-GB" sz="2800" b="0" i="0" u="none" strike="noStrike">
                        <a:solidFill>
                          <a:srgbClr val="000000"/>
                        </a:solidFill>
                        <a:effectLst/>
                        <a:latin typeface="Times New Roman" panose="02020603050405020304" pitchFamily="18" charset="0"/>
                      </a:endParaRPr>
                    </a:p>
                  </a:txBody>
                  <a:tcPr marL="9525" marR="9525" marT="9525" marB="0" anchor="ctr">
                    <a:noFill/>
                  </a:tcPr>
                </a:tc>
                <a:tc>
                  <a:txBody>
                    <a:bodyPr/>
                    <a:lstStyle/>
                    <a:p>
                      <a:pPr algn="r" fontAlgn="ctr"/>
                      <a:r>
                        <a:rPr lang="en-GB" sz="2800" u="none" strike="noStrike" dirty="0">
                          <a:effectLst/>
                        </a:rPr>
                        <a:t>226.2588</a:t>
                      </a:r>
                      <a:endParaRPr lang="en-GB" sz="2800" b="0" i="0" u="none" strike="noStrike" dirty="0">
                        <a:solidFill>
                          <a:srgbClr val="000000"/>
                        </a:solidFill>
                        <a:effectLst/>
                        <a:latin typeface="Times New Roman" panose="02020603050405020304" pitchFamily="18" charset="0"/>
                      </a:endParaRPr>
                    </a:p>
                  </a:txBody>
                  <a:tcPr marL="9525" marR="9525" marT="9525" marB="0" anchor="ctr">
                    <a:noFill/>
                  </a:tcPr>
                </a:tc>
                <a:tc>
                  <a:txBody>
                    <a:bodyPr/>
                    <a:lstStyle/>
                    <a:p>
                      <a:pPr algn="r" fontAlgn="ctr"/>
                      <a:r>
                        <a:rPr lang="en-GB" sz="2800" u="none" strike="noStrike" dirty="0">
                          <a:effectLst/>
                        </a:rPr>
                        <a:t>232</a:t>
                      </a:r>
                      <a:endParaRPr lang="en-GB" sz="2800" b="0" i="0" u="none" strike="noStrike" dirty="0">
                        <a:solidFill>
                          <a:srgbClr val="000000"/>
                        </a:solidFill>
                        <a:effectLst/>
                        <a:latin typeface="Times New Roman" panose="02020603050405020304" pitchFamily="18" charset="0"/>
                      </a:endParaRPr>
                    </a:p>
                  </a:txBody>
                  <a:tcPr marL="9525" marR="9525" marT="9525" marB="0" anchor="ctr">
                    <a:noFill/>
                  </a:tcPr>
                </a:tc>
                <a:tc>
                  <a:txBody>
                    <a:bodyPr/>
                    <a:lstStyle/>
                    <a:p>
                      <a:pPr algn="r" fontAlgn="ctr"/>
                      <a:r>
                        <a:rPr lang="en-GB" sz="2800" u="none" strike="noStrike" dirty="0">
                          <a:effectLst/>
                        </a:rPr>
                        <a:t>1.0254</a:t>
                      </a:r>
                      <a:endParaRPr lang="en-GB" sz="2800" b="0" i="0" u="none" strike="noStrike" dirty="0">
                        <a:solidFill>
                          <a:srgbClr val="000000"/>
                        </a:solidFill>
                        <a:effectLst/>
                        <a:latin typeface="Times New Roman" panose="02020603050405020304" pitchFamily="18" charset="0"/>
                      </a:endParaRPr>
                    </a:p>
                  </a:txBody>
                  <a:tcPr marL="9525" marR="9525" marT="9525" marB="0" anchor="ctr">
                    <a:noFill/>
                  </a:tcPr>
                </a:tc>
                <a:extLst>
                  <a:ext uri="{0D108BD9-81ED-4DB2-BD59-A6C34878D82A}">
                    <a16:rowId xmlns:a16="http://schemas.microsoft.com/office/drawing/2014/main" val="3009885507"/>
                  </a:ext>
                </a:extLst>
              </a:tr>
              <a:tr h="518947">
                <a:tc>
                  <a:txBody>
                    <a:bodyPr/>
                    <a:lstStyle/>
                    <a:p>
                      <a:pPr algn="l" fontAlgn="ctr"/>
                      <a:r>
                        <a:rPr lang="en-GB" sz="2800" u="none" strike="noStrike">
                          <a:effectLst/>
                        </a:rPr>
                        <a:t>Children</a:t>
                      </a:r>
                      <a:endParaRPr lang="en-GB" sz="2800" b="0" i="0" u="none" strike="noStrike">
                        <a:solidFill>
                          <a:srgbClr val="000000"/>
                        </a:solidFill>
                        <a:effectLst/>
                        <a:latin typeface="Times New Roman" panose="02020603050405020304" pitchFamily="18" charset="0"/>
                      </a:endParaRPr>
                    </a:p>
                  </a:txBody>
                  <a:tcPr marL="9525" marR="9525" marT="9525" marB="0" anchor="ctr">
                    <a:noFill/>
                  </a:tcPr>
                </a:tc>
                <a:tc>
                  <a:txBody>
                    <a:bodyPr/>
                    <a:lstStyle/>
                    <a:p>
                      <a:pPr algn="r" fontAlgn="ctr"/>
                      <a:r>
                        <a:rPr lang="en-GB" sz="2800" u="none" strike="noStrike">
                          <a:effectLst/>
                        </a:rPr>
                        <a:t>25</a:t>
                      </a:r>
                      <a:endParaRPr lang="en-GB" sz="2800" b="0" i="0" u="none" strike="noStrike">
                        <a:solidFill>
                          <a:srgbClr val="000000"/>
                        </a:solidFill>
                        <a:effectLst/>
                        <a:latin typeface="Times New Roman" panose="02020603050405020304" pitchFamily="18" charset="0"/>
                      </a:endParaRPr>
                    </a:p>
                  </a:txBody>
                  <a:tcPr marL="9525" marR="9525" marT="9525" marB="0" anchor="ctr">
                    <a:noFill/>
                  </a:tcPr>
                </a:tc>
                <a:tc>
                  <a:txBody>
                    <a:bodyPr/>
                    <a:lstStyle/>
                    <a:p>
                      <a:pPr algn="r" fontAlgn="ctr"/>
                      <a:r>
                        <a:rPr lang="en-GB" sz="2800" u="none" strike="noStrike">
                          <a:effectLst/>
                        </a:rPr>
                        <a:t>81.7317</a:t>
                      </a:r>
                      <a:endParaRPr lang="en-GB" sz="2800" b="0" i="0" u="none" strike="noStrike">
                        <a:solidFill>
                          <a:srgbClr val="000000"/>
                        </a:solidFill>
                        <a:effectLst/>
                        <a:latin typeface="Times New Roman" panose="02020603050405020304" pitchFamily="18" charset="0"/>
                      </a:endParaRPr>
                    </a:p>
                  </a:txBody>
                  <a:tcPr marL="9525" marR="9525" marT="9525" marB="0" anchor="ctr">
                    <a:noFill/>
                  </a:tcPr>
                </a:tc>
                <a:tc>
                  <a:txBody>
                    <a:bodyPr/>
                    <a:lstStyle/>
                    <a:p>
                      <a:pPr algn="r" fontAlgn="ctr"/>
                      <a:r>
                        <a:rPr lang="en-GB" sz="2800" u="none" strike="noStrike">
                          <a:effectLst/>
                        </a:rPr>
                        <a:t>87</a:t>
                      </a:r>
                      <a:endParaRPr lang="en-GB" sz="2800" b="0" i="0" u="none" strike="noStrike">
                        <a:solidFill>
                          <a:srgbClr val="000000"/>
                        </a:solidFill>
                        <a:effectLst/>
                        <a:latin typeface="Times New Roman" panose="02020603050405020304" pitchFamily="18" charset="0"/>
                      </a:endParaRPr>
                    </a:p>
                  </a:txBody>
                  <a:tcPr marL="9525" marR="9525" marT="9525" marB="0" anchor="ctr">
                    <a:noFill/>
                  </a:tcPr>
                </a:tc>
                <a:tc>
                  <a:txBody>
                    <a:bodyPr/>
                    <a:lstStyle/>
                    <a:p>
                      <a:pPr algn="r" fontAlgn="ctr"/>
                      <a:r>
                        <a:rPr lang="en-GB" sz="2800" u="none" strike="noStrike" dirty="0">
                          <a:effectLst/>
                        </a:rPr>
                        <a:t>1.0645</a:t>
                      </a:r>
                      <a:endParaRPr lang="en-GB" sz="2800" b="0" i="0" u="none" strike="noStrike" dirty="0">
                        <a:solidFill>
                          <a:srgbClr val="000000"/>
                        </a:solidFill>
                        <a:effectLst/>
                        <a:latin typeface="Times New Roman" panose="02020603050405020304" pitchFamily="18" charset="0"/>
                      </a:endParaRPr>
                    </a:p>
                  </a:txBody>
                  <a:tcPr marL="9525" marR="9525" marT="9525" marB="0" anchor="ctr">
                    <a:noFill/>
                  </a:tcPr>
                </a:tc>
                <a:extLst>
                  <a:ext uri="{0D108BD9-81ED-4DB2-BD59-A6C34878D82A}">
                    <a16:rowId xmlns:a16="http://schemas.microsoft.com/office/drawing/2014/main" val="1140163881"/>
                  </a:ext>
                </a:extLst>
              </a:tr>
              <a:tr h="518947">
                <a:tc>
                  <a:txBody>
                    <a:bodyPr/>
                    <a:lstStyle/>
                    <a:p>
                      <a:pPr algn="l" fontAlgn="ctr"/>
                      <a:r>
                        <a:rPr lang="en-GB" sz="2800" u="none" strike="noStrike">
                          <a:effectLst/>
                        </a:rPr>
                        <a:t>Total</a:t>
                      </a:r>
                      <a:endParaRPr lang="en-GB" sz="2800" b="0" i="0" u="none" strike="noStrike">
                        <a:solidFill>
                          <a:srgbClr val="000000"/>
                        </a:solidFill>
                        <a:effectLst/>
                        <a:latin typeface="Times New Roman" panose="02020603050405020304" pitchFamily="18" charset="0"/>
                      </a:endParaRPr>
                    </a:p>
                  </a:txBody>
                  <a:tcPr marL="9525" marR="9525" marT="9525" marB="0" anchor="ctr">
                    <a:noFill/>
                  </a:tcPr>
                </a:tc>
                <a:tc>
                  <a:txBody>
                    <a:bodyPr/>
                    <a:lstStyle/>
                    <a:p>
                      <a:pPr algn="r" fontAlgn="ctr"/>
                      <a:r>
                        <a:rPr lang="en-GB" sz="2800" u="none" strike="noStrike">
                          <a:effectLst/>
                        </a:rPr>
                        <a:t>161</a:t>
                      </a:r>
                      <a:endParaRPr lang="en-GB" sz="2800" b="0" i="0" u="none" strike="noStrike">
                        <a:solidFill>
                          <a:srgbClr val="000000"/>
                        </a:solidFill>
                        <a:effectLst/>
                        <a:latin typeface="Times New Roman" panose="02020603050405020304" pitchFamily="18" charset="0"/>
                      </a:endParaRPr>
                    </a:p>
                  </a:txBody>
                  <a:tcPr marL="9525" marR="9525" marT="9525" marB="0" anchor="ctr">
                    <a:noFill/>
                  </a:tcPr>
                </a:tc>
                <a:tc>
                  <a:txBody>
                    <a:bodyPr/>
                    <a:lstStyle/>
                    <a:p>
                      <a:pPr algn="l" fontAlgn="b"/>
                      <a:endParaRPr lang="en-GB" sz="2800" b="0" i="0" u="none" strike="noStrike">
                        <a:solidFill>
                          <a:srgbClr val="000000"/>
                        </a:solidFill>
                        <a:effectLst/>
                        <a:latin typeface="Times New Roman" panose="02020603050405020304" pitchFamily="18" charset="0"/>
                      </a:endParaRPr>
                    </a:p>
                  </a:txBody>
                  <a:tcPr marL="9525" marR="9525" marT="9525" marB="0" anchor="b">
                    <a:noFill/>
                  </a:tcPr>
                </a:tc>
                <a:tc>
                  <a:txBody>
                    <a:bodyPr/>
                    <a:lstStyle/>
                    <a:p>
                      <a:pPr algn="r" fontAlgn="ctr"/>
                      <a:r>
                        <a:rPr lang="en-GB" sz="2800" u="none" strike="noStrike">
                          <a:effectLst/>
                        </a:rPr>
                        <a:t>532</a:t>
                      </a:r>
                      <a:endParaRPr lang="en-GB" sz="2800" b="0" i="0" u="none" strike="noStrike">
                        <a:solidFill>
                          <a:srgbClr val="000000"/>
                        </a:solidFill>
                        <a:effectLst/>
                        <a:latin typeface="Times New Roman" panose="02020603050405020304" pitchFamily="18" charset="0"/>
                      </a:endParaRPr>
                    </a:p>
                  </a:txBody>
                  <a:tcPr marL="9525" marR="9525" marT="9525" marB="0" anchor="ctr">
                    <a:noFill/>
                  </a:tcPr>
                </a:tc>
                <a:tc>
                  <a:txBody>
                    <a:bodyPr/>
                    <a:lstStyle/>
                    <a:p>
                      <a:pPr algn="l" fontAlgn="b"/>
                      <a:endParaRPr lang="en-GB" sz="2800" b="0" i="0" u="none" strike="noStrike" dirty="0">
                        <a:solidFill>
                          <a:srgbClr val="000000"/>
                        </a:solidFill>
                        <a:effectLst/>
                        <a:latin typeface="Times New Roman" panose="02020603050405020304" pitchFamily="18" charset="0"/>
                      </a:endParaRPr>
                    </a:p>
                  </a:txBody>
                  <a:tcPr marL="9525" marR="9525" marT="9525" marB="0" anchor="b">
                    <a:noFill/>
                  </a:tcPr>
                </a:tc>
                <a:extLst>
                  <a:ext uri="{0D108BD9-81ED-4DB2-BD59-A6C34878D82A}">
                    <a16:rowId xmlns:a16="http://schemas.microsoft.com/office/drawing/2014/main" val="2486644699"/>
                  </a:ext>
                </a:extLst>
              </a:tr>
            </a:tbl>
          </a:graphicData>
        </a:graphic>
      </p:graphicFrame>
      <p:sp>
        <p:nvSpPr>
          <p:cNvPr id="6" name="Slide Number Placeholder 5">
            <a:extLst>
              <a:ext uri="{FF2B5EF4-FFF2-40B4-BE49-F238E27FC236}">
                <a16:creationId xmlns:a16="http://schemas.microsoft.com/office/drawing/2014/main" id="{E387466E-2E71-4403-8387-7E0E0611758B}"/>
              </a:ext>
            </a:extLst>
          </p:cNvPr>
          <p:cNvSpPr>
            <a:spLocks noGrp="1"/>
          </p:cNvSpPr>
          <p:nvPr>
            <p:ph type="sldNum" sz="quarter" idx="12"/>
          </p:nvPr>
        </p:nvSpPr>
        <p:spPr/>
        <p:txBody>
          <a:bodyPr/>
          <a:lstStyle/>
          <a:p>
            <a:fld id="{039C6C5A-DE53-4A38-928E-3FF471664810}" type="slidenum">
              <a:rPr lang="en-GB" smtClean="0"/>
              <a:t>16</a:t>
            </a:fld>
            <a:endParaRPr lang="en-GB"/>
          </a:p>
        </p:txBody>
      </p:sp>
    </p:spTree>
    <p:extLst>
      <p:ext uri="{BB962C8B-B14F-4D97-AF65-F5344CB8AC3E}">
        <p14:creationId xmlns:p14="http://schemas.microsoft.com/office/powerpoint/2010/main" val="26460607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455B6-72FE-4E66-B318-F16CE2491FF1}"/>
              </a:ext>
            </a:extLst>
          </p:cNvPr>
          <p:cNvSpPr>
            <a:spLocks noGrp="1"/>
          </p:cNvSpPr>
          <p:nvPr>
            <p:ph type="title"/>
          </p:nvPr>
        </p:nvSpPr>
        <p:spPr/>
        <p:txBody>
          <a:bodyPr/>
          <a:lstStyle/>
          <a:p>
            <a:r>
              <a:rPr lang="en-GB" dirty="0">
                <a:solidFill>
                  <a:srgbClr val="FF0000"/>
                </a:solidFill>
              </a:rPr>
              <a:t>How RIM weighting works (4)</a:t>
            </a:r>
            <a:endParaRPr lang="en-GB" dirty="0"/>
          </a:p>
        </p:txBody>
      </p:sp>
      <p:sp>
        <p:nvSpPr>
          <p:cNvPr id="3" name="Content Placeholder 2">
            <a:extLst>
              <a:ext uri="{FF2B5EF4-FFF2-40B4-BE49-F238E27FC236}">
                <a16:creationId xmlns:a16="http://schemas.microsoft.com/office/drawing/2014/main" id="{A8BBF3DD-641E-4B60-ACEF-092A7EA602FC}"/>
              </a:ext>
            </a:extLst>
          </p:cNvPr>
          <p:cNvSpPr>
            <a:spLocks noGrp="1"/>
          </p:cNvSpPr>
          <p:nvPr>
            <p:ph idx="1"/>
          </p:nvPr>
        </p:nvSpPr>
        <p:spPr/>
        <p:txBody>
          <a:bodyPr>
            <a:normAutofit/>
          </a:bodyPr>
          <a:lstStyle/>
          <a:p>
            <a:pPr marL="0" indent="0">
              <a:buNone/>
            </a:pPr>
            <a:r>
              <a:rPr lang="en-GB" dirty="0"/>
              <a:t>We must now make the sum of weights in each cell in this rim equal the universe for that cell.</a:t>
            </a:r>
          </a:p>
          <a:p>
            <a:pPr marL="0" indent="0">
              <a:buNone/>
            </a:pPr>
            <a:r>
              <a:rPr lang="en-GB" dirty="0"/>
              <a:t>Thus each weight in a cell is multiplied by the weight adjustment for that cell, which is Universe/Sum of weights.</a:t>
            </a:r>
          </a:p>
          <a:p>
            <a:pPr marL="0" indent="0">
              <a:buNone/>
            </a:pPr>
            <a:r>
              <a:rPr lang="en-GB" dirty="0"/>
              <a:t>So the weight for an adult male in area 1 is now</a:t>
            </a:r>
          </a:p>
          <a:p>
            <a:r>
              <a:rPr lang="en-GB" dirty="0"/>
              <a:t>0.9509 × 3.4324 = 3.2637</a:t>
            </a:r>
          </a:p>
          <a:p>
            <a:pPr marL="0" indent="0">
              <a:buNone/>
            </a:pPr>
            <a:r>
              <a:rPr lang="en-GB" dirty="0"/>
              <a:t>The weight for a child in area 2 is now</a:t>
            </a:r>
          </a:p>
          <a:p>
            <a:r>
              <a:rPr lang="en-GB" dirty="0"/>
              <a:t>1.0645 × 3.9583 = 4.2135</a:t>
            </a:r>
          </a:p>
          <a:p>
            <a:pPr marL="0" indent="0">
              <a:buNone/>
            </a:pPr>
            <a:r>
              <a:rPr lang="en-GB" dirty="0"/>
              <a:t>There are thus now 5 × 3 = 15 possible different weights.</a:t>
            </a:r>
          </a:p>
          <a:p>
            <a:endParaRPr lang="en-GB" dirty="0"/>
          </a:p>
        </p:txBody>
      </p:sp>
      <p:sp>
        <p:nvSpPr>
          <p:cNvPr id="5" name="Slide Number Placeholder 4">
            <a:extLst>
              <a:ext uri="{FF2B5EF4-FFF2-40B4-BE49-F238E27FC236}">
                <a16:creationId xmlns:a16="http://schemas.microsoft.com/office/drawing/2014/main" id="{8CB6F94D-CDD1-44E3-92ED-1418B4FF665E}"/>
              </a:ext>
            </a:extLst>
          </p:cNvPr>
          <p:cNvSpPr>
            <a:spLocks noGrp="1"/>
          </p:cNvSpPr>
          <p:nvPr>
            <p:ph type="sldNum" sz="quarter" idx="12"/>
          </p:nvPr>
        </p:nvSpPr>
        <p:spPr/>
        <p:txBody>
          <a:bodyPr/>
          <a:lstStyle/>
          <a:p>
            <a:fld id="{039C6C5A-DE53-4A38-928E-3FF471664810}" type="slidenum">
              <a:rPr lang="en-GB" smtClean="0"/>
              <a:t>17</a:t>
            </a:fld>
            <a:endParaRPr lang="en-GB"/>
          </a:p>
        </p:txBody>
      </p:sp>
    </p:spTree>
    <p:extLst>
      <p:ext uri="{BB962C8B-B14F-4D97-AF65-F5344CB8AC3E}">
        <p14:creationId xmlns:p14="http://schemas.microsoft.com/office/powerpoint/2010/main" val="27568657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F865B9-F5C8-4870-B255-5993FD12C225}"/>
              </a:ext>
            </a:extLst>
          </p:cNvPr>
          <p:cNvSpPr>
            <a:spLocks noGrp="1"/>
          </p:cNvSpPr>
          <p:nvPr>
            <p:ph type="title"/>
          </p:nvPr>
        </p:nvSpPr>
        <p:spPr/>
        <p:txBody>
          <a:bodyPr/>
          <a:lstStyle/>
          <a:p>
            <a:r>
              <a:rPr lang="en-GB" dirty="0">
                <a:solidFill>
                  <a:srgbClr val="FF0000"/>
                </a:solidFill>
              </a:rPr>
              <a:t>How RIM weighting works (5)</a:t>
            </a:r>
            <a:endParaRPr lang="en-GB" dirty="0"/>
          </a:p>
        </p:txBody>
      </p:sp>
      <p:sp>
        <p:nvSpPr>
          <p:cNvPr id="3" name="Content Placeholder 2">
            <a:extLst>
              <a:ext uri="{FF2B5EF4-FFF2-40B4-BE49-F238E27FC236}">
                <a16:creationId xmlns:a16="http://schemas.microsoft.com/office/drawing/2014/main" id="{345686E3-3140-43BA-BEFB-BB00D3B25E26}"/>
              </a:ext>
            </a:extLst>
          </p:cNvPr>
          <p:cNvSpPr>
            <a:spLocks noGrp="1"/>
          </p:cNvSpPr>
          <p:nvPr>
            <p:ph idx="1"/>
          </p:nvPr>
        </p:nvSpPr>
        <p:spPr/>
        <p:txBody>
          <a:bodyPr/>
          <a:lstStyle/>
          <a:p>
            <a:r>
              <a:rPr lang="en-GB" sz="3600" dirty="0"/>
              <a:t>Repeat step 3 for each rim in turn.</a:t>
            </a:r>
          </a:p>
          <a:p>
            <a:r>
              <a:rPr lang="en-GB" sz="3600" dirty="0"/>
              <a:t>By this point, two respondents will only have the same weight if their demographic characteristics on all the rims are the same.</a:t>
            </a:r>
          </a:p>
          <a:p>
            <a:pPr marL="0" indent="0">
              <a:buNone/>
            </a:pPr>
            <a:endParaRPr lang="en-GB" dirty="0"/>
          </a:p>
        </p:txBody>
      </p:sp>
      <p:sp>
        <p:nvSpPr>
          <p:cNvPr id="5" name="Slide Number Placeholder 4">
            <a:extLst>
              <a:ext uri="{FF2B5EF4-FFF2-40B4-BE49-F238E27FC236}">
                <a16:creationId xmlns:a16="http://schemas.microsoft.com/office/drawing/2014/main" id="{CE860EC3-4CD0-4A97-99B7-E85C91F4F646}"/>
              </a:ext>
            </a:extLst>
          </p:cNvPr>
          <p:cNvSpPr>
            <a:spLocks noGrp="1"/>
          </p:cNvSpPr>
          <p:nvPr>
            <p:ph type="sldNum" sz="quarter" idx="12"/>
          </p:nvPr>
        </p:nvSpPr>
        <p:spPr/>
        <p:txBody>
          <a:bodyPr/>
          <a:lstStyle/>
          <a:p>
            <a:fld id="{039C6C5A-DE53-4A38-928E-3FF471664810}" type="slidenum">
              <a:rPr lang="en-GB" smtClean="0"/>
              <a:t>18</a:t>
            </a:fld>
            <a:endParaRPr lang="en-GB"/>
          </a:p>
        </p:txBody>
      </p:sp>
    </p:spTree>
    <p:extLst>
      <p:ext uri="{BB962C8B-B14F-4D97-AF65-F5344CB8AC3E}">
        <p14:creationId xmlns:p14="http://schemas.microsoft.com/office/powerpoint/2010/main" val="30286177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E64F1-BF29-4A6F-87B7-CDF8C123829D}"/>
              </a:ext>
            </a:extLst>
          </p:cNvPr>
          <p:cNvSpPr>
            <a:spLocks noGrp="1"/>
          </p:cNvSpPr>
          <p:nvPr>
            <p:ph type="title"/>
          </p:nvPr>
        </p:nvSpPr>
        <p:spPr/>
        <p:txBody>
          <a:bodyPr/>
          <a:lstStyle/>
          <a:p>
            <a:r>
              <a:rPr lang="en-GB" dirty="0">
                <a:solidFill>
                  <a:srgbClr val="FF0000"/>
                </a:solidFill>
              </a:rPr>
              <a:t>How RIM weighting works (6)</a:t>
            </a:r>
            <a:endParaRPr lang="en-GB" dirty="0"/>
          </a:p>
        </p:txBody>
      </p:sp>
      <p:sp>
        <p:nvSpPr>
          <p:cNvPr id="3" name="Content Placeholder 2">
            <a:extLst>
              <a:ext uri="{FF2B5EF4-FFF2-40B4-BE49-F238E27FC236}">
                <a16:creationId xmlns:a16="http://schemas.microsoft.com/office/drawing/2014/main" id="{46E0E297-BC46-4300-A244-3FE146B9E966}"/>
              </a:ext>
            </a:extLst>
          </p:cNvPr>
          <p:cNvSpPr>
            <a:spLocks noGrp="1"/>
          </p:cNvSpPr>
          <p:nvPr>
            <p:ph idx="1"/>
          </p:nvPr>
        </p:nvSpPr>
        <p:spPr/>
        <p:txBody>
          <a:bodyPr>
            <a:normAutofit lnSpcReduction="10000"/>
          </a:bodyPr>
          <a:lstStyle/>
          <a:p>
            <a:r>
              <a:rPr lang="en-GB" sz="3200" dirty="0"/>
              <a:t>Check for convergence.</a:t>
            </a:r>
          </a:p>
          <a:p>
            <a:r>
              <a:rPr lang="en-GB" sz="3200" dirty="0"/>
              <a:t>This means that for each rim, the sum of weights in each cell is calculated and compared to the universe.</a:t>
            </a:r>
          </a:p>
          <a:p>
            <a:r>
              <a:rPr lang="en-GB" sz="3200" dirty="0"/>
              <a:t>If they are all approximately equal, as specified by the convergence criterion, the process has converged, and the program stops.</a:t>
            </a:r>
          </a:p>
          <a:p>
            <a:r>
              <a:rPr lang="en-GB" sz="3200" dirty="0"/>
              <a:t>Otherwise, the weights that were calculated at the end of step 4 are set as pre-weights.</a:t>
            </a:r>
          </a:p>
          <a:p>
            <a:r>
              <a:rPr lang="en-GB" sz="3200" dirty="0"/>
              <a:t>The procedure is then repeated until there is convergence</a:t>
            </a:r>
            <a:r>
              <a:rPr lang="en-GB" dirty="0"/>
              <a:t>.</a:t>
            </a:r>
          </a:p>
          <a:p>
            <a:endParaRPr lang="en-GB" dirty="0"/>
          </a:p>
        </p:txBody>
      </p:sp>
      <p:sp>
        <p:nvSpPr>
          <p:cNvPr id="5" name="Slide Number Placeholder 4">
            <a:extLst>
              <a:ext uri="{FF2B5EF4-FFF2-40B4-BE49-F238E27FC236}">
                <a16:creationId xmlns:a16="http://schemas.microsoft.com/office/drawing/2014/main" id="{80F35897-4A0D-486F-908D-557AB2603FC6}"/>
              </a:ext>
            </a:extLst>
          </p:cNvPr>
          <p:cNvSpPr>
            <a:spLocks noGrp="1"/>
          </p:cNvSpPr>
          <p:nvPr>
            <p:ph type="sldNum" sz="quarter" idx="12"/>
          </p:nvPr>
        </p:nvSpPr>
        <p:spPr/>
        <p:txBody>
          <a:bodyPr/>
          <a:lstStyle/>
          <a:p>
            <a:fld id="{039C6C5A-DE53-4A38-928E-3FF471664810}" type="slidenum">
              <a:rPr lang="en-GB" smtClean="0"/>
              <a:t>19</a:t>
            </a:fld>
            <a:endParaRPr lang="en-GB"/>
          </a:p>
        </p:txBody>
      </p:sp>
    </p:spTree>
    <p:extLst>
      <p:ext uri="{BB962C8B-B14F-4D97-AF65-F5344CB8AC3E}">
        <p14:creationId xmlns:p14="http://schemas.microsoft.com/office/powerpoint/2010/main" val="4296035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FFFF96-FEEC-4968-B120-8F897F02B3AD}"/>
              </a:ext>
            </a:extLst>
          </p:cNvPr>
          <p:cNvSpPr>
            <a:spLocks noGrp="1"/>
          </p:cNvSpPr>
          <p:nvPr>
            <p:ph type="title"/>
          </p:nvPr>
        </p:nvSpPr>
        <p:spPr/>
        <p:txBody>
          <a:bodyPr/>
          <a:lstStyle/>
          <a:p>
            <a:r>
              <a:rPr lang="en-GB" dirty="0"/>
              <a:t> </a:t>
            </a:r>
          </a:p>
        </p:txBody>
      </p:sp>
      <p:sp>
        <p:nvSpPr>
          <p:cNvPr id="3" name="Content Placeholder 2">
            <a:extLst>
              <a:ext uri="{FF2B5EF4-FFF2-40B4-BE49-F238E27FC236}">
                <a16:creationId xmlns:a16="http://schemas.microsoft.com/office/drawing/2014/main" id="{1B178B6B-E4FA-40E6-A6F3-39B806763881}"/>
              </a:ext>
            </a:extLst>
          </p:cNvPr>
          <p:cNvSpPr>
            <a:spLocks noGrp="1"/>
          </p:cNvSpPr>
          <p:nvPr>
            <p:ph idx="1"/>
          </p:nvPr>
        </p:nvSpPr>
        <p:spPr>
          <a:xfrm>
            <a:off x="838200" y="1216240"/>
            <a:ext cx="10515600" cy="4632109"/>
          </a:xfrm>
        </p:spPr>
        <p:txBody>
          <a:bodyPr>
            <a:normAutofit/>
          </a:bodyPr>
          <a:lstStyle/>
          <a:p>
            <a:pPr marL="0" indent="0">
              <a:buNone/>
            </a:pPr>
            <a:r>
              <a:rPr lang="en-GB" sz="5400" dirty="0">
                <a:solidFill>
                  <a:schemeClr val="accent5">
                    <a:lumMod val="50000"/>
                  </a:schemeClr>
                </a:solidFill>
              </a:rPr>
              <a:t>This talk is based on a paper that I published in the International Journal of Market Research in 2016.  The paper has had thousands of reads on ResearchGate.</a:t>
            </a:r>
          </a:p>
        </p:txBody>
      </p:sp>
      <p:sp>
        <p:nvSpPr>
          <p:cNvPr id="5" name="Slide Number Placeholder 4">
            <a:extLst>
              <a:ext uri="{FF2B5EF4-FFF2-40B4-BE49-F238E27FC236}">
                <a16:creationId xmlns:a16="http://schemas.microsoft.com/office/drawing/2014/main" id="{AFF8B6AD-804F-4B6E-B577-97031B18AEFA}"/>
              </a:ext>
            </a:extLst>
          </p:cNvPr>
          <p:cNvSpPr>
            <a:spLocks noGrp="1"/>
          </p:cNvSpPr>
          <p:nvPr>
            <p:ph type="sldNum" sz="quarter" idx="12"/>
          </p:nvPr>
        </p:nvSpPr>
        <p:spPr/>
        <p:txBody>
          <a:bodyPr/>
          <a:lstStyle/>
          <a:p>
            <a:fld id="{039C6C5A-DE53-4A38-928E-3FF471664810}" type="slidenum">
              <a:rPr lang="en-GB" smtClean="0"/>
              <a:t>2</a:t>
            </a:fld>
            <a:endParaRPr lang="en-GB"/>
          </a:p>
        </p:txBody>
      </p:sp>
    </p:spTree>
    <p:extLst>
      <p:ext uri="{BB962C8B-B14F-4D97-AF65-F5344CB8AC3E}">
        <p14:creationId xmlns:p14="http://schemas.microsoft.com/office/powerpoint/2010/main" val="7862595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DADF8A-7A48-496B-9955-8BB6D331EE5C}"/>
              </a:ext>
            </a:extLst>
          </p:cNvPr>
          <p:cNvSpPr>
            <a:spLocks noGrp="1"/>
          </p:cNvSpPr>
          <p:nvPr>
            <p:ph type="title"/>
          </p:nvPr>
        </p:nvSpPr>
        <p:spPr>
          <a:xfrm>
            <a:off x="838200" y="365126"/>
            <a:ext cx="10515600" cy="1002036"/>
          </a:xfrm>
        </p:spPr>
        <p:txBody>
          <a:bodyPr/>
          <a:lstStyle/>
          <a:p>
            <a:r>
              <a:rPr lang="en-GB" dirty="0">
                <a:solidFill>
                  <a:srgbClr val="FF0000"/>
                </a:solidFill>
              </a:rPr>
              <a:t>Alternative: additive adjustment</a:t>
            </a:r>
          </a:p>
        </p:txBody>
      </p:sp>
      <p:sp>
        <p:nvSpPr>
          <p:cNvPr id="3" name="Content Placeholder 2">
            <a:extLst>
              <a:ext uri="{FF2B5EF4-FFF2-40B4-BE49-F238E27FC236}">
                <a16:creationId xmlns:a16="http://schemas.microsoft.com/office/drawing/2014/main" id="{651248ED-4B17-4BD5-9761-B9E47BE757DE}"/>
              </a:ext>
            </a:extLst>
          </p:cNvPr>
          <p:cNvSpPr>
            <a:spLocks noGrp="1"/>
          </p:cNvSpPr>
          <p:nvPr>
            <p:ph idx="1"/>
          </p:nvPr>
        </p:nvSpPr>
        <p:spPr>
          <a:xfrm>
            <a:off x="838200" y="1367162"/>
            <a:ext cx="10515600" cy="4944861"/>
          </a:xfrm>
        </p:spPr>
        <p:txBody>
          <a:bodyPr>
            <a:normAutofit lnSpcReduction="10000"/>
          </a:bodyPr>
          <a:lstStyle/>
          <a:p>
            <a:r>
              <a:rPr lang="en-GB" dirty="0"/>
              <a:t>Instead of multiplicative adjustment, we can use the additive formula</a:t>
            </a:r>
          </a:p>
          <a:p>
            <a:pPr lvl="1"/>
            <a:r>
              <a:rPr lang="en-GB" sz="2800" dirty="0"/>
              <a:t>y</a:t>
            </a:r>
            <a:r>
              <a:rPr lang="en-GB" sz="2800" baseline="-25000" dirty="0"/>
              <a:t>i</a:t>
            </a:r>
            <a:r>
              <a:rPr lang="en-GB" sz="2800" dirty="0"/>
              <a:t> = x</a:t>
            </a:r>
            <a:r>
              <a:rPr lang="en-GB" sz="2800" baseline="-25000" dirty="0"/>
              <a:t>i</a:t>
            </a:r>
            <a:r>
              <a:rPr lang="en-GB" sz="2800" dirty="0"/>
              <a:t> + (T - ∑x</a:t>
            </a:r>
            <a:r>
              <a:rPr lang="en-GB" sz="2800" baseline="-25000" dirty="0"/>
              <a:t>j</a:t>
            </a:r>
            <a:r>
              <a:rPr lang="en-GB" sz="2800" dirty="0"/>
              <a:t>)/n </a:t>
            </a:r>
          </a:p>
          <a:p>
            <a:r>
              <a:rPr lang="en-GB" dirty="0"/>
              <a:t>This will converge to the simple method I mentioned earlier.</a:t>
            </a:r>
          </a:p>
          <a:p>
            <a:r>
              <a:rPr lang="en-GB" dirty="0"/>
              <a:t>If T &gt; ∑</a:t>
            </a:r>
            <a:r>
              <a:rPr lang="en-GB" dirty="0" err="1"/>
              <a:t>x</a:t>
            </a:r>
            <a:r>
              <a:rPr lang="en-GB" baseline="-25000" dirty="0" err="1"/>
              <a:t>j</a:t>
            </a:r>
            <a:r>
              <a:rPr lang="en-GB" baseline="-25000" dirty="0"/>
              <a:t> </a:t>
            </a:r>
            <a:r>
              <a:rPr lang="en-GB" dirty="0"/>
              <a:t>so we are increasing the x</a:t>
            </a:r>
            <a:r>
              <a:rPr lang="en-GB" baseline="-25000" dirty="0"/>
              <a:t>i</a:t>
            </a:r>
            <a:r>
              <a:rPr lang="en-GB" dirty="0"/>
              <a:t> , the resulting y</a:t>
            </a:r>
            <a:r>
              <a:rPr lang="en-GB" baseline="-25000" dirty="0"/>
              <a:t>i</a:t>
            </a:r>
            <a:r>
              <a:rPr lang="en-GB" dirty="0"/>
              <a:t> will have a smaller standard deviation than with the multiplicative adjustment, reducing the sum of squares.</a:t>
            </a:r>
          </a:p>
          <a:p>
            <a:r>
              <a:rPr lang="en-GB" dirty="0"/>
              <a:t>They will also have a smaller maximum than with the multiplicative adjustment.</a:t>
            </a:r>
          </a:p>
          <a:p>
            <a:r>
              <a:rPr lang="en-GB" dirty="0"/>
              <a:t>However, if T &lt; ∑</a:t>
            </a:r>
            <a:r>
              <a:rPr lang="en-GB" dirty="0" err="1"/>
              <a:t>x</a:t>
            </a:r>
            <a:r>
              <a:rPr lang="en-GB" baseline="-25000" dirty="0" err="1"/>
              <a:t>j</a:t>
            </a:r>
            <a:r>
              <a:rPr lang="en-GB" baseline="-25000" dirty="0"/>
              <a:t> </a:t>
            </a:r>
            <a:r>
              <a:rPr lang="en-GB" dirty="0"/>
              <a:t>so we are decreasing the x</a:t>
            </a:r>
            <a:r>
              <a:rPr lang="en-GB" baseline="-25000" dirty="0"/>
              <a:t>i</a:t>
            </a:r>
            <a:r>
              <a:rPr lang="en-GB" dirty="0"/>
              <a:t>, the reverse is true.</a:t>
            </a:r>
          </a:p>
          <a:p>
            <a:r>
              <a:rPr lang="en-GB" dirty="0"/>
              <a:t>Further, some of the y</a:t>
            </a:r>
            <a:r>
              <a:rPr lang="en-GB" baseline="-25000" dirty="0"/>
              <a:t>i</a:t>
            </a:r>
            <a:r>
              <a:rPr lang="en-GB" dirty="0"/>
              <a:t> could be negative, which cannot happen with multiplicative adjustment.</a:t>
            </a:r>
          </a:p>
          <a:p>
            <a:endParaRPr lang="en-GB" dirty="0"/>
          </a:p>
        </p:txBody>
      </p:sp>
      <p:sp>
        <p:nvSpPr>
          <p:cNvPr id="5" name="Slide Number Placeholder 4">
            <a:extLst>
              <a:ext uri="{FF2B5EF4-FFF2-40B4-BE49-F238E27FC236}">
                <a16:creationId xmlns:a16="http://schemas.microsoft.com/office/drawing/2014/main" id="{F8D440D3-D2D2-42F1-8B06-9A2315A63B3F}"/>
              </a:ext>
            </a:extLst>
          </p:cNvPr>
          <p:cNvSpPr>
            <a:spLocks noGrp="1"/>
          </p:cNvSpPr>
          <p:nvPr>
            <p:ph type="sldNum" sz="quarter" idx="12"/>
          </p:nvPr>
        </p:nvSpPr>
        <p:spPr/>
        <p:txBody>
          <a:bodyPr/>
          <a:lstStyle/>
          <a:p>
            <a:fld id="{039C6C5A-DE53-4A38-928E-3FF471664810}" type="slidenum">
              <a:rPr lang="en-GB" smtClean="0"/>
              <a:t>20</a:t>
            </a:fld>
            <a:endParaRPr lang="en-GB"/>
          </a:p>
        </p:txBody>
      </p:sp>
    </p:spTree>
    <p:extLst>
      <p:ext uri="{BB962C8B-B14F-4D97-AF65-F5344CB8AC3E}">
        <p14:creationId xmlns:p14="http://schemas.microsoft.com/office/powerpoint/2010/main" val="12908920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3D09DC-B10E-475C-A179-E8578EB226C1}"/>
              </a:ext>
            </a:extLst>
          </p:cNvPr>
          <p:cNvSpPr>
            <a:spLocks noGrp="1"/>
          </p:cNvSpPr>
          <p:nvPr>
            <p:ph type="title"/>
          </p:nvPr>
        </p:nvSpPr>
        <p:spPr>
          <a:xfrm>
            <a:off x="838200" y="365126"/>
            <a:ext cx="10515600" cy="993158"/>
          </a:xfrm>
        </p:spPr>
        <p:txBody>
          <a:bodyPr/>
          <a:lstStyle/>
          <a:p>
            <a:r>
              <a:rPr lang="en-GB" dirty="0">
                <a:solidFill>
                  <a:srgbClr val="FF0000"/>
                </a:solidFill>
              </a:rPr>
              <a:t>Asymmetric weighting (1)</a:t>
            </a:r>
          </a:p>
        </p:txBody>
      </p:sp>
      <p:sp>
        <p:nvSpPr>
          <p:cNvPr id="3" name="Content Placeholder 2">
            <a:extLst>
              <a:ext uri="{FF2B5EF4-FFF2-40B4-BE49-F238E27FC236}">
                <a16:creationId xmlns:a16="http://schemas.microsoft.com/office/drawing/2014/main" id="{EE5A8A03-3AA3-4CB9-8323-5F58A22A468F}"/>
              </a:ext>
            </a:extLst>
          </p:cNvPr>
          <p:cNvSpPr>
            <a:spLocks noGrp="1"/>
          </p:cNvSpPr>
          <p:nvPr>
            <p:ph idx="1"/>
          </p:nvPr>
        </p:nvSpPr>
        <p:spPr>
          <a:xfrm>
            <a:off x="838200" y="1526959"/>
            <a:ext cx="10515600" cy="4785064"/>
          </a:xfrm>
        </p:spPr>
        <p:txBody>
          <a:bodyPr>
            <a:noAutofit/>
          </a:bodyPr>
          <a:lstStyle/>
          <a:p>
            <a:r>
              <a:rPr lang="en-GB" sz="3600" dirty="0"/>
              <a:t>Like many good ideas, asymmetric weighting is obvious when you see it!</a:t>
            </a:r>
          </a:p>
          <a:p>
            <a:r>
              <a:rPr lang="en-GB" sz="3600" dirty="0"/>
              <a:t>It uses both the additive and multiplicative methods.</a:t>
            </a:r>
          </a:p>
          <a:p>
            <a:r>
              <a:rPr lang="en-GB" sz="3600" dirty="0"/>
              <a:t>The additive method is used when the x</a:t>
            </a:r>
            <a:r>
              <a:rPr lang="en-GB" sz="3600" baseline="-25000" dirty="0"/>
              <a:t>i</a:t>
            </a:r>
            <a:r>
              <a:rPr lang="en-GB" sz="3600" dirty="0"/>
              <a:t> need to be increased and the multiplicative method is used when they need to be decreased.</a:t>
            </a:r>
          </a:p>
          <a:p>
            <a:r>
              <a:rPr lang="en-GB" sz="3600" dirty="0"/>
              <a:t>We thus get the best of both worlds, a lower sum of squares than with just multiplicative adjustment, but no negative weights.</a:t>
            </a:r>
          </a:p>
        </p:txBody>
      </p:sp>
      <p:sp>
        <p:nvSpPr>
          <p:cNvPr id="5" name="Slide Number Placeholder 4">
            <a:extLst>
              <a:ext uri="{FF2B5EF4-FFF2-40B4-BE49-F238E27FC236}">
                <a16:creationId xmlns:a16="http://schemas.microsoft.com/office/drawing/2014/main" id="{2E7558FF-7975-4F63-93B3-06E95B3CA425}"/>
              </a:ext>
            </a:extLst>
          </p:cNvPr>
          <p:cNvSpPr>
            <a:spLocks noGrp="1"/>
          </p:cNvSpPr>
          <p:nvPr>
            <p:ph type="sldNum" sz="quarter" idx="12"/>
          </p:nvPr>
        </p:nvSpPr>
        <p:spPr/>
        <p:txBody>
          <a:bodyPr/>
          <a:lstStyle/>
          <a:p>
            <a:fld id="{039C6C5A-DE53-4A38-928E-3FF471664810}" type="slidenum">
              <a:rPr lang="en-GB" smtClean="0"/>
              <a:t>21</a:t>
            </a:fld>
            <a:endParaRPr lang="en-GB"/>
          </a:p>
        </p:txBody>
      </p:sp>
    </p:spTree>
    <p:extLst>
      <p:ext uri="{BB962C8B-B14F-4D97-AF65-F5344CB8AC3E}">
        <p14:creationId xmlns:p14="http://schemas.microsoft.com/office/powerpoint/2010/main" val="36296017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3D09DC-B10E-475C-A179-E8578EB226C1}"/>
              </a:ext>
            </a:extLst>
          </p:cNvPr>
          <p:cNvSpPr>
            <a:spLocks noGrp="1"/>
          </p:cNvSpPr>
          <p:nvPr>
            <p:ph type="title"/>
          </p:nvPr>
        </p:nvSpPr>
        <p:spPr>
          <a:xfrm>
            <a:off x="838200" y="365126"/>
            <a:ext cx="10515600" cy="993158"/>
          </a:xfrm>
        </p:spPr>
        <p:txBody>
          <a:bodyPr/>
          <a:lstStyle/>
          <a:p>
            <a:r>
              <a:rPr lang="en-GB" dirty="0">
                <a:solidFill>
                  <a:srgbClr val="FF0000"/>
                </a:solidFill>
              </a:rPr>
              <a:t>Asymmetric weighting (2)</a:t>
            </a:r>
          </a:p>
        </p:txBody>
      </p:sp>
      <p:sp>
        <p:nvSpPr>
          <p:cNvPr id="3" name="Content Placeholder 2">
            <a:extLst>
              <a:ext uri="{FF2B5EF4-FFF2-40B4-BE49-F238E27FC236}">
                <a16:creationId xmlns:a16="http://schemas.microsoft.com/office/drawing/2014/main" id="{EE5A8A03-3AA3-4CB9-8323-5F58A22A468F}"/>
              </a:ext>
            </a:extLst>
          </p:cNvPr>
          <p:cNvSpPr>
            <a:spLocks noGrp="1"/>
          </p:cNvSpPr>
          <p:nvPr>
            <p:ph idx="1"/>
          </p:nvPr>
        </p:nvSpPr>
        <p:spPr>
          <a:xfrm>
            <a:off x="838200" y="1526959"/>
            <a:ext cx="10515600" cy="4785064"/>
          </a:xfrm>
        </p:spPr>
        <p:txBody>
          <a:bodyPr>
            <a:noAutofit/>
          </a:bodyPr>
          <a:lstStyle/>
          <a:p>
            <a:r>
              <a:rPr lang="en-GB" sz="3600" dirty="0"/>
              <a:t>Analysis of some data sets shows that at least for those sets, the efficiency is improved.</a:t>
            </a:r>
          </a:p>
          <a:p>
            <a:r>
              <a:rPr lang="en-GB" sz="3600" dirty="0"/>
              <a:t>Also, the number of very high weights is reduced.</a:t>
            </a:r>
          </a:p>
          <a:p>
            <a:r>
              <a:rPr lang="en-GB" sz="3600" dirty="0"/>
              <a:t>This means that less capping of weights is needed.</a:t>
            </a:r>
          </a:p>
          <a:p>
            <a:r>
              <a:rPr lang="en-GB" sz="3600" dirty="0"/>
              <a:t>It usually needs rather more iterations, increasing the time it takes to do the weighting, but this is not a serious problem.</a:t>
            </a:r>
          </a:p>
        </p:txBody>
      </p:sp>
      <p:sp>
        <p:nvSpPr>
          <p:cNvPr id="5" name="Slide Number Placeholder 4">
            <a:extLst>
              <a:ext uri="{FF2B5EF4-FFF2-40B4-BE49-F238E27FC236}">
                <a16:creationId xmlns:a16="http://schemas.microsoft.com/office/drawing/2014/main" id="{2E7558FF-7975-4F63-93B3-06E95B3CA425}"/>
              </a:ext>
            </a:extLst>
          </p:cNvPr>
          <p:cNvSpPr>
            <a:spLocks noGrp="1"/>
          </p:cNvSpPr>
          <p:nvPr>
            <p:ph type="sldNum" sz="quarter" idx="12"/>
          </p:nvPr>
        </p:nvSpPr>
        <p:spPr/>
        <p:txBody>
          <a:bodyPr/>
          <a:lstStyle/>
          <a:p>
            <a:fld id="{039C6C5A-DE53-4A38-928E-3FF471664810}" type="slidenum">
              <a:rPr lang="en-GB" smtClean="0"/>
              <a:t>22</a:t>
            </a:fld>
            <a:endParaRPr lang="en-GB"/>
          </a:p>
        </p:txBody>
      </p:sp>
    </p:spTree>
    <p:extLst>
      <p:ext uri="{BB962C8B-B14F-4D97-AF65-F5344CB8AC3E}">
        <p14:creationId xmlns:p14="http://schemas.microsoft.com/office/powerpoint/2010/main" val="5752530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F902AE-C83F-4B21-92CE-77AB9A3BAD36}"/>
              </a:ext>
            </a:extLst>
          </p:cNvPr>
          <p:cNvSpPr>
            <a:spLocks noGrp="1"/>
          </p:cNvSpPr>
          <p:nvPr>
            <p:ph type="title"/>
          </p:nvPr>
        </p:nvSpPr>
        <p:spPr/>
        <p:txBody>
          <a:bodyPr/>
          <a:lstStyle/>
          <a:p>
            <a:r>
              <a:rPr lang="en-GB" dirty="0">
                <a:solidFill>
                  <a:srgbClr val="FF0000"/>
                </a:solidFill>
              </a:rPr>
              <a:t>Distribution of weights</a:t>
            </a:r>
          </a:p>
        </p:txBody>
      </p:sp>
      <p:sp>
        <p:nvSpPr>
          <p:cNvPr id="3" name="Content Placeholder 2">
            <a:extLst>
              <a:ext uri="{FF2B5EF4-FFF2-40B4-BE49-F238E27FC236}">
                <a16:creationId xmlns:a16="http://schemas.microsoft.com/office/drawing/2014/main" id="{DF65FBFC-6063-435D-B9BA-92B96577A9DE}"/>
              </a:ext>
            </a:extLst>
          </p:cNvPr>
          <p:cNvSpPr>
            <a:spLocks noGrp="1"/>
          </p:cNvSpPr>
          <p:nvPr>
            <p:ph idx="1"/>
          </p:nvPr>
        </p:nvSpPr>
        <p:spPr/>
        <p:txBody>
          <a:bodyPr/>
          <a:lstStyle/>
          <a:p>
            <a:r>
              <a:rPr lang="en-GB" sz="3200" dirty="0"/>
              <a:t>The sum of the weights must equal the total universe being grossed up to.</a:t>
            </a:r>
          </a:p>
          <a:p>
            <a:r>
              <a:rPr lang="en-GB" sz="3200" dirty="0"/>
              <a:t>Thus the total of the weights is the same with both methods.</a:t>
            </a:r>
          </a:p>
          <a:p>
            <a:r>
              <a:rPr lang="en-GB" sz="3200" dirty="0"/>
              <a:t>As the largest weights all reduce, it might be thought that the smallest weights will increase.</a:t>
            </a:r>
          </a:p>
          <a:p>
            <a:r>
              <a:rPr lang="en-GB" sz="3200" dirty="0"/>
              <a:t>In fact, they tend to be smaller with asymmetric weighting.</a:t>
            </a:r>
          </a:p>
          <a:p>
            <a:r>
              <a:rPr lang="en-GB" sz="3200" dirty="0"/>
              <a:t>The weights that increase most are those around the 80</a:t>
            </a:r>
            <a:r>
              <a:rPr lang="en-GB" sz="3200" baseline="30000" dirty="0"/>
              <a:t>th</a:t>
            </a:r>
            <a:r>
              <a:rPr lang="en-GB" sz="3200" dirty="0"/>
              <a:t> percentile, going from small to large.</a:t>
            </a:r>
          </a:p>
          <a:p>
            <a:endParaRPr lang="en-GB" dirty="0"/>
          </a:p>
        </p:txBody>
      </p:sp>
      <p:sp>
        <p:nvSpPr>
          <p:cNvPr id="5" name="Slide Number Placeholder 4">
            <a:extLst>
              <a:ext uri="{FF2B5EF4-FFF2-40B4-BE49-F238E27FC236}">
                <a16:creationId xmlns:a16="http://schemas.microsoft.com/office/drawing/2014/main" id="{8D630072-83D0-4AFC-986B-7A2DBB1F3222}"/>
              </a:ext>
            </a:extLst>
          </p:cNvPr>
          <p:cNvSpPr>
            <a:spLocks noGrp="1"/>
          </p:cNvSpPr>
          <p:nvPr>
            <p:ph type="sldNum" sz="quarter" idx="12"/>
          </p:nvPr>
        </p:nvSpPr>
        <p:spPr/>
        <p:txBody>
          <a:bodyPr/>
          <a:lstStyle/>
          <a:p>
            <a:fld id="{039C6C5A-DE53-4A38-928E-3FF471664810}" type="slidenum">
              <a:rPr lang="en-GB" smtClean="0"/>
              <a:t>23</a:t>
            </a:fld>
            <a:endParaRPr lang="en-GB"/>
          </a:p>
        </p:txBody>
      </p:sp>
    </p:spTree>
    <p:extLst>
      <p:ext uri="{BB962C8B-B14F-4D97-AF65-F5344CB8AC3E}">
        <p14:creationId xmlns:p14="http://schemas.microsoft.com/office/powerpoint/2010/main" val="35583423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9532D3-12F1-4536-840E-E45163139E59}"/>
              </a:ext>
            </a:extLst>
          </p:cNvPr>
          <p:cNvSpPr>
            <a:spLocks noGrp="1"/>
          </p:cNvSpPr>
          <p:nvPr>
            <p:ph type="title"/>
          </p:nvPr>
        </p:nvSpPr>
        <p:spPr>
          <a:xfrm>
            <a:off x="838200" y="365125"/>
            <a:ext cx="10515600" cy="1101725"/>
          </a:xfrm>
        </p:spPr>
        <p:txBody>
          <a:bodyPr/>
          <a:lstStyle/>
          <a:p>
            <a:r>
              <a:rPr lang="en-GB" dirty="0">
                <a:solidFill>
                  <a:srgbClr val="FF0000"/>
                </a:solidFill>
              </a:rPr>
              <a:t>Swiss Establishment Surveys: Efficiencies</a:t>
            </a:r>
          </a:p>
        </p:txBody>
      </p:sp>
      <p:sp>
        <p:nvSpPr>
          <p:cNvPr id="5" name="Rectangle 1">
            <a:extLst>
              <a:ext uri="{FF2B5EF4-FFF2-40B4-BE49-F238E27FC236}">
                <a16:creationId xmlns:a16="http://schemas.microsoft.com/office/drawing/2014/main" id="{A82D659A-5A61-4B1C-81B6-709818B6A0AB}"/>
              </a:ext>
            </a:extLst>
          </p:cNvPr>
          <p:cNvSpPr>
            <a:spLocks noChangeArrowheads="1"/>
          </p:cNvSpPr>
          <p:nvPr/>
        </p:nvSpPr>
        <p:spPr bwMode="auto">
          <a:xfrm>
            <a:off x="-3860007" y="79022"/>
            <a:ext cx="1976756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57200" algn="l" defTabSz="914400" rtl="0" eaLnBrk="0" fontAlgn="base" latinLnBrk="0" hangingPunct="0">
              <a:lnSpc>
                <a:spcPct val="100000"/>
              </a:lnSpc>
              <a:spcBef>
                <a:spcPct val="0"/>
              </a:spcBef>
              <a:spcAft>
                <a:spcPct val="0"/>
              </a:spcAft>
              <a:buClrTx/>
              <a:buSzTx/>
              <a:buFontTx/>
              <a:buNone/>
              <a:tabLst/>
            </a:pPr>
            <a:r>
              <a:rPr kumimoji="0" lang="en-GB" altLang="en-US" sz="1000" b="0" i="0" u="none" strike="noStrike" cap="none" normalizeH="0" baseline="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 Grossed to the 2013 and 2014 population estimates respectively</a:t>
            </a:r>
            <a:endParaRPr kumimoji="0" lang="en-GB" altLang="en-US" sz="800" b="0" i="0" u="none" strike="noStrike" cap="none" normalizeH="0" baseline="0">
              <a:ln>
                <a:noFill/>
              </a:ln>
              <a:solidFill>
                <a:schemeClr val="tx1"/>
              </a:solidFill>
              <a:effectLst/>
              <a:latin typeface="Arial" panose="020B0604020202020204"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a:ln>
                <a:noFill/>
              </a:ln>
              <a:solidFill>
                <a:schemeClr val="tx1"/>
              </a:solidFill>
              <a:effectLst/>
              <a:latin typeface="Arial" panose="020B0604020202020204" pitchFamily="34" charset="0"/>
            </a:endParaRPr>
          </a:p>
        </p:txBody>
      </p:sp>
      <p:graphicFrame>
        <p:nvGraphicFramePr>
          <p:cNvPr id="7" name="Content Placeholder 6">
            <a:extLst>
              <a:ext uri="{FF2B5EF4-FFF2-40B4-BE49-F238E27FC236}">
                <a16:creationId xmlns:a16="http://schemas.microsoft.com/office/drawing/2014/main" id="{8251414C-65D5-4B38-8C18-E652FA30B56A}"/>
              </a:ext>
            </a:extLst>
          </p:cNvPr>
          <p:cNvGraphicFramePr>
            <a:graphicFrameLocks noGrp="1"/>
          </p:cNvGraphicFramePr>
          <p:nvPr>
            <p:ph idx="1"/>
            <p:extLst>
              <p:ext uri="{D42A27DB-BD31-4B8C-83A1-F6EECF244321}">
                <p14:modId xmlns:p14="http://schemas.microsoft.com/office/powerpoint/2010/main" val="3649207454"/>
              </p:ext>
            </p:extLst>
          </p:nvPr>
        </p:nvGraphicFramePr>
        <p:xfrm>
          <a:off x="2779415" y="1330859"/>
          <a:ext cx="6998327" cy="4976361"/>
        </p:xfrm>
        <a:graphic>
          <a:graphicData uri="http://schemas.openxmlformats.org/drawingml/2006/table">
            <a:tbl>
              <a:tblPr>
                <a:tableStyleId>{5C22544A-7EE6-4342-B048-85BDC9FD1C3A}</a:tableStyleId>
              </a:tblPr>
              <a:tblGrid>
                <a:gridCol w="2352087">
                  <a:extLst>
                    <a:ext uri="{9D8B030D-6E8A-4147-A177-3AD203B41FA5}">
                      <a16:colId xmlns:a16="http://schemas.microsoft.com/office/drawing/2014/main" val="3052237801"/>
                    </a:ext>
                  </a:extLst>
                </a:gridCol>
                <a:gridCol w="1483089">
                  <a:extLst>
                    <a:ext uri="{9D8B030D-6E8A-4147-A177-3AD203B41FA5}">
                      <a16:colId xmlns:a16="http://schemas.microsoft.com/office/drawing/2014/main" val="2130530087"/>
                    </a:ext>
                  </a:extLst>
                </a:gridCol>
                <a:gridCol w="1819101">
                  <a:extLst>
                    <a:ext uri="{9D8B030D-6E8A-4147-A177-3AD203B41FA5}">
                      <a16:colId xmlns:a16="http://schemas.microsoft.com/office/drawing/2014/main" val="3594107877"/>
                    </a:ext>
                  </a:extLst>
                </a:gridCol>
                <a:gridCol w="1344050">
                  <a:extLst>
                    <a:ext uri="{9D8B030D-6E8A-4147-A177-3AD203B41FA5}">
                      <a16:colId xmlns:a16="http://schemas.microsoft.com/office/drawing/2014/main" val="3147019321"/>
                    </a:ext>
                  </a:extLst>
                </a:gridCol>
              </a:tblGrid>
              <a:tr h="718189">
                <a:tc>
                  <a:txBody>
                    <a:bodyPr/>
                    <a:lstStyle/>
                    <a:p>
                      <a:pPr algn="l" fontAlgn="ctr"/>
                      <a:r>
                        <a:rPr lang="en-GB" sz="2100" u="none" strike="noStrike" dirty="0">
                          <a:effectLst/>
                        </a:rPr>
                        <a:t>Efficiencies</a:t>
                      </a:r>
                      <a:endParaRPr lang="en-GB" sz="2100" b="1" i="0" u="none" strike="noStrike" dirty="0">
                        <a:solidFill>
                          <a:srgbClr val="000000"/>
                        </a:solidFill>
                        <a:effectLst/>
                        <a:latin typeface="Times New Roman" panose="02020603050405020304" pitchFamily="18" charset="0"/>
                      </a:endParaRPr>
                    </a:p>
                  </a:txBody>
                  <a:tcPr marL="7157" marR="7157" marT="7157" marB="0" anchor="ctr">
                    <a:noFill/>
                  </a:tcPr>
                </a:tc>
                <a:tc>
                  <a:txBody>
                    <a:bodyPr/>
                    <a:lstStyle/>
                    <a:p>
                      <a:pPr algn="ctr" fontAlgn="ctr"/>
                      <a:r>
                        <a:rPr lang="en-GB" sz="2100" u="none" strike="noStrike" kern="1200" dirty="0">
                          <a:solidFill>
                            <a:schemeClr val="dk1"/>
                          </a:solidFill>
                          <a:effectLst/>
                          <a:latin typeface="+mn-lt"/>
                          <a:ea typeface="+mn-ea"/>
                          <a:cs typeface="+mn-cs"/>
                        </a:rPr>
                        <a:t>Old</a:t>
                      </a:r>
                    </a:p>
                  </a:txBody>
                  <a:tcPr marL="7157" marR="7157" marT="7157" marB="0" anchor="ctr">
                    <a:noFill/>
                  </a:tcPr>
                </a:tc>
                <a:tc>
                  <a:txBody>
                    <a:bodyPr/>
                    <a:lstStyle/>
                    <a:p>
                      <a:pPr algn="l" fontAlgn="ctr"/>
                      <a:r>
                        <a:rPr lang="en-GB" sz="2100" u="none" strike="noStrike" dirty="0">
                          <a:effectLst/>
                        </a:rPr>
                        <a:t>Asymmetric</a:t>
                      </a:r>
                      <a:endParaRPr lang="en-GB" sz="2100" b="1" i="0" u="none" strike="noStrike" dirty="0">
                        <a:solidFill>
                          <a:srgbClr val="000000"/>
                        </a:solidFill>
                        <a:effectLst/>
                        <a:latin typeface="Times New Roman" panose="02020603050405020304" pitchFamily="18" charset="0"/>
                      </a:endParaRPr>
                    </a:p>
                  </a:txBody>
                  <a:tcPr marL="7157" marR="7157" marT="7157" marB="0" anchor="ctr">
                    <a:noFill/>
                  </a:tcPr>
                </a:tc>
                <a:tc>
                  <a:txBody>
                    <a:bodyPr/>
                    <a:lstStyle/>
                    <a:p>
                      <a:pPr algn="l" fontAlgn="ctr"/>
                      <a:r>
                        <a:rPr lang="en-GB" sz="2100" u="none" strike="noStrike">
                          <a:effectLst/>
                        </a:rPr>
                        <a:t>Change</a:t>
                      </a:r>
                      <a:endParaRPr lang="en-GB" sz="2100" b="1" i="0" u="none" strike="noStrike">
                        <a:solidFill>
                          <a:srgbClr val="000000"/>
                        </a:solidFill>
                        <a:effectLst/>
                        <a:latin typeface="Times New Roman" panose="02020603050405020304" pitchFamily="18" charset="0"/>
                      </a:endParaRPr>
                    </a:p>
                  </a:txBody>
                  <a:tcPr marL="7157" marR="7157" marT="7157" marB="0" anchor="ctr">
                    <a:noFill/>
                  </a:tcPr>
                </a:tc>
                <a:extLst>
                  <a:ext uri="{0D108BD9-81ED-4DB2-BD59-A6C34878D82A}">
                    <a16:rowId xmlns:a16="http://schemas.microsoft.com/office/drawing/2014/main" val="2499325539"/>
                  </a:ext>
                </a:extLst>
              </a:tr>
              <a:tr h="370678">
                <a:tc>
                  <a:txBody>
                    <a:bodyPr/>
                    <a:lstStyle/>
                    <a:p>
                      <a:pPr algn="l" fontAlgn="ctr"/>
                      <a:r>
                        <a:rPr lang="en-GB" sz="2100" u="none" strike="noStrike" dirty="0">
                          <a:effectLst/>
                        </a:rPr>
                        <a:t>Switz. 2012w1</a:t>
                      </a:r>
                      <a:endParaRPr lang="en-GB" sz="2100" b="0" i="0" u="none" strike="noStrike" dirty="0">
                        <a:solidFill>
                          <a:srgbClr val="000000"/>
                        </a:solidFill>
                        <a:effectLst/>
                        <a:latin typeface="Times New Roman" panose="02020603050405020304" pitchFamily="18" charset="0"/>
                      </a:endParaRPr>
                    </a:p>
                  </a:txBody>
                  <a:tcPr marL="7157" marR="7157" marT="7157" marB="0" anchor="ctr">
                    <a:noFill/>
                  </a:tcPr>
                </a:tc>
                <a:tc>
                  <a:txBody>
                    <a:bodyPr/>
                    <a:lstStyle/>
                    <a:p>
                      <a:pPr algn="ctr" fontAlgn="ctr"/>
                      <a:r>
                        <a:rPr lang="en-GB" sz="2100" u="none" strike="noStrike">
                          <a:effectLst/>
                        </a:rPr>
                        <a:t>71.6</a:t>
                      </a:r>
                      <a:endParaRPr lang="en-GB" sz="2100" b="0" i="0" u="none" strike="noStrike">
                        <a:solidFill>
                          <a:srgbClr val="000000"/>
                        </a:solidFill>
                        <a:effectLst/>
                        <a:latin typeface="Times New Roman" panose="02020603050405020304" pitchFamily="18" charset="0"/>
                      </a:endParaRPr>
                    </a:p>
                  </a:txBody>
                  <a:tcPr marL="7157" marR="7157" marT="7157" marB="0" anchor="ctr">
                    <a:noFill/>
                  </a:tcPr>
                </a:tc>
                <a:tc>
                  <a:txBody>
                    <a:bodyPr/>
                    <a:lstStyle/>
                    <a:p>
                      <a:pPr algn="ctr" fontAlgn="ctr"/>
                      <a:r>
                        <a:rPr lang="en-GB" sz="2100" u="none" strike="noStrike">
                          <a:effectLst/>
                        </a:rPr>
                        <a:t>72.1</a:t>
                      </a:r>
                      <a:endParaRPr lang="en-GB" sz="2100" b="0" i="0" u="none" strike="noStrike">
                        <a:solidFill>
                          <a:srgbClr val="000000"/>
                        </a:solidFill>
                        <a:effectLst/>
                        <a:latin typeface="Times New Roman" panose="02020603050405020304" pitchFamily="18" charset="0"/>
                      </a:endParaRPr>
                    </a:p>
                  </a:txBody>
                  <a:tcPr marL="7157" marR="7157" marT="7157" marB="0" anchor="ctr">
                    <a:noFill/>
                  </a:tcPr>
                </a:tc>
                <a:tc>
                  <a:txBody>
                    <a:bodyPr/>
                    <a:lstStyle/>
                    <a:p>
                      <a:pPr algn="ctr" fontAlgn="ctr"/>
                      <a:r>
                        <a:rPr lang="en-GB" sz="2100" u="none" strike="noStrike">
                          <a:effectLst/>
                        </a:rPr>
                        <a:t>0.5</a:t>
                      </a:r>
                      <a:endParaRPr lang="en-GB" sz="2100" b="0" i="0" u="none" strike="noStrike">
                        <a:solidFill>
                          <a:srgbClr val="000000"/>
                        </a:solidFill>
                        <a:effectLst/>
                        <a:latin typeface="Times New Roman" panose="02020603050405020304" pitchFamily="18" charset="0"/>
                      </a:endParaRPr>
                    </a:p>
                  </a:txBody>
                  <a:tcPr marL="7157" marR="7157" marT="7157" marB="0" anchor="ctr">
                    <a:noFill/>
                  </a:tcPr>
                </a:tc>
                <a:extLst>
                  <a:ext uri="{0D108BD9-81ED-4DB2-BD59-A6C34878D82A}">
                    <a16:rowId xmlns:a16="http://schemas.microsoft.com/office/drawing/2014/main" val="3765745169"/>
                  </a:ext>
                </a:extLst>
              </a:tr>
              <a:tr h="370678">
                <a:tc>
                  <a:txBody>
                    <a:bodyPr/>
                    <a:lstStyle/>
                    <a:p>
                      <a:pPr algn="l" fontAlgn="ctr"/>
                      <a:r>
                        <a:rPr lang="en-GB" sz="2100" u="none" strike="noStrike">
                          <a:effectLst/>
                        </a:rPr>
                        <a:t>Switz. 2012w2</a:t>
                      </a:r>
                      <a:endParaRPr lang="en-GB" sz="2100" b="0" i="0" u="none" strike="noStrike">
                        <a:solidFill>
                          <a:srgbClr val="000000"/>
                        </a:solidFill>
                        <a:effectLst/>
                        <a:latin typeface="Times New Roman" panose="02020603050405020304" pitchFamily="18" charset="0"/>
                      </a:endParaRPr>
                    </a:p>
                  </a:txBody>
                  <a:tcPr marL="7157" marR="7157" marT="7157" marB="0" anchor="ctr">
                    <a:noFill/>
                  </a:tcPr>
                </a:tc>
                <a:tc>
                  <a:txBody>
                    <a:bodyPr/>
                    <a:lstStyle/>
                    <a:p>
                      <a:pPr algn="ctr" fontAlgn="ctr"/>
                      <a:r>
                        <a:rPr lang="en-GB" sz="2100" u="none" strike="noStrike">
                          <a:effectLst/>
                        </a:rPr>
                        <a:t>69.5</a:t>
                      </a:r>
                      <a:endParaRPr lang="en-GB" sz="2100" b="0" i="0" u="none" strike="noStrike">
                        <a:solidFill>
                          <a:srgbClr val="000000"/>
                        </a:solidFill>
                        <a:effectLst/>
                        <a:latin typeface="Times New Roman" panose="02020603050405020304" pitchFamily="18" charset="0"/>
                      </a:endParaRPr>
                    </a:p>
                  </a:txBody>
                  <a:tcPr marL="7157" marR="7157" marT="7157" marB="0" anchor="ctr">
                    <a:noFill/>
                  </a:tcPr>
                </a:tc>
                <a:tc>
                  <a:txBody>
                    <a:bodyPr/>
                    <a:lstStyle/>
                    <a:p>
                      <a:pPr algn="ctr" fontAlgn="ctr"/>
                      <a:r>
                        <a:rPr lang="en-GB" sz="2100" u="none" strike="noStrike">
                          <a:effectLst/>
                        </a:rPr>
                        <a:t>70.1</a:t>
                      </a:r>
                      <a:endParaRPr lang="en-GB" sz="2100" b="0" i="0" u="none" strike="noStrike">
                        <a:solidFill>
                          <a:srgbClr val="000000"/>
                        </a:solidFill>
                        <a:effectLst/>
                        <a:latin typeface="Times New Roman" panose="02020603050405020304" pitchFamily="18" charset="0"/>
                      </a:endParaRPr>
                    </a:p>
                  </a:txBody>
                  <a:tcPr marL="7157" marR="7157" marT="7157" marB="0" anchor="ctr">
                    <a:noFill/>
                  </a:tcPr>
                </a:tc>
                <a:tc>
                  <a:txBody>
                    <a:bodyPr/>
                    <a:lstStyle/>
                    <a:p>
                      <a:pPr algn="ctr" fontAlgn="ctr"/>
                      <a:r>
                        <a:rPr lang="en-GB" sz="2100" u="none" strike="noStrike">
                          <a:effectLst/>
                        </a:rPr>
                        <a:t>0.6</a:t>
                      </a:r>
                      <a:endParaRPr lang="en-GB" sz="2100" b="0" i="0" u="none" strike="noStrike">
                        <a:solidFill>
                          <a:srgbClr val="000000"/>
                        </a:solidFill>
                        <a:effectLst/>
                        <a:latin typeface="Times New Roman" panose="02020603050405020304" pitchFamily="18" charset="0"/>
                      </a:endParaRPr>
                    </a:p>
                  </a:txBody>
                  <a:tcPr marL="7157" marR="7157" marT="7157" marB="0" anchor="ctr">
                    <a:noFill/>
                  </a:tcPr>
                </a:tc>
                <a:extLst>
                  <a:ext uri="{0D108BD9-81ED-4DB2-BD59-A6C34878D82A}">
                    <a16:rowId xmlns:a16="http://schemas.microsoft.com/office/drawing/2014/main" val="1490707598"/>
                  </a:ext>
                </a:extLst>
              </a:tr>
              <a:tr h="733634">
                <a:tc>
                  <a:txBody>
                    <a:bodyPr/>
                    <a:lstStyle/>
                    <a:p>
                      <a:pPr algn="l" fontAlgn="ctr"/>
                      <a:r>
                        <a:rPr lang="en-GB" sz="2100" u="none" strike="noStrike" dirty="0">
                          <a:effectLst/>
                        </a:rPr>
                        <a:t>Switz. 2012w3</a:t>
                      </a:r>
                    </a:p>
                    <a:p>
                      <a:pPr algn="l" fontAlgn="ctr"/>
                      <a:r>
                        <a:rPr lang="en-GB" sz="2100" u="none" strike="noStrike" dirty="0">
                          <a:effectLst/>
                        </a:rPr>
                        <a:t>(old rim totals)*</a:t>
                      </a:r>
                      <a:endParaRPr lang="en-GB" sz="2100" b="0" i="0" u="none" strike="noStrike" dirty="0">
                        <a:solidFill>
                          <a:srgbClr val="000000"/>
                        </a:solidFill>
                        <a:effectLst/>
                        <a:latin typeface="Times New Roman" panose="02020603050405020304" pitchFamily="18" charset="0"/>
                      </a:endParaRPr>
                    </a:p>
                  </a:txBody>
                  <a:tcPr marL="7157" marR="7157" marT="7157" marB="0" anchor="ctr">
                    <a:noFill/>
                  </a:tcPr>
                </a:tc>
                <a:tc>
                  <a:txBody>
                    <a:bodyPr/>
                    <a:lstStyle/>
                    <a:p>
                      <a:pPr algn="ctr" fontAlgn="ctr"/>
                      <a:r>
                        <a:rPr lang="en-GB" sz="2100" u="none" strike="noStrike">
                          <a:effectLst/>
                        </a:rPr>
                        <a:t>69.6</a:t>
                      </a:r>
                      <a:endParaRPr lang="en-GB" sz="2100" b="0" i="0" u="none" strike="noStrike">
                        <a:solidFill>
                          <a:srgbClr val="000000"/>
                        </a:solidFill>
                        <a:effectLst/>
                        <a:latin typeface="Times New Roman" panose="02020603050405020304" pitchFamily="18" charset="0"/>
                      </a:endParaRPr>
                    </a:p>
                  </a:txBody>
                  <a:tcPr marL="7157" marR="7157" marT="7157" marB="0" anchor="ctr">
                    <a:noFill/>
                  </a:tcPr>
                </a:tc>
                <a:tc>
                  <a:txBody>
                    <a:bodyPr/>
                    <a:lstStyle/>
                    <a:p>
                      <a:pPr algn="ctr" fontAlgn="ctr"/>
                      <a:r>
                        <a:rPr lang="en-GB" sz="2100" u="none" strike="noStrike">
                          <a:effectLst/>
                        </a:rPr>
                        <a:t>70.2</a:t>
                      </a:r>
                      <a:endParaRPr lang="en-GB" sz="2100" b="0" i="0" u="none" strike="noStrike">
                        <a:solidFill>
                          <a:srgbClr val="000000"/>
                        </a:solidFill>
                        <a:effectLst/>
                        <a:latin typeface="Times New Roman" panose="02020603050405020304" pitchFamily="18" charset="0"/>
                      </a:endParaRPr>
                    </a:p>
                  </a:txBody>
                  <a:tcPr marL="7157" marR="7157" marT="7157" marB="0" anchor="ctr">
                    <a:noFill/>
                  </a:tcPr>
                </a:tc>
                <a:tc>
                  <a:txBody>
                    <a:bodyPr/>
                    <a:lstStyle/>
                    <a:p>
                      <a:pPr algn="ctr" fontAlgn="ctr"/>
                      <a:r>
                        <a:rPr lang="en-GB" sz="2100" u="none" strike="noStrike">
                          <a:effectLst/>
                        </a:rPr>
                        <a:t>0.6</a:t>
                      </a:r>
                      <a:endParaRPr lang="en-GB" sz="2100" b="0" i="0" u="none" strike="noStrike">
                        <a:solidFill>
                          <a:srgbClr val="000000"/>
                        </a:solidFill>
                        <a:effectLst/>
                        <a:latin typeface="Times New Roman" panose="02020603050405020304" pitchFamily="18" charset="0"/>
                      </a:endParaRPr>
                    </a:p>
                  </a:txBody>
                  <a:tcPr marL="7157" marR="7157" marT="7157" marB="0" anchor="ctr">
                    <a:noFill/>
                  </a:tcPr>
                </a:tc>
                <a:extLst>
                  <a:ext uri="{0D108BD9-81ED-4DB2-BD59-A6C34878D82A}">
                    <a16:rowId xmlns:a16="http://schemas.microsoft.com/office/drawing/2014/main" val="4006340638"/>
                  </a:ext>
                </a:extLst>
              </a:tr>
              <a:tr h="733634">
                <a:tc>
                  <a:txBody>
                    <a:bodyPr/>
                    <a:lstStyle/>
                    <a:p>
                      <a:pPr algn="l" fontAlgn="ctr"/>
                      <a:r>
                        <a:rPr lang="en-GB" sz="2100" u="none" strike="noStrike">
                          <a:effectLst/>
                        </a:rPr>
                        <a:t>Switz. 2012w3 (new rim totals)*</a:t>
                      </a:r>
                      <a:endParaRPr lang="en-GB" sz="2100" b="0" i="0" u="none" strike="noStrike">
                        <a:solidFill>
                          <a:srgbClr val="000000"/>
                        </a:solidFill>
                        <a:effectLst/>
                        <a:latin typeface="Times New Roman" panose="02020603050405020304" pitchFamily="18" charset="0"/>
                      </a:endParaRPr>
                    </a:p>
                  </a:txBody>
                  <a:tcPr marL="7157" marR="7157" marT="7157" marB="0" anchor="ctr">
                    <a:noFill/>
                  </a:tcPr>
                </a:tc>
                <a:tc>
                  <a:txBody>
                    <a:bodyPr/>
                    <a:lstStyle/>
                    <a:p>
                      <a:pPr algn="ctr" fontAlgn="ctr"/>
                      <a:r>
                        <a:rPr lang="en-GB" sz="2100" u="none" strike="noStrike" dirty="0">
                          <a:effectLst/>
                        </a:rPr>
                        <a:t>74.4</a:t>
                      </a:r>
                      <a:endParaRPr lang="en-GB" sz="2100" b="0" i="0" u="none" strike="noStrike" dirty="0">
                        <a:solidFill>
                          <a:srgbClr val="000000"/>
                        </a:solidFill>
                        <a:effectLst/>
                        <a:latin typeface="Times New Roman" panose="02020603050405020304" pitchFamily="18" charset="0"/>
                      </a:endParaRPr>
                    </a:p>
                  </a:txBody>
                  <a:tcPr marL="7157" marR="7157" marT="7157" marB="0" anchor="ctr">
                    <a:noFill/>
                  </a:tcPr>
                </a:tc>
                <a:tc>
                  <a:txBody>
                    <a:bodyPr/>
                    <a:lstStyle/>
                    <a:p>
                      <a:pPr algn="ctr" fontAlgn="ctr"/>
                      <a:r>
                        <a:rPr lang="en-GB" sz="2100" u="none" strike="noStrike">
                          <a:effectLst/>
                        </a:rPr>
                        <a:t>74.8</a:t>
                      </a:r>
                      <a:endParaRPr lang="en-GB" sz="2100" b="0" i="0" u="none" strike="noStrike">
                        <a:solidFill>
                          <a:srgbClr val="000000"/>
                        </a:solidFill>
                        <a:effectLst/>
                        <a:latin typeface="Times New Roman" panose="02020603050405020304" pitchFamily="18" charset="0"/>
                      </a:endParaRPr>
                    </a:p>
                  </a:txBody>
                  <a:tcPr marL="7157" marR="7157" marT="7157" marB="0" anchor="ctr">
                    <a:noFill/>
                  </a:tcPr>
                </a:tc>
                <a:tc>
                  <a:txBody>
                    <a:bodyPr/>
                    <a:lstStyle/>
                    <a:p>
                      <a:pPr algn="ctr" fontAlgn="ctr"/>
                      <a:r>
                        <a:rPr lang="en-GB" sz="2100" u="none" strike="noStrike">
                          <a:effectLst/>
                        </a:rPr>
                        <a:t>0.4</a:t>
                      </a:r>
                      <a:endParaRPr lang="en-GB" sz="2100" b="0" i="0" u="none" strike="noStrike">
                        <a:solidFill>
                          <a:srgbClr val="000000"/>
                        </a:solidFill>
                        <a:effectLst/>
                        <a:latin typeface="Times New Roman" panose="02020603050405020304" pitchFamily="18" charset="0"/>
                      </a:endParaRPr>
                    </a:p>
                  </a:txBody>
                  <a:tcPr marL="7157" marR="7157" marT="7157" marB="0" anchor="ctr">
                    <a:noFill/>
                  </a:tcPr>
                </a:tc>
                <a:extLst>
                  <a:ext uri="{0D108BD9-81ED-4DB2-BD59-A6C34878D82A}">
                    <a16:rowId xmlns:a16="http://schemas.microsoft.com/office/drawing/2014/main" val="1046080127"/>
                  </a:ext>
                </a:extLst>
              </a:tr>
              <a:tr h="370678">
                <a:tc>
                  <a:txBody>
                    <a:bodyPr/>
                    <a:lstStyle/>
                    <a:p>
                      <a:pPr algn="l" fontAlgn="ctr"/>
                      <a:r>
                        <a:rPr lang="en-GB" sz="2100" u="none" strike="noStrike">
                          <a:effectLst/>
                        </a:rPr>
                        <a:t>Switz. 2012w4</a:t>
                      </a:r>
                      <a:endParaRPr lang="en-GB" sz="2100" b="0" i="0" u="none" strike="noStrike">
                        <a:solidFill>
                          <a:srgbClr val="000000"/>
                        </a:solidFill>
                        <a:effectLst/>
                        <a:latin typeface="Times New Roman" panose="02020603050405020304" pitchFamily="18" charset="0"/>
                      </a:endParaRPr>
                    </a:p>
                  </a:txBody>
                  <a:tcPr marL="7157" marR="7157" marT="7157" marB="0" anchor="ctr">
                    <a:noFill/>
                  </a:tcPr>
                </a:tc>
                <a:tc>
                  <a:txBody>
                    <a:bodyPr/>
                    <a:lstStyle/>
                    <a:p>
                      <a:pPr algn="ctr" fontAlgn="ctr"/>
                      <a:r>
                        <a:rPr lang="en-GB" sz="2100" u="none" strike="noStrike">
                          <a:effectLst/>
                        </a:rPr>
                        <a:t>68.4</a:t>
                      </a:r>
                      <a:endParaRPr lang="en-GB" sz="2100" b="0" i="0" u="none" strike="noStrike">
                        <a:solidFill>
                          <a:srgbClr val="000000"/>
                        </a:solidFill>
                        <a:effectLst/>
                        <a:latin typeface="Times New Roman" panose="02020603050405020304" pitchFamily="18" charset="0"/>
                      </a:endParaRPr>
                    </a:p>
                  </a:txBody>
                  <a:tcPr marL="7157" marR="7157" marT="7157" marB="0" anchor="ctr">
                    <a:noFill/>
                  </a:tcPr>
                </a:tc>
                <a:tc>
                  <a:txBody>
                    <a:bodyPr/>
                    <a:lstStyle/>
                    <a:p>
                      <a:pPr algn="ctr" fontAlgn="ctr"/>
                      <a:r>
                        <a:rPr lang="en-GB" sz="2100" u="none" strike="noStrike">
                          <a:effectLst/>
                        </a:rPr>
                        <a:t>69.3</a:t>
                      </a:r>
                      <a:endParaRPr lang="en-GB" sz="2100" b="0" i="0" u="none" strike="noStrike">
                        <a:solidFill>
                          <a:srgbClr val="000000"/>
                        </a:solidFill>
                        <a:effectLst/>
                        <a:latin typeface="Times New Roman" panose="02020603050405020304" pitchFamily="18" charset="0"/>
                      </a:endParaRPr>
                    </a:p>
                  </a:txBody>
                  <a:tcPr marL="7157" marR="7157" marT="7157" marB="0" anchor="ctr">
                    <a:noFill/>
                  </a:tcPr>
                </a:tc>
                <a:tc>
                  <a:txBody>
                    <a:bodyPr/>
                    <a:lstStyle/>
                    <a:p>
                      <a:pPr algn="ctr" fontAlgn="ctr"/>
                      <a:r>
                        <a:rPr lang="en-GB" sz="2100" u="none" strike="noStrike">
                          <a:effectLst/>
                        </a:rPr>
                        <a:t>0.9</a:t>
                      </a:r>
                      <a:endParaRPr lang="en-GB" sz="2100" b="0" i="0" u="none" strike="noStrike">
                        <a:solidFill>
                          <a:srgbClr val="000000"/>
                        </a:solidFill>
                        <a:effectLst/>
                        <a:latin typeface="Times New Roman" panose="02020603050405020304" pitchFamily="18" charset="0"/>
                      </a:endParaRPr>
                    </a:p>
                  </a:txBody>
                  <a:tcPr marL="7157" marR="7157" marT="7157" marB="0" anchor="ctr">
                    <a:noFill/>
                  </a:tcPr>
                </a:tc>
                <a:extLst>
                  <a:ext uri="{0D108BD9-81ED-4DB2-BD59-A6C34878D82A}">
                    <a16:rowId xmlns:a16="http://schemas.microsoft.com/office/drawing/2014/main" val="2548949793"/>
                  </a:ext>
                </a:extLst>
              </a:tr>
              <a:tr h="370678">
                <a:tc>
                  <a:txBody>
                    <a:bodyPr/>
                    <a:lstStyle/>
                    <a:p>
                      <a:pPr algn="l" fontAlgn="ctr"/>
                      <a:r>
                        <a:rPr lang="en-GB" sz="2100" u="none" strike="noStrike">
                          <a:effectLst/>
                        </a:rPr>
                        <a:t>Switz. 2013w1</a:t>
                      </a:r>
                      <a:endParaRPr lang="en-GB" sz="2100" b="0" i="0" u="none" strike="noStrike">
                        <a:solidFill>
                          <a:srgbClr val="000000"/>
                        </a:solidFill>
                        <a:effectLst/>
                        <a:latin typeface="Times New Roman" panose="02020603050405020304" pitchFamily="18" charset="0"/>
                      </a:endParaRPr>
                    </a:p>
                  </a:txBody>
                  <a:tcPr marL="7157" marR="7157" marT="7157" marB="0" anchor="ctr">
                    <a:noFill/>
                  </a:tcPr>
                </a:tc>
                <a:tc>
                  <a:txBody>
                    <a:bodyPr/>
                    <a:lstStyle/>
                    <a:p>
                      <a:pPr algn="ctr" fontAlgn="ctr"/>
                      <a:r>
                        <a:rPr lang="en-GB" sz="2100" u="none" strike="noStrike" dirty="0">
                          <a:effectLst/>
                        </a:rPr>
                        <a:t>75.0</a:t>
                      </a:r>
                      <a:endParaRPr lang="en-GB" sz="2100" b="0" i="0" u="none" strike="noStrike" dirty="0">
                        <a:solidFill>
                          <a:srgbClr val="000000"/>
                        </a:solidFill>
                        <a:effectLst/>
                        <a:latin typeface="Times New Roman" panose="02020603050405020304" pitchFamily="18" charset="0"/>
                      </a:endParaRPr>
                    </a:p>
                  </a:txBody>
                  <a:tcPr marL="7157" marR="7157" marT="7157" marB="0" anchor="ctr">
                    <a:noFill/>
                  </a:tcPr>
                </a:tc>
                <a:tc>
                  <a:txBody>
                    <a:bodyPr/>
                    <a:lstStyle/>
                    <a:p>
                      <a:pPr algn="ctr" fontAlgn="ctr"/>
                      <a:r>
                        <a:rPr lang="en-GB" sz="2100" u="none" strike="noStrike">
                          <a:effectLst/>
                        </a:rPr>
                        <a:t>75.4</a:t>
                      </a:r>
                      <a:endParaRPr lang="en-GB" sz="2100" b="0" i="0" u="none" strike="noStrike">
                        <a:solidFill>
                          <a:srgbClr val="000000"/>
                        </a:solidFill>
                        <a:effectLst/>
                        <a:latin typeface="Times New Roman" panose="02020603050405020304" pitchFamily="18" charset="0"/>
                      </a:endParaRPr>
                    </a:p>
                  </a:txBody>
                  <a:tcPr marL="7157" marR="7157" marT="7157" marB="0" anchor="ctr">
                    <a:noFill/>
                  </a:tcPr>
                </a:tc>
                <a:tc>
                  <a:txBody>
                    <a:bodyPr/>
                    <a:lstStyle/>
                    <a:p>
                      <a:pPr algn="ctr" fontAlgn="ctr"/>
                      <a:r>
                        <a:rPr lang="en-GB" sz="2100" u="none" strike="noStrike">
                          <a:effectLst/>
                        </a:rPr>
                        <a:t>0.4</a:t>
                      </a:r>
                      <a:endParaRPr lang="en-GB" sz="2100" b="0" i="0" u="none" strike="noStrike">
                        <a:solidFill>
                          <a:srgbClr val="000000"/>
                        </a:solidFill>
                        <a:effectLst/>
                        <a:latin typeface="Times New Roman" panose="02020603050405020304" pitchFamily="18" charset="0"/>
                      </a:endParaRPr>
                    </a:p>
                  </a:txBody>
                  <a:tcPr marL="7157" marR="7157" marT="7157" marB="0" anchor="ctr">
                    <a:noFill/>
                  </a:tcPr>
                </a:tc>
                <a:extLst>
                  <a:ext uri="{0D108BD9-81ED-4DB2-BD59-A6C34878D82A}">
                    <a16:rowId xmlns:a16="http://schemas.microsoft.com/office/drawing/2014/main" val="796121432"/>
                  </a:ext>
                </a:extLst>
              </a:tr>
              <a:tr h="370678">
                <a:tc>
                  <a:txBody>
                    <a:bodyPr/>
                    <a:lstStyle/>
                    <a:p>
                      <a:pPr algn="l" fontAlgn="ctr"/>
                      <a:r>
                        <a:rPr lang="en-GB" sz="2100" u="none" strike="noStrike">
                          <a:effectLst/>
                        </a:rPr>
                        <a:t>Switz. 2013w2</a:t>
                      </a:r>
                      <a:endParaRPr lang="en-GB" sz="2100" b="0" i="0" u="none" strike="noStrike">
                        <a:solidFill>
                          <a:srgbClr val="000000"/>
                        </a:solidFill>
                        <a:effectLst/>
                        <a:latin typeface="Times New Roman" panose="02020603050405020304" pitchFamily="18" charset="0"/>
                      </a:endParaRPr>
                    </a:p>
                  </a:txBody>
                  <a:tcPr marL="7157" marR="7157" marT="7157" marB="0" anchor="ctr">
                    <a:noFill/>
                  </a:tcPr>
                </a:tc>
                <a:tc>
                  <a:txBody>
                    <a:bodyPr/>
                    <a:lstStyle/>
                    <a:p>
                      <a:pPr algn="ctr" fontAlgn="ctr"/>
                      <a:r>
                        <a:rPr lang="en-GB" sz="2100" u="none" strike="noStrike">
                          <a:effectLst/>
                        </a:rPr>
                        <a:t>74.7</a:t>
                      </a:r>
                      <a:endParaRPr lang="en-GB" sz="2100" b="0" i="0" u="none" strike="noStrike">
                        <a:solidFill>
                          <a:srgbClr val="000000"/>
                        </a:solidFill>
                        <a:effectLst/>
                        <a:latin typeface="Times New Roman" panose="02020603050405020304" pitchFamily="18" charset="0"/>
                      </a:endParaRPr>
                    </a:p>
                  </a:txBody>
                  <a:tcPr marL="7157" marR="7157" marT="7157" marB="0" anchor="ctr">
                    <a:noFill/>
                  </a:tcPr>
                </a:tc>
                <a:tc>
                  <a:txBody>
                    <a:bodyPr/>
                    <a:lstStyle/>
                    <a:p>
                      <a:pPr algn="ctr" fontAlgn="ctr"/>
                      <a:r>
                        <a:rPr lang="en-GB" sz="2100" u="none" strike="noStrike" dirty="0">
                          <a:effectLst/>
                        </a:rPr>
                        <a:t>75.0</a:t>
                      </a:r>
                      <a:endParaRPr lang="en-GB" sz="2100" b="0" i="0" u="none" strike="noStrike" dirty="0">
                        <a:solidFill>
                          <a:srgbClr val="000000"/>
                        </a:solidFill>
                        <a:effectLst/>
                        <a:latin typeface="Times New Roman" panose="02020603050405020304" pitchFamily="18" charset="0"/>
                      </a:endParaRPr>
                    </a:p>
                  </a:txBody>
                  <a:tcPr marL="7157" marR="7157" marT="7157" marB="0" anchor="ctr">
                    <a:noFill/>
                  </a:tcPr>
                </a:tc>
                <a:tc>
                  <a:txBody>
                    <a:bodyPr/>
                    <a:lstStyle/>
                    <a:p>
                      <a:pPr algn="ctr" fontAlgn="ctr"/>
                      <a:r>
                        <a:rPr lang="en-GB" sz="2100" u="none" strike="noStrike">
                          <a:effectLst/>
                        </a:rPr>
                        <a:t>0.3</a:t>
                      </a:r>
                      <a:endParaRPr lang="en-GB" sz="2100" b="0" i="0" u="none" strike="noStrike">
                        <a:solidFill>
                          <a:srgbClr val="000000"/>
                        </a:solidFill>
                        <a:effectLst/>
                        <a:latin typeface="Times New Roman" panose="02020603050405020304" pitchFamily="18" charset="0"/>
                      </a:endParaRPr>
                    </a:p>
                  </a:txBody>
                  <a:tcPr marL="7157" marR="7157" marT="7157" marB="0" anchor="ctr">
                    <a:noFill/>
                  </a:tcPr>
                </a:tc>
                <a:extLst>
                  <a:ext uri="{0D108BD9-81ED-4DB2-BD59-A6C34878D82A}">
                    <a16:rowId xmlns:a16="http://schemas.microsoft.com/office/drawing/2014/main" val="1881548658"/>
                  </a:ext>
                </a:extLst>
              </a:tr>
              <a:tr h="370678">
                <a:tc>
                  <a:txBody>
                    <a:bodyPr/>
                    <a:lstStyle/>
                    <a:p>
                      <a:pPr algn="l" fontAlgn="ctr"/>
                      <a:r>
                        <a:rPr lang="en-GB" sz="2100" u="none" strike="noStrike">
                          <a:effectLst/>
                        </a:rPr>
                        <a:t>Switz. 2013w3</a:t>
                      </a:r>
                      <a:endParaRPr lang="en-GB" sz="2100" b="0" i="0" u="none" strike="noStrike">
                        <a:solidFill>
                          <a:srgbClr val="000000"/>
                        </a:solidFill>
                        <a:effectLst/>
                        <a:latin typeface="Times New Roman" panose="02020603050405020304" pitchFamily="18" charset="0"/>
                      </a:endParaRPr>
                    </a:p>
                  </a:txBody>
                  <a:tcPr marL="7157" marR="7157" marT="7157" marB="0" anchor="ctr">
                    <a:noFill/>
                  </a:tcPr>
                </a:tc>
                <a:tc>
                  <a:txBody>
                    <a:bodyPr/>
                    <a:lstStyle/>
                    <a:p>
                      <a:pPr algn="ctr" fontAlgn="ctr"/>
                      <a:r>
                        <a:rPr lang="en-GB" sz="2100" u="none" strike="noStrike">
                          <a:effectLst/>
                        </a:rPr>
                        <a:t>66.2</a:t>
                      </a:r>
                      <a:endParaRPr lang="en-GB" sz="2100" b="0" i="0" u="none" strike="noStrike">
                        <a:solidFill>
                          <a:srgbClr val="000000"/>
                        </a:solidFill>
                        <a:effectLst/>
                        <a:latin typeface="Times New Roman" panose="02020603050405020304" pitchFamily="18" charset="0"/>
                      </a:endParaRPr>
                    </a:p>
                  </a:txBody>
                  <a:tcPr marL="7157" marR="7157" marT="7157" marB="0" anchor="ctr">
                    <a:noFill/>
                  </a:tcPr>
                </a:tc>
                <a:tc>
                  <a:txBody>
                    <a:bodyPr/>
                    <a:lstStyle/>
                    <a:p>
                      <a:pPr algn="ctr" fontAlgn="ctr"/>
                      <a:r>
                        <a:rPr lang="en-GB" sz="2100" u="none" strike="noStrike">
                          <a:effectLst/>
                        </a:rPr>
                        <a:t>67.6</a:t>
                      </a:r>
                      <a:endParaRPr lang="en-GB" sz="2100" b="0" i="0" u="none" strike="noStrike">
                        <a:solidFill>
                          <a:srgbClr val="000000"/>
                        </a:solidFill>
                        <a:effectLst/>
                        <a:latin typeface="Times New Roman" panose="02020603050405020304" pitchFamily="18" charset="0"/>
                      </a:endParaRPr>
                    </a:p>
                  </a:txBody>
                  <a:tcPr marL="7157" marR="7157" marT="7157" marB="0" anchor="ctr">
                    <a:noFill/>
                  </a:tcPr>
                </a:tc>
                <a:tc>
                  <a:txBody>
                    <a:bodyPr/>
                    <a:lstStyle/>
                    <a:p>
                      <a:pPr algn="ctr" fontAlgn="ctr"/>
                      <a:r>
                        <a:rPr lang="en-GB" sz="2100" u="none" strike="noStrike">
                          <a:effectLst/>
                        </a:rPr>
                        <a:t>1.4</a:t>
                      </a:r>
                      <a:endParaRPr lang="en-GB" sz="2100" b="0" i="0" u="none" strike="noStrike">
                        <a:solidFill>
                          <a:srgbClr val="000000"/>
                        </a:solidFill>
                        <a:effectLst/>
                        <a:latin typeface="Times New Roman" panose="02020603050405020304" pitchFamily="18" charset="0"/>
                      </a:endParaRPr>
                    </a:p>
                  </a:txBody>
                  <a:tcPr marL="7157" marR="7157" marT="7157" marB="0" anchor="ctr">
                    <a:noFill/>
                  </a:tcPr>
                </a:tc>
                <a:extLst>
                  <a:ext uri="{0D108BD9-81ED-4DB2-BD59-A6C34878D82A}">
                    <a16:rowId xmlns:a16="http://schemas.microsoft.com/office/drawing/2014/main" val="250817786"/>
                  </a:ext>
                </a:extLst>
              </a:tr>
              <a:tr h="566836">
                <a:tc gridSpan="4">
                  <a:txBody>
                    <a:bodyPr/>
                    <a:lstStyle/>
                    <a:p>
                      <a:pPr algn="l" fontAlgn="ctr"/>
                      <a:r>
                        <a:rPr lang="en-GB" sz="1700" u="none" strike="noStrike" dirty="0">
                          <a:effectLst/>
                        </a:rPr>
                        <a:t>    </a:t>
                      </a:r>
                    </a:p>
                    <a:p>
                      <a:pPr algn="l" fontAlgn="ctr"/>
                      <a:r>
                        <a:rPr lang="en-GB" sz="1700" u="none" strike="noStrike" dirty="0">
                          <a:effectLst/>
                        </a:rPr>
                        <a:t>* Grossed to the 2013 and 2014 population estimates respectively</a:t>
                      </a:r>
                      <a:endParaRPr lang="en-GB" sz="1700" b="0" i="0" u="none" strike="noStrike" dirty="0">
                        <a:solidFill>
                          <a:srgbClr val="000000"/>
                        </a:solidFill>
                        <a:effectLst/>
                        <a:latin typeface="Times New Roman" panose="02020603050405020304" pitchFamily="18" charset="0"/>
                      </a:endParaRPr>
                    </a:p>
                  </a:txBody>
                  <a:tcPr marL="7157" marR="7157" marT="7157" marB="0" anchor="ctr">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436265981"/>
                  </a:ext>
                </a:extLst>
              </a:tr>
            </a:tbl>
          </a:graphicData>
        </a:graphic>
      </p:graphicFrame>
      <p:sp>
        <p:nvSpPr>
          <p:cNvPr id="4" name="Slide Number Placeholder 3">
            <a:extLst>
              <a:ext uri="{FF2B5EF4-FFF2-40B4-BE49-F238E27FC236}">
                <a16:creationId xmlns:a16="http://schemas.microsoft.com/office/drawing/2014/main" id="{6B780C82-9F85-40B9-B471-DBC16CC6B573}"/>
              </a:ext>
            </a:extLst>
          </p:cNvPr>
          <p:cNvSpPr>
            <a:spLocks noGrp="1"/>
          </p:cNvSpPr>
          <p:nvPr>
            <p:ph type="sldNum" sz="quarter" idx="12"/>
          </p:nvPr>
        </p:nvSpPr>
        <p:spPr/>
        <p:txBody>
          <a:bodyPr/>
          <a:lstStyle/>
          <a:p>
            <a:fld id="{039C6C5A-DE53-4A38-928E-3FF471664810}" type="slidenum">
              <a:rPr lang="en-GB" smtClean="0"/>
              <a:t>24</a:t>
            </a:fld>
            <a:endParaRPr lang="en-GB"/>
          </a:p>
        </p:txBody>
      </p:sp>
    </p:spTree>
    <p:extLst>
      <p:ext uri="{BB962C8B-B14F-4D97-AF65-F5344CB8AC3E}">
        <p14:creationId xmlns:p14="http://schemas.microsoft.com/office/powerpoint/2010/main" val="21714974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DC93E5-BD23-4087-9AD8-C5719CB906AA}"/>
              </a:ext>
            </a:extLst>
          </p:cNvPr>
          <p:cNvSpPr>
            <a:spLocks noGrp="1"/>
          </p:cNvSpPr>
          <p:nvPr>
            <p:ph type="title"/>
          </p:nvPr>
        </p:nvSpPr>
        <p:spPr/>
        <p:txBody>
          <a:bodyPr/>
          <a:lstStyle/>
          <a:p>
            <a:r>
              <a:rPr lang="en-GB" dirty="0">
                <a:solidFill>
                  <a:srgbClr val="FF0000"/>
                </a:solidFill>
              </a:rPr>
              <a:t>Swiss Establishment Surveys:</a:t>
            </a:r>
            <a:br>
              <a:rPr lang="en-GB" dirty="0">
                <a:solidFill>
                  <a:srgbClr val="FF0000"/>
                </a:solidFill>
              </a:rPr>
            </a:br>
            <a:r>
              <a:rPr lang="en-GB" dirty="0">
                <a:solidFill>
                  <a:srgbClr val="FF0000"/>
                </a:solidFill>
              </a:rPr>
              <a:t>Minimum and maximum weights</a:t>
            </a:r>
            <a:endParaRPr lang="en-GB" dirty="0"/>
          </a:p>
        </p:txBody>
      </p:sp>
      <p:sp>
        <p:nvSpPr>
          <p:cNvPr id="5" name="Rectangle 1">
            <a:extLst>
              <a:ext uri="{FF2B5EF4-FFF2-40B4-BE49-F238E27FC236}">
                <a16:creationId xmlns:a16="http://schemas.microsoft.com/office/drawing/2014/main" id="{FD923A9C-A7B6-42A7-A178-8BB015817E98}"/>
              </a:ext>
            </a:extLst>
          </p:cNvPr>
          <p:cNvSpPr>
            <a:spLocks noChangeArrowheads="1"/>
          </p:cNvSpPr>
          <p:nvPr/>
        </p:nvSpPr>
        <p:spPr bwMode="auto">
          <a:xfrm>
            <a:off x="-7481799" y="-311736"/>
            <a:ext cx="23150240" cy="10253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graphicFrame>
        <p:nvGraphicFramePr>
          <p:cNvPr id="7" name="Content Placeholder 6">
            <a:extLst>
              <a:ext uri="{FF2B5EF4-FFF2-40B4-BE49-F238E27FC236}">
                <a16:creationId xmlns:a16="http://schemas.microsoft.com/office/drawing/2014/main" id="{2A180B90-D134-4DCE-8A38-0D9D3AB82CA2}"/>
              </a:ext>
            </a:extLst>
          </p:cNvPr>
          <p:cNvGraphicFramePr>
            <a:graphicFrameLocks noGrp="1"/>
          </p:cNvGraphicFramePr>
          <p:nvPr>
            <p:ph idx="1"/>
            <p:extLst>
              <p:ext uri="{D42A27DB-BD31-4B8C-83A1-F6EECF244321}">
                <p14:modId xmlns:p14="http://schemas.microsoft.com/office/powerpoint/2010/main" val="2238403056"/>
              </p:ext>
            </p:extLst>
          </p:nvPr>
        </p:nvGraphicFramePr>
        <p:xfrm>
          <a:off x="2379307" y="1856791"/>
          <a:ext cx="6237373" cy="4320170"/>
        </p:xfrm>
        <a:graphic>
          <a:graphicData uri="http://schemas.openxmlformats.org/drawingml/2006/table">
            <a:tbl>
              <a:tblPr>
                <a:tableStyleId>{5C22544A-7EE6-4342-B048-85BDC9FD1C3A}</a:tableStyleId>
              </a:tblPr>
              <a:tblGrid>
                <a:gridCol w="2174032">
                  <a:extLst>
                    <a:ext uri="{9D8B030D-6E8A-4147-A177-3AD203B41FA5}">
                      <a16:colId xmlns:a16="http://schemas.microsoft.com/office/drawing/2014/main" val="4031907593"/>
                    </a:ext>
                  </a:extLst>
                </a:gridCol>
                <a:gridCol w="1119673">
                  <a:extLst>
                    <a:ext uri="{9D8B030D-6E8A-4147-A177-3AD203B41FA5}">
                      <a16:colId xmlns:a16="http://schemas.microsoft.com/office/drawing/2014/main" val="2740472891"/>
                    </a:ext>
                  </a:extLst>
                </a:gridCol>
                <a:gridCol w="755780">
                  <a:extLst>
                    <a:ext uri="{9D8B030D-6E8A-4147-A177-3AD203B41FA5}">
                      <a16:colId xmlns:a16="http://schemas.microsoft.com/office/drawing/2014/main" val="1725508956"/>
                    </a:ext>
                  </a:extLst>
                </a:gridCol>
                <a:gridCol w="1256634">
                  <a:extLst>
                    <a:ext uri="{9D8B030D-6E8A-4147-A177-3AD203B41FA5}">
                      <a16:colId xmlns:a16="http://schemas.microsoft.com/office/drawing/2014/main" val="4181013246"/>
                    </a:ext>
                  </a:extLst>
                </a:gridCol>
                <a:gridCol w="931254">
                  <a:extLst>
                    <a:ext uri="{9D8B030D-6E8A-4147-A177-3AD203B41FA5}">
                      <a16:colId xmlns:a16="http://schemas.microsoft.com/office/drawing/2014/main" val="265198259"/>
                    </a:ext>
                  </a:extLst>
                </a:gridCol>
              </a:tblGrid>
              <a:tr h="650123">
                <a:tc>
                  <a:txBody>
                    <a:bodyPr/>
                    <a:lstStyle/>
                    <a:p>
                      <a:pPr algn="l" fontAlgn="ctr"/>
                      <a:r>
                        <a:rPr lang="en-GB" sz="2100" u="none" strike="noStrike" dirty="0">
                          <a:effectLst/>
                        </a:rPr>
                        <a:t>Min/max weights</a:t>
                      </a:r>
                      <a:endParaRPr lang="en-GB" sz="2100" b="1" i="0" u="none" strike="noStrike" dirty="0">
                        <a:solidFill>
                          <a:srgbClr val="000000"/>
                        </a:solidFill>
                        <a:effectLst/>
                        <a:latin typeface="Times New Roman" panose="02020603050405020304" pitchFamily="18" charset="0"/>
                      </a:endParaRPr>
                    </a:p>
                  </a:txBody>
                  <a:tcPr marL="7041" marR="7041" marT="7041" marB="0" anchor="ctr">
                    <a:noFill/>
                  </a:tcPr>
                </a:tc>
                <a:tc gridSpan="2">
                  <a:txBody>
                    <a:bodyPr/>
                    <a:lstStyle/>
                    <a:p>
                      <a:pPr algn="ctr" fontAlgn="ctr"/>
                      <a:r>
                        <a:rPr lang="en-GB" sz="2100" u="none" strike="noStrike" kern="1200" dirty="0">
                          <a:solidFill>
                            <a:schemeClr val="dk1"/>
                          </a:solidFill>
                          <a:effectLst/>
                          <a:latin typeface="+mn-lt"/>
                          <a:ea typeface="+mn-ea"/>
                          <a:cs typeface="+mn-cs"/>
                        </a:rPr>
                        <a:t>Old</a:t>
                      </a:r>
                    </a:p>
                  </a:txBody>
                  <a:tcPr marL="7041" marR="7041" marT="7041" marB="0" anchor="ctr">
                    <a:noFill/>
                  </a:tcPr>
                </a:tc>
                <a:tc hMerge="1">
                  <a:txBody>
                    <a:bodyPr/>
                    <a:lstStyle/>
                    <a:p>
                      <a:endParaRPr lang="en-GB"/>
                    </a:p>
                  </a:txBody>
                  <a:tcPr/>
                </a:tc>
                <a:tc gridSpan="2">
                  <a:txBody>
                    <a:bodyPr/>
                    <a:lstStyle/>
                    <a:p>
                      <a:pPr algn="ctr" fontAlgn="ctr"/>
                      <a:r>
                        <a:rPr lang="en-GB" sz="2100" u="none" strike="noStrike">
                          <a:effectLst/>
                        </a:rPr>
                        <a:t>Asymmetric</a:t>
                      </a:r>
                      <a:endParaRPr lang="en-GB" sz="2100" b="1" i="0" u="none" strike="noStrike">
                        <a:solidFill>
                          <a:srgbClr val="000000"/>
                        </a:solidFill>
                        <a:effectLst/>
                        <a:latin typeface="Times New Roman" panose="02020603050405020304" pitchFamily="18" charset="0"/>
                      </a:endParaRPr>
                    </a:p>
                  </a:txBody>
                  <a:tcPr marL="7041" marR="7041" marT="7041" marB="0" anchor="ctr">
                    <a:noFill/>
                  </a:tcPr>
                </a:tc>
                <a:tc hMerge="1">
                  <a:txBody>
                    <a:bodyPr/>
                    <a:lstStyle/>
                    <a:p>
                      <a:endParaRPr lang="en-GB"/>
                    </a:p>
                  </a:txBody>
                  <a:tcPr/>
                </a:tc>
                <a:extLst>
                  <a:ext uri="{0D108BD9-81ED-4DB2-BD59-A6C34878D82A}">
                    <a16:rowId xmlns:a16="http://schemas.microsoft.com/office/drawing/2014/main" val="3345570714"/>
                  </a:ext>
                </a:extLst>
              </a:tr>
              <a:tr h="328557">
                <a:tc>
                  <a:txBody>
                    <a:bodyPr/>
                    <a:lstStyle/>
                    <a:p>
                      <a:pPr algn="l" fontAlgn="ctr"/>
                      <a:r>
                        <a:rPr lang="en-GB" sz="2100" u="none" strike="noStrike" dirty="0">
                          <a:effectLst/>
                        </a:rPr>
                        <a:t> </a:t>
                      </a:r>
                      <a:endParaRPr lang="en-GB" sz="2100" b="1" i="0" u="none" strike="noStrike" dirty="0">
                        <a:solidFill>
                          <a:srgbClr val="000000"/>
                        </a:solidFill>
                        <a:effectLst/>
                        <a:latin typeface="Times New Roman" panose="02020603050405020304" pitchFamily="18" charset="0"/>
                      </a:endParaRPr>
                    </a:p>
                  </a:txBody>
                  <a:tcPr marL="7041" marR="7041" marT="7041" marB="0" anchor="ctr">
                    <a:noFill/>
                  </a:tcPr>
                </a:tc>
                <a:tc>
                  <a:txBody>
                    <a:bodyPr/>
                    <a:lstStyle/>
                    <a:p>
                      <a:pPr algn="r" fontAlgn="ctr"/>
                      <a:r>
                        <a:rPr lang="en-GB" sz="2100" u="none" strike="noStrike">
                          <a:effectLst/>
                        </a:rPr>
                        <a:t>min</a:t>
                      </a:r>
                      <a:endParaRPr lang="en-GB" sz="2100" b="1" i="0" u="none" strike="noStrike">
                        <a:solidFill>
                          <a:srgbClr val="000000"/>
                        </a:solidFill>
                        <a:effectLst/>
                        <a:latin typeface="Times New Roman" panose="02020603050405020304" pitchFamily="18" charset="0"/>
                      </a:endParaRPr>
                    </a:p>
                  </a:txBody>
                  <a:tcPr marL="7041" marR="7041" marT="7041" marB="0" anchor="ctr">
                    <a:noFill/>
                  </a:tcPr>
                </a:tc>
                <a:tc>
                  <a:txBody>
                    <a:bodyPr/>
                    <a:lstStyle/>
                    <a:p>
                      <a:pPr algn="r" fontAlgn="ctr"/>
                      <a:r>
                        <a:rPr lang="en-GB" sz="2100" u="none" strike="noStrike" dirty="0">
                          <a:effectLst/>
                        </a:rPr>
                        <a:t>max</a:t>
                      </a:r>
                      <a:endParaRPr lang="en-GB" sz="2100" b="1" i="0" u="none" strike="noStrike" dirty="0">
                        <a:solidFill>
                          <a:srgbClr val="000000"/>
                        </a:solidFill>
                        <a:effectLst/>
                        <a:latin typeface="Times New Roman" panose="02020603050405020304" pitchFamily="18" charset="0"/>
                      </a:endParaRPr>
                    </a:p>
                  </a:txBody>
                  <a:tcPr marL="7041" marR="7041" marT="7041" marB="0" anchor="ctr">
                    <a:noFill/>
                  </a:tcPr>
                </a:tc>
                <a:tc>
                  <a:txBody>
                    <a:bodyPr/>
                    <a:lstStyle/>
                    <a:p>
                      <a:pPr algn="r" fontAlgn="ctr"/>
                      <a:r>
                        <a:rPr lang="en-GB" sz="2100" u="none" strike="noStrike">
                          <a:effectLst/>
                        </a:rPr>
                        <a:t>min</a:t>
                      </a:r>
                      <a:endParaRPr lang="en-GB" sz="2100" b="1" i="0" u="none" strike="noStrike">
                        <a:solidFill>
                          <a:srgbClr val="000000"/>
                        </a:solidFill>
                        <a:effectLst/>
                        <a:latin typeface="Times New Roman" panose="02020603050405020304" pitchFamily="18" charset="0"/>
                      </a:endParaRPr>
                    </a:p>
                  </a:txBody>
                  <a:tcPr marL="7041" marR="7041" marT="7041" marB="0" anchor="ctr">
                    <a:noFill/>
                  </a:tcPr>
                </a:tc>
                <a:tc>
                  <a:txBody>
                    <a:bodyPr/>
                    <a:lstStyle/>
                    <a:p>
                      <a:pPr algn="r" fontAlgn="ctr"/>
                      <a:r>
                        <a:rPr lang="en-GB" sz="2100" u="none" strike="noStrike">
                          <a:effectLst/>
                        </a:rPr>
                        <a:t>max</a:t>
                      </a:r>
                      <a:endParaRPr lang="en-GB" sz="2100" b="1" i="0" u="none" strike="noStrike">
                        <a:solidFill>
                          <a:srgbClr val="000000"/>
                        </a:solidFill>
                        <a:effectLst/>
                        <a:latin typeface="Times New Roman" panose="02020603050405020304" pitchFamily="18" charset="0"/>
                      </a:endParaRPr>
                    </a:p>
                  </a:txBody>
                  <a:tcPr marL="7041" marR="7041" marT="7041" marB="0" anchor="ctr">
                    <a:noFill/>
                  </a:tcPr>
                </a:tc>
                <a:extLst>
                  <a:ext uri="{0D108BD9-81ED-4DB2-BD59-A6C34878D82A}">
                    <a16:rowId xmlns:a16="http://schemas.microsoft.com/office/drawing/2014/main" val="1830987560"/>
                  </a:ext>
                </a:extLst>
              </a:tr>
              <a:tr h="335547">
                <a:tc>
                  <a:txBody>
                    <a:bodyPr/>
                    <a:lstStyle/>
                    <a:p>
                      <a:pPr algn="l" fontAlgn="ctr"/>
                      <a:r>
                        <a:rPr lang="en-GB" sz="2100" u="none" strike="noStrike" dirty="0">
                          <a:effectLst/>
                        </a:rPr>
                        <a:t>Switz. 2012w1</a:t>
                      </a:r>
                      <a:endParaRPr lang="en-GB" sz="2100" b="0" i="0" u="none" strike="noStrike" dirty="0">
                        <a:solidFill>
                          <a:srgbClr val="000000"/>
                        </a:solidFill>
                        <a:effectLst/>
                        <a:latin typeface="Times New Roman" panose="02020603050405020304" pitchFamily="18" charset="0"/>
                      </a:endParaRPr>
                    </a:p>
                  </a:txBody>
                  <a:tcPr marL="7041" marR="7041" marT="7041" marB="0" anchor="ctr">
                    <a:noFill/>
                  </a:tcPr>
                </a:tc>
                <a:tc>
                  <a:txBody>
                    <a:bodyPr/>
                    <a:lstStyle/>
                    <a:p>
                      <a:pPr algn="r" fontAlgn="ctr"/>
                      <a:r>
                        <a:rPr lang="en-GB" sz="2100" u="none" strike="noStrike" dirty="0">
                          <a:effectLst/>
                        </a:rPr>
                        <a:t>0.060</a:t>
                      </a:r>
                      <a:endParaRPr lang="en-GB" sz="2100" b="0" i="0" u="none" strike="noStrike" dirty="0">
                        <a:solidFill>
                          <a:srgbClr val="000000"/>
                        </a:solidFill>
                        <a:effectLst/>
                        <a:latin typeface="Times New Roman" panose="02020603050405020304" pitchFamily="18" charset="0"/>
                      </a:endParaRPr>
                    </a:p>
                  </a:txBody>
                  <a:tcPr marL="7041" marR="7041" marT="7041" marB="0" anchor="ctr">
                    <a:noFill/>
                  </a:tcPr>
                </a:tc>
                <a:tc>
                  <a:txBody>
                    <a:bodyPr/>
                    <a:lstStyle/>
                    <a:p>
                      <a:pPr algn="r" fontAlgn="ctr"/>
                      <a:r>
                        <a:rPr lang="en-GB" sz="2100" u="none" strike="noStrike">
                          <a:effectLst/>
                        </a:rPr>
                        <a:t>3.64</a:t>
                      </a:r>
                      <a:endParaRPr lang="en-GB" sz="2100" b="0" i="0" u="none" strike="noStrike">
                        <a:solidFill>
                          <a:srgbClr val="000000"/>
                        </a:solidFill>
                        <a:effectLst/>
                        <a:latin typeface="Times New Roman" panose="02020603050405020304" pitchFamily="18" charset="0"/>
                      </a:endParaRPr>
                    </a:p>
                  </a:txBody>
                  <a:tcPr marL="7041" marR="7041" marT="7041" marB="0" anchor="ctr">
                    <a:noFill/>
                  </a:tcPr>
                </a:tc>
                <a:tc>
                  <a:txBody>
                    <a:bodyPr/>
                    <a:lstStyle/>
                    <a:p>
                      <a:pPr algn="r" fontAlgn="ctr"/>
                      <a:r>
                        <a:rPr lang="en-GB" sz="2100" u="none" strike="noStrike">
                          <a:effectLst/>
                        </a:rPr>
                        <a:t>0.036</a:t>
                      </a:r>
                      <a:endParaRPr lang="en-GB" sz="2100" b="0" i="0" u="none" strike="noStrike">
                        <a:solidFill>
                          <a:srgbClr val="000000"/>
                        </a:solidFill>
                        <a:effectLst/>
                        <a:latin typeface="Times New Roman" panose="02020603050405020304" pitchFamily="18" charset="0"/>
                      </a:endParaRPr>
                    </a:p>
                  </a:txBody>
                  <a:tcPr marL="7041" marR="7041" marT="7041" marB="0" anchor="ctr">
                    <a:noFill/>
                  </a:tcPr>
                </a:tc>
                <a:tc>
                  <a:txBody>
                    <a:bodyPr/>
                    <a:lstStyle/>
                    <a:p>
                      <a:pPr algn="r" fontAlgn="ctr"/>
                      <a:r>
                        <a:rPr lang="en-GB" sz="2100" u="none" strike="noStrike">
                          <a:effectLst/>
                        </a:rPr>
                        <a:t>2.43</a:t>
                      </a:r>
                      <a:endParaRPr lang="en-GB" sz="2100" b="0" i="0" u="none" strike="noStrike">
                        <a:solidFill>
                          <a:srgbClr val="000000"/>
                        </a:solidFill>
                        <a:effectLst/>
                        <a:latin typeface="Times New Roman" panose="02020603050405020304" pitchFamily="18" charset="0"/>
                      </a:endParaRPr>
                    </a:p>
                  </a:txBody>
                  <a:tcPr marL="7041" marR="7041" marT="7041" marB="0" anchor="ctr">
                    <a:noFill/>
                  </a:tcPr>
                </a:tc>
                <a:extLst>
                  <a:ext uri="{0D108BD9-81ED-4DB2-BD59-A6C34878D82A}">
                    <a16:rowId xmlns:a16="http://schemas.microsoft.com/office/drawing/2014/main" val="382738403"/>
                  </a:ext>
                </a:extLst>
              </a:tr>
              <a:tr h="335547">
                <a:tc>
                  <a:txBody>
                    <a:bodyPr/>
                    <a:lstStyle/>
                    <a:p>
                      <a:pPr algn="l" fontAlgn="ctr"/>
                      <a:r>
                        <a:rPr lang="en-GB" sz="2100" u="none" strike="noStrike" dirty="0">
                          <a:effectLst/>
                        </a:rPr>
                        <a:t>Switz. 2012w2</a:t>
                      </a:r>
                      <a:endParaRPr lang="en-GB" sz="2100" b="0" i="0" u="none" strike="noStrike" dirty="0">
                        <a:solidFill>
                          <a:srgbClr val="000000"/>
                        </a:solidFill>
                        <a:effectLst/>
                        <a:latin typeface="Times New Roman" panose="02020603050405020304" pitchFamily="18" charset="0"/>
                      </a:endParaRPr>
                    </a:p>
                  </a:txBody>
                  <a:tcPr marL="7041" marR="7041" marT="7041" marB="0" anchor="ctr">
                    <a:noFill/>
                  </a:tcPr>
                </a:tc>
                <a:tc>
                  <a:txBody>
                    <a:bodyPr/>
                    <a:lstStyle/>
                    <a:p>
                      <a:pPr algn="r" fontAlgn="ctr"/>
                      <a:r>
                        <a:rPr lang="en-GB" sz="2100" u="none" strike="noStrike" dirty="0">
                          <a:effectLst/>
                        </a:rPr>
                        <a:t>0.106</a:t>
                      </a:r>
                      <a:endParaRPr lang="en-GB" sz="2100" b="0" i="0" u="none" strike="noStrike" dirty="0">
                        <a:solidFill>
                          <a:srgbClr val="000000"/>
                        </a:solidFill>
                        <a:effectLst/>
                        <a:latin typeface="Times New Roman" panose="02020603050405020304" pitchFamily="18" charset="0"/>
                      </a:endParaRPr>
                    </a:p>
                  </a:txBody>
                  <a:tcPr marL="7041" marR="7041" marT="7041" marB="0" anchor="ctr">
                    <a:noFill/>
                  </a:tcPr>
                </a:tc>
                <a:tc>
                  <a:txBody>
                    <a:bodyPr/>
                    <a:lstStyle/>
                    <a:p>
                      <a:pPr algn="r" fontAlgn="ctr"/>
                      <a:r>
                        <a:rPr lang="en-GB" sz="2100" u="none" strike="noStrike">
                          <a:effectLst/>
                        </a:rPr>
                        <a:t>7.89</a:t>
                      </a:r>
                      <a:endParaRPr lang="en-GB" sz="2100" b="0" i="0" u="none" strike="noStrike">
                        <a:solidFill>
                          <a:srgbClr val="000000"/>
                        </a:solidFill>
                        <a:effectLst/>
                        <a:latin typeface="Times New Roman" panose="02020603050405020304" pitchFamily="18" charset="0"/>
                      </a:endParaRPr>
                    </a:p>
                  </a:txBody>
                  <a:tcPr marL="7041" marR="7041" marT="7041" marB="0" anchor="ctr">
                    <a:noFill/>
                  </a:tcPr>
                </a:tc>
                <a:tc>
                  <a:txBody>
                    <a:bodyPr/>
                    <a:lstStyle/>
                    <a:p>
                      <a:pPr algn="r" fontAlgn="ctr"/>
                      <a:r>
                        <a:rPr lang="en-GB" sz="2100" u="none" strike="noStrike">
                          <a:effectLst/>
                        </a:rPr>
                        <a:t>0.075</a:t>
                      </a:r>
                      <a:endParaRPr lang="en-GB" sz="2100" b="0" i="0" u="none" strike="noStrike">
                        <a:solidFill>
                          <a:srgbClr val="000000"/>
                        </a:solidFill>
                        <a:effectLst/>
                        <a:latin typeface="Times New Roman" panose="02020603050405020304" pitchFamily="18" charset="0"/>
                      </a:endParaRPr>
                    </a:p>
                  </a:txBody>
                  <a:tcPr marL="7041" marR="7041" marT="7041" marB="0" anchor="ctr">
                    <a:noFill/>
                  </a:tcPr>
                </a:tc>
                <a:tc>
                  <a:txBody>
                    <a:bodyPr/>
                    <a:lstStyle/>
                    <a:p>
                      <a:pPr algn="r" fontAlgn="ctr"/>
                      <a:r>
                        <a:rPr lang="en-GB" sz="2100" u="none" strike="noStrike">
                          <a:effectLst/>
                        </a:rPr>
                        <a:t>6.31</a:t>
                      </a:r>
                      <a:endParaRPr lang="en-GB" sz="2100" b="0" i="0" u="none" strike="noStrike">
                        <a:solidFill>
                          <a:srgbClr val="000000"/>
                        </a:solidFill>
                        <a:effectLst/>
                        <a:latin typeface="Times New Roman" panose="02020603050405020304" pitchFamily="18" charset="0"/>
                      </a:endParaRPr>
                    </a:p>
                  </a:txBody>
                  <a:tcPr marL="7041" marR="7041" marT="7041" marB="0" anchor="ctr">
                    <a:noFill/>
                  </a:tcPr>
                </a:tc>
                <a:extLst>
                  <a:ext uri="{0D108BD9-81ED-4DB2-BD59-A6C34878D82A}">
                    <a16:rowId xmlns:a16="http://schemas.microsoft.com/office/drawing/2014/main" val="2811912135"/>
                  </a:ext>
                </a:extLst>
              </a:tr>
              <a:tr h="664104">
                <a:tc>
                  <a:txBody>
                    <a:bodyPr/>
                    <a:lstStyle/>
                    <a:p>
                      <a:pPr algn="l" fontAlgn="ctr"/>
                      <a:r>
                        <a:rPr lang="en-GB" sz="2100" u="none" strike="noStrike" dirty="0">
                          <a:effectLst/>
                        </a:rPr>
                        <a:t>Switz. 2012w3</a:t>
                      </a:r>
                    </a:p>
                    <a:p>
                      <a:pPr algn="l" fontAlgn="ctr"/>
                      <a:r>
                        <a:rPr lang="en-GB" sz="2100" u="none" strike="noStrike" dirty="0">
                          <a:effectLst/>
                        </a:rPr>
                        <a:t>(old rim totals)</a:t>
                      </a:r>
                      <a:endParaRPr lang="en-GB" sz="2100" b="0" i="0" u="none" strike="noStrike" dirty="0">
                        <a:solidFill>
                          <a:srgbClr val="000000"/>
                        </a:solidFill>
                        <a:effectLst/>
                        <a:latin typeface="Times New Roman" panose="02020603050405020304" pitchFamily="18" charset="0"/>
                      </a:endParaRPr>
                    </a:p>
                  </a:txBody>
                  <a:tcPr marL="7041" marR="7041" marT="7041" marB="0" anchor="ctr">
                    <a:noFill/>
                  </a:tcPr>
                </a:tc>
                <a:tc>
                  <a:txBody>
                    <a:bodyPr/>
                    <a:lstStyle/>
                    <a:p>
                      <a:pPr algn="r" fontAlgn="ctr"/>
                      <a:r>
                        <a:rPr lang="en-GB" sz="2100" u="none" strike="noStrike" dirty="0">
                          <a:effectLst/>
                        </a:rPr>
                        <a:t>0.087</a:t>
                      </a:r>
                      <a:endParaRPr lang="en-GB" sz="2100" b="0" i="0" u="none" strike="noStrike" dirty="0">
                        <a:solidFill>
                          <a:srgbClr val="000000"/>
                        </a:solidFill>
                        <a:effectLst/>
                        <a:latin typeface="Times New Roman" panose="02020603050405020304" pitchFamily="18" charset="0"/>
                      </a:endParaRPr>
                    </a:p>
                  </a:txBody>
                  <a:tcPr marL="7041" marR="7041" marT="7041" marB="0" anchor="ctr">
                    <a:noFill/>
                  </a:tcPr>
                </a:tc>
                <a:tc>
                  <a:txBody>
                    <a:bodyPr/>
                    <a:lstStyle/>
                    <a:p>
                      <a:pPr algn="r" fontAlgn="ctr"/>
                      <a:r>
                        <a:rPr lang="en-GB" sz="2100" u="none" strike="noStrike">
                          <a:effectLst/>
                        </a:rPr>
                        <a:t>4.09</a:t>
                      </a:r>
                      <a:endParaRPr lang="en-GB" sz="2100" b="0" i="0" u="none" strike="noStrike">
                        <a:solidFill>
                          <a:srgbClr val="000000"/>
                        </a:solidFill>
                        <a:effectLst/>
                        <a:latin typeface="Times New Roman" panose="02020603050405020304" pitchFamily="18" charset="0"/>
                      </a:endParaRPr>
                    </a:p>
                  </a:txBody>
                  <a:tcPr marL="7041" marR="7041" marT="7041" marB="0" anchor="ctr">
                    <a:noFill/>
                  </a:tcPr>
                </a:tc>
                <a:tc>
                  <a:txBody>
                    <a:bodyPr/>
                    <a:lstStyle/>
                    <a:p>
                      <a:pPr algn="r" fontAlgn="ctr"/>
                      <a:r>
                        <a:rPr lang="en-GB" sz="2100" u="none" strike="noStrike" dirty="0">
                          <a:effectLst/>
                        </a:rPr>
                        <a:t>0.047</a:t>
                      </a:r>
                      <a:endParaRPr lang="en-GB" sz="2100" b="0" i="0" u="none" strike="noStrike" dirty="0">
                        <a:solidFill>
                          <a:srgbClr val="000000"/>
                        </a:solidFill>
                        <a:effectLst/>
                        <a:latin typeface="Times New Roman" panose="02020603050405020304" pitchFamily="18" charset="0"/>
                      </a:endParaRPr>
                    </a:p>
                  </a:txBody>
                  <a:tcPr marL="7041" marR="7041" marT="7041" marB="0" anchor="ctr">
                    <a:noFill/>
                  </a:tcPr>
                </a:tc>
                <a:tc>
                  <a:txBody>
                    <a:bodyPr/>
                    <a:lstStyle/>
                    <a:p>
                      <a:pPr algn="r" fontAlgn="ctr"/>
                      <a:r>
                        <a:rPr lang="en-GB" sz="2100" u="none" strike="noStrike">
                          <a:effectLst/>
                        </a:rPr>
                        <a:t>3.02</a:t>
                      </a:r>
                      <a:endParaRPr lang="en-GB" sz="2100" b="0" i="0" u="none" strike="noStrike">
                        <a:solidFill>
                          <a:srgbClr val="000000"/>
                        </a:solidFill>
                        <a:effectLst/>
                        <a:latin typeface="Times New Roman" panose="02020603050405020304" pitchFamily="18" charset="0"/>
                      </a:endParaRPr>
                    </a:p>
                  </a:txBody>
                  <a:tcPr marL="7041" marR="7041" marT="7041" marB="0" anchor="ctr">
                    <a:noFill/>
                  </a:tcPr>
                </a:tc>
                <a:extLst>
                  <a:ext uri="{0D108BD9-81ED-4DB2-BD59-A6C34878D82A}">
                    <a16:rowId xmlns:a16="http://schemas.microsoft.com/office/drawing/2014/main" val="2221950475"/>
                  </a:ext>
                </a:extLst>
              </a:tr>
              <a:tr h="664104">
                <a:tc>
                  <a:txBody>
                    <a:bodyPr/>
                    <a:lstStyle/>
                    <a:p>
                      <a:pPr algn="l" fontAlgn="ctr"/>
                      <a:r>
                        <a:rPr lang="en-GB" sz="2100" u="none" strike="noStrike" dirty="0">
                          <a:effectLst/>
                        </a:rPr>
                        <a:t>Switz. 2012w3</a:t>
                      </a:r>
                    </a:p>
                    <a:p>
                      <a:pPr algn="l" fontAlgn="ctr"/>
                      <a:r>
                        <a:rPr lang="en-GB" sz="2100" u="none" strike="noStrike" dirty="0">
                          <a:effectLst/>
                        </a:rPr>
                        <a:t>(new rim totals)</a:t>
                      </a:r>
                      <a:endParaRPr lang="en-GB" sz="2100" b="0" i="0" u="none" strike="noStrike" dirty="0">
                        <a:solidFill>
                          <a:srgbClr val="000000"/>
                        </a:solidFill>
                        <a:effectLst/>
                        <a:latin typeface="Times New Roman" panose="02020603050405020304" pitchFamily="18" charset="0"/>
                      </a:endParaRPr>
                    </a:p>
                  </a:txBody>
                  <a:tcPr marL="7041" marR="7041" marT="7041" marB="0" anchor="ctr">
                    <a:noFill/>
                  </a:tcPr>
                </a:tc>
                <a:tc>
                  <a:txBody>
                    <a:bodyPr/>
                    <a:lstStyle/>
                    <a:p>
                      <a:pPr algn="r" fontAlgn="ctr"/>
                      <a:r>
                        <a:rPr lang="en-GB" sz="2100" u="none" strike="noStrike" dirty="0">
                          <a:effectLst/>
                        </a:rPr>
                        <a:t>0.116</a:t>
                      </a:r>
                      <a:endParaRPr lang="en-GB" sz="2100" b="0" i="0" u="none" strike="noStrike" dirty="0">
                        <a:solidFill>
                          <a:srgbClr val="000000"/>
                        </a:solidFill>
                        <a:effectLst/>
                        <a:latin typeface="Times New Roman" panose="02020603050405020304" pitchFamily="18" charset="0"/>
                      </a:endParaRPr>
                    </a:p>
                  </a:txBody>
                  <a:tcPr marL="7041" marR="7041" marT="7041" marB="0" anchor="ctr">
                    <a:noFill/>
                  </a:tcPr>
                </a:tc>
                <a:tc>
                  <a:txBody>
                    <a:bodyPr/>
                    <a:lstStyle/>
                    <a:p>
                      <a:pPr algn="r" fontAlgn="ctr"/>
                      <a:r>
                        <a:rPr lang="en-GB" sz="2100" u="none" strike="noStrike" dirty="0">
                          <a:effectLst/>
                        </a:rPr>
                        <a:t>3.47</a:t>
                      </a:r>
                      <a:endParaRPr lang="en-GB" sz="2100" b="0" i="0" u="none" strike="noStrike" dirty="0">
                        <a:solidFill>
                          <a:srgbClr val="000000"/>
                        </a:solidFill>
                        <a:effectLst/>
                        <a:latin typeface="Times New Roman" panose="02020603050405020304" pitchFamily="18" charset="0"/>
                      </a:endParaRPr>
                    </a:p>
                  </a:txBody>
                  <a:tcPr marL="7041" marR="7041" marT="7041" marB="0" anchor="ctr">
                    <a:noFill/>
                  </a:tcPr>
                </a:tc>
                <a:tc>
                  <a:txBody>
                    <a:bodyPr/>
                    <a:lstStyle/>
                    <a:p>
                      <a:pPr algn="r" fontAlgn="ctr"/>
                      <a:r>
                        <a:rPr lang="en-GB" sz="2100" u="none" strike="noStrike">
                          <a:effectLst/>
                        </a:rPr>
                        <a:t>0.081</a:t>
                      </a:r>
                      <a:endParaRPr lang="en-GB" sz="2100" b="0" i="0" u="none" strike="noStrike">
                        <a:solidFill>
                          <a:srgbClr val="000000"/>
                        </a:solidFill>
                        <a:effectLst/>
                        <a:latin typeface="Times New Roman" panose="02020603050405020304" pitchFamily="18" charset="0"/>
                      </a:endParaRPr>
                    </a:p>
                  </a:txBody>
                  <a:tcPr marL="7041" marR="7041" marT="7041" marB="0" anchor="ctr">
                    <a:noFill/>
                  </a:tcPr>
                </a:tc>
                <a:tc>
                  <a:txBody>
                    <a:bodyPr/>
                    <a:lstStyle/>
                    <a:p>
                      <a:pPr algn="r" fontAlgn="ctr"/>
                      <a:r>
                        <a:rPr lang="en-GB" sz="2100" u="none" strike="noStrike">
                          <a:effectLst/>
                        </a:rPr>
                        <a:t>2.66</a:t>
                      </a:r>
                      <a:endParaRPr lang="en-GB" sz="2100" b="0" i="0" u="none" strike="noStrike">
                        <a:solidFill>
                          <a:srgbClr val="000000"/>
                        </a:solidFill>
                        <a:effectLst/>
                        <a:latin typeface="Times New Roman" panose="02020603050405020304" pitchFamily="18" charset="0"/>
                      </a:endParaRPr>
                    </a:p>
                  </a:txBody>
                  <a:tcPr marL="7041" marR="7041" marT="7041" marB="0" anchor="ctr">
                    <a:noFill/>
                  </a:tcPr>
                </a:tc>
                <a:extLst>
                  <a:ext uri="{0D108BD9-81ED-4DB2-BD59-A6C34878D82A}">
                    <a16:rowId xmlns:a16="http://schemas.microsoft.com/office/drawing/2014/main" val="1826334357"/>
                  </a:ext>
                </a:extLst>
              </a:tr>
              <a:tr h="335547">
                <a:tc>
                  <a:txBody>
                    <a:bodyPr/>
                    <a:lstStyle/>
                    <a:p>
                      <a:pPr algn="l" fontAlgn="ctr"/>
                      <a:r>
                        <a:rPr lang="en-GB" sz="2100" u="none" strike="noStrike">
                          <a:effectLst/>
                        </a:rPr>
                        <a:t>Switz. 2012w4</a:t>
                      </a:r>
                      <a:endParaRPr lang="en-GB" sz="2100" b="0" i="0" u="none" strike="noStrike">
                        <a:solidFill>
                          <a:srgbClr val="000000"/>
                        </a:solidFill>
                        <a:effectLst/>
                        <a:latin typeface="Times New Roman" panose="02020603050405020304" pitchFamily="18" charset="0"/>
                      </a:endParaRPr>
                    </a:p>
                  </a:txBody>
                  <a:tcPr marL="7041" marR="7041" marT="7041" marB="0" anchor="ctr">
                    <a:noFill/>
                  </a:tcPr>
                </a:tc>
                <a:tc>
                  <a:txBody>
                    <a:bodyPr/>
                    <a:lstStyle/>
                    <a:p>
                      <a:pPr algn="r" fontAlgn="ctr"/>
                      <a:r>
                        <a:rPr lang="en-GB" sz="2100" u="none" strike="noStrike" dirty="0">
                          <a:effectLst/>
                        </a:rPr>
                        <a:t>0.104</a:t>
                      </a:r>
                      <a:endParaRPr lang="en-GB" sz="2100" b="0" i="0" u="none" strike="noStrike" dirty="0">
                        <a:solidFill>
                          <a:srgbClr val="000000"/>
                        </a:solidFill>
                        <a:effectLst/>
                        <a:latin typeface="Times New Roman" panose="02020603050405020304" pitchFamily="18" charset="0"/>
                      </a:endParaRPr>
                    </a:p>
                  </a:txBody>
                  <a:tcPr marL="7041" marR="7041" marT="7041" marB="0" anchor="ctr">
                    <a:noFill/>
                  </a:tcPr>
                </a:tc>
                <a:tc>
                  <a:txBody>
                    <a:bodyPr/>
                    <a:lstStyle/>
                    <a:p>
                      <a:pPr algn="r" fontAlgn="ctr"/>
                      <a:r>
                        <a:rPr lang="en-GB" sz="2100" u="none" strike="noStrike" dirty="0">
                          <a:effectLst/>
                        </a:rPr>
                        <a:t>6.20</a:t>
                      </a:r>
                      <a:endParaRPr lang="en-GB" sz="2100" b="0" i="0" u="none" strike="noStrike" dirty="0">
                        <a:solidFill>
                          <a:srgbClr val="000000"/>
                        </a:solidFill>
                        <a:effectLst/>
                        <a:latin typeface="Times New Roman" panose="02020603050405020304" pitchFamily="18" charset="0"/>
                      </a:endParaRPr>
                    </a:p>
                  </a:txBody>
                  <a:tcPr marL="7041" marR="7041" marT="7041" marB="0" anchor="ctr">
                    <a:noFill/>
                  </a:tcPr>
                </a:tc>
                <a:tc>
                  <a:txBody>
                    <a:bodyPr/>
                    <a:lstStyle/>
                    <a:p>
                      <a:pPr algn="r" fontAlgn="ctr"/>
                      <a:r>
                        <a:rPr lang="en-GB" sz="2100" u="none" strike="noStrike" dirty="0">
                          <a:effectLst/>
                        </a:rPr>
                        <a:t>0.044</a:t>
                      </a:r>
                      <a:endParaRPr lang="en-GB" sz="2100" b="0" i="0" u="none" strike="noStrike" dirty="0">
                        <a:solidFill>
                          <a:srgbClr val="000000"/>
                        </a:solidFill>
                        <a:effectLst/>
                        <a:latin typeface="Times New Roman" panose="02020603050405020304" pitchFamily="18" charset="0"/>
                      </a:endParaRPr>
                    </a:p>
                  </a:txBody>
                  <a:tcPr marL="7041" marR="7041" marT="7041" marB="0" anchor="ctr">
                    <a:noFill/>
                  </a:tcPr>
                </a:tc>
                <a:tc>
                  <a:txBody>
                    <a:bodyPr/>
                    <a:lstStyle/>
                    <a:p>
                      <a:pPr algn="r" fontAlgn="ctr"/>
                      <a:r>
                        <a:rPr lang="en-GB" sz="2100" u="none" strike="noStrike">
                          <a:effectLst/>
                        </a:rPr>
                        <a:t>4.30</a:t>
                      </a:r>
                      <a:endParaRPr lang="en-GB" sz="2100" b="0" i="0" u="none" strike="noStrike">
                        <a:solidFill>
                          <a:srgbClr val="000000"/>
                        </a:solidFill>
                        <a:effectLst/>
                        <a:latin typeface="Times New Roman" panose="02020603050405020304" pitchFamily="18" charset="0"/>
                      </a:endParaRPr>
                    </a:p>
                  </a:txBody>
                  <a:tcPr marL="7041" marR="7041" marT="7041" marB="0" anchor="ctr">
                    <a:noFill/>
                  </a:tcPr>
                </a:tc>
                <a:extLst>
                  <a:ext uri="{0D108BD9-81ED-4DB2-BD59-A6C34878D82A}">
                    <a16:rowId xmlns:a16="http://schemas.microsoft.com/office/drawing/2014/main" val="1634530351"/>
                  </a:ext>
                </a:extLst>
              </a:tr>
              <a:tr h="335547">
                <a:tc>
                  <a:txBody>
                    <a:bodyPr/>
                    <a:lstStyle/>
                    <a:p>
                      <a:pPr algn="l" fontAlgn="ctr"/>
                      <a:r>
                        <a:rPr lang="en-GB" sz="2100" u="none" strike="noStrike">
                          <a:effectLst/>
                        </a:rPr>
                        <a:t>Switz. 2013w1</a:t>
                      </a:r>
                      <a:endParaRPr lang="en-GB" sz="2100" b="0" i="0" u="none" strike="noStrike">
                        <a:solidFill>
                          <a:srgbClr val="000000"/>
                        </a:solidFill>
                        <a:effectLst/>
                        <a:latin typeface="Times New Roman" panose="02020603050405020304" pitchFamily="18" charset="0"/>
                      </a:endParaRPr>
                    </a:p>
                  </a:txBody>
                  <a:tcPr marL="7041" marR="7041" marT="7041" marB="0" anchor="ctr">
                    <a:noFill/>
                  </a:tcPr>
                </a:tc>
                <a:tc>
                  <a:txBody>
                    <a:bodyPr/>
                    <a:lstStyle/>
                    <a:p>
                      <a:pPr algn="r" fontAlgn="ctr"/>
                      <a:r>
                        <a:rPr lang="en-GB" sz="2100" u="none" strike="noStrike" dirty="0">
                          <a:effectLst/>
                        </a:rPr>
                        <a:t>0.138</a:t>
                      </a:r>
                      <a:endParaRPr lang="en-GB" sz="2100" b="0" i="0" u="none" strike="noStrike" dirty="0">
                        <a:solidFill>
                          <a:srgbClr val="000000"/>
                        </a:solidFill>
                        <a:effectLst/>
                        <a:latin typeface="Times New Roman" panose="02020603050405020304" pitchFamily="18" charset="0"/>
                      </a:endParaRPr>
                    </a:p>
                  </a:txBody>
                  <a:tcPr marL="7041" marR="7041" marT="7041" marB="0" anchor="ctr">
                    <a:noFill/>
                  </a:tcPr>
                </a:tc>
                <a:tc>
                  <a:txBody>
                    <a:bodyPr/>
                    <a:lstStyle/>
                    <a:p>
                      <a:pPr algn="r" fontAlgn="ctr"/>
                      <a:r>
                        <a:rPr lang="en-GB" sz="2100" u="none" strike="noStrike">
                          <a:effectLst/>
                        </a:rPr>
                        <a:t>4.72</a:t>
                      </a:r>
                      <a:endParaRPr lang="en-GB" sz="2100" b="0" i="0" u="none" strike="noStrike">
                        <a:solidFill>
                          <a:srgbClr val="000000"/>
                        </a:solidFill>
                        <a:effectLst/>
                        <a:latin typeface="Times New Roman" panose="02020603050405020304" pitchFamily="18" charset="0"/>
                      </a:endParaRPr>
                    </a:p>
                  </a:txBody>
                  <a:tcPr marL="7041" marR="7041" marT="7041" marB="0" anchor="ctr">
                    <a:noFill/>
                  </a:tcPr>
                </a:tc>
                <a:tc>
                  <a:txBody>
                    <a:bodyPr/>
                    <a:lstStyle/>
                    <a:p>
                      <a:pPr algn="r" fontAlgn="ctr"/>
                      <a:r>
                        <a:rPr lang="en-GB" sz="2100" u="none" strike="noStrike" dirty="0">
                          <a:effectLst/>
                        </a:rPr>
                        <a:t>0.088</a:t>
                      </a:r>
                      <a:endParaRPr lang="en-GB" sz="2100" b="0" i="0" u="none" strike="noStrike" dirty="0">
                        <a:solidFill>
                          <a:srgbClr val="000000"/>
                        </a:solidFill>
                        <a:effectLst/>
                        <a:latin typeface="Times New Roman" panose="02020603050405020304" pitchFamily="18" charset="0"/>
                      </a:endParaRPr>
                    </a:p>
                  </a:txBody>
                  <a:tcPr marL="7041" marR="7041" marT="7041" marB="0" anchor="ctr">
                    <a:noFill/>
                  </a:tcPr>
                </a:tc>
                <a:tc>
                  <a:txBody>
                    <a:bodyPr/>
                    <a:lstStyle/>
                    <a:p>
                      <a:pPr algn="r" fontAlgn="ctr"/>
                      <a:r>
                        <a:rPr lang="en-GB" sz="2100" u="none" strike="noStrike">
                          <a:effectLst/>
                        </a:rPr>
                        <a:t>3.54</a:t>
                      </a:r>
                      <a:endParaRPr lang="en-GB" sz="2100" b="0" i="0" u="none" strike="noStrike">
                        <a:solidFill>
                          <a:srgbClr val="000000"/>
                        </a:solidFill>
                        <a:effectLst/>
                        <a:latin typeface="Times New Roman" panose="02020603050405020304" pitchFamily="18" charset="0"/>
                      </a:endParaRPr>
                    </a:p>
                  </a:txBody>
                  <a:tcPr marL="7041" marR="7041" marT="7041" marB="0" anchor="ctr">
                    <a:noFill/>
                  </a:tcPr>
                </a:tc>
                <a:extLst>
                  <a:ext uri="{0D108BD9-81ED-4DB2-BD59-A6C34878D82A}">
                    <a16:rowId xmlns:a16="http://schemas.microsoft.com/office/drawing/2014/main" val="983988412"/>
                  </a:ext>
                </a:extLst>
              </a:tr>
              <a:tr h="335547">
                <a:tc>
                  <a:txBody>
                    <a:bodyPr/>
                    <a:lstStyle/>
                    <a:p>
                      <a:pPr algn="l" fontAlgn="ctr"/>
                      <a:r>
                        <a:rPr lang="en-GB" sz="2100" u="none" strike="noStrike">
                          <a:effectLst/>
                        </a:rPr>
                        <a:t>Switz. 2013w2</a:t>
                      </a:r>
                      <a:endParaRPr lang="en-GB" sz="2100" b="0" i="0" u="none" strike="noStrike">
                        <a:solidFill>
                          <a:srgbClr val="000000"/>
                        </a:solidFill>
                        <a:effectLst/>
                        <a:latin typeface="Times New Roman" panose="02020603050405020304" pitchFamily="18" charset="0"/>
                      </a:endParaRPr>
                    </a:p>
                  </a:txBody>
                  <a:tcPr marL="7041" marR="7041" marT="7041" marB="0" anchor="ctr">
                    <a:noFill/>
                  </a:tcPr>
                </a:tc>
                <a:tc>
                  <a:txBody>
                    <a:bodyPr/>
                    <a:lstStyle/>
                    <a:p>
                      <a:pPr algn="r" fontAlgn="ctr"/>
                      <a:r>
                        <a:rPr lang="en-GB" sz="2100" u="none" strike="noStrike" dirty="0">
                          <a:effectLst/>
                        </a:rPr>
                        <a:t>0.122</a:t>
                      </a:r>
                      <a:endParaRPr lang="en-GB" sz="2100" b="0" i="0" u="none" strike="noStrike" dirty="0">
                        <a:solidFill>
                          <a:srgbClr val="000000"/>
                        </a:solidFill>
                        <a:effectLst/>
                        <a:latin typeface="Times New Roman" panose="02020603050405020304" pitchFamily="18" charset="0"/>
                      </a:endParaRPr>
                    </a:p>
                  </a:txBody>
                  <a:tcPr marL="7041" marR="7041" marT="7041" marB="0" anchor="ctr">
                    <a:noFill/>
                  </a:tcPr>
                </a:tc>
                <a:tc>
                  <a:txBody>
                    <a:bodyPr/>
                    <a:lstStyle/>
                    <a:p>
                      <a:pPr algn="r" fontAlgn="ctr"/>
                      <a:r>
                        <a:rPr lang="en-GB" sz="2100" u="none" strike="noStrike">
                          <a:effectLst/>
                        </a:rPr>
                        <a:t>4.09</a:t>
                      </a:r>
                      <a:endParaRPr lang="en-GB" sz="2100" b="0" i="0" u="none" strike="noStrike">
                        <a:solidFill>
                          <a:srgbClr val="000000"/>
                        </a:solidFill>
                        <a:effectLst/>
                        <a:latin typeface="Times New Roman" panose="02020603050405020304" pitchFamily="18" charset="0"/>
                      </a:endParaRPr>
                    </a:p>
                  </a:txBody>
                  <a:tcPr marL="7041" marR="7041" marT="7041" marB="0" anchor="ctr">
                    <a:noFill/>
                  </a:tcPr>
                </a:tc>
                <a:tc>
                  <a:txBody>
                    <a:bodyPr/>
                    <a:lstStyle/>
                    <a:p>
                      <a:pPr algn="r" fontAlgn="ctr"/>
                      <a:r>
                        <a:rPr lang="en-GB" sz="2100" u="none" strike="noStrike" dirty="0">
                          <a:effectLst/>
                        </a:rPr>
                        <a:t>0.078</a:t>
                      </a:r>
                      <a:endParaRPr lang="en-GB" sz="2100" b="0" i="0" u="none" strike="noStrike" dirty="0">
                        <a:solidFill>
                          <a:srgbClr val="000000"/>
                        </a:solidFill>
                        <a:effectLst/>
                        <a:latin typeface="Times New Roman" panose="02020603050405020304" pitchFamily="18" charset="0"/>
                      </a:endParaRPr>
                    </a:p>
                  </a:txBody>
                  <a:tcPr marL="7041" marR="7041" marT="7041" marB="0" anchor="ctr">
                    <a:noFill/>
                  </a:tcPr>
                </a:tc>
                <a:tc>
                  <a:txBody>
                    <a:bodyPr/>
                    <a:lstStyle/>
                    <a:p>
                      <a:pPr algn="r" fontAlgn="ctr"/>
                      <a:r>
                        <a:rPr lang="en-GB" sz="2100" u="none" strike="noStrike">
                          <a:effectLst/>
                        </a:rPr>
                        <a:t>3.18</a:t>
                      </a:r>
                      <a:endParaRPr lang="en-GB" sz="2100" b="0" i="0" u="none" strike="noStrike">
                        <a:solidFill>
                          <a:srgbClr val="000000"/>
                        </a:solidFill>
                        <a:effectLst/>
                        <a:latin typeface="Times New Roman" panose="02020603050405020304" pitchFamily="18" charset="0"/>
                      </a:endParaRPr>
                    </a:p>
                  </a:txBody>
                  <a:tcPr marL="7041" marR="7041" marT="7041" marB="0" anchor="ctr">
                    <a:noFill/>
                  </a:tcPr>
                </a:tc>
                <a:extLst>
                  <a:ext uri="{0D108BD9-81ED-4DB2-BD59-A6C34878D82A}">
                    <a16:rowId xmlns:a16="http://schemas.microsoft.com/office/drawing/2014/main" val="595179113"/>
                  </a:ext>
                </a:extLst>
              </a:tr>
              <a:tr h="335547">
                <a:tc>
                  <a:txBody>
                    <a:bodyPr/>
                    <a:lstStyle/>
                    <a:p>
                      <a:pPr algn="l" fontAlgn="ctr"/>
                      <a:r>
                        <a:rPr lang="en-GB" sz="2100" u="none" strike="noStrike">
                          <a:effectLst/>
                        </a:rPr>
                        <a:t>Switz. 2013w3</a:t>
                      </a:r>
                      <a:endParaRPr lang="en-GB" sz="2100" b="0" i="0" u="none" strike="noStrike">
                        <a:solidFill>
                          <a:srgbClr val="000000"/>
                        </a:solidFill>
                        <a:effectLst/>
                        <a:latin typeface="Times New Roman" panose="02020603050405020304" pitchFamily="18" charset="0"/>
                      </a:endParaRPr>
                    </a:p>
                  </a:txBody>
                  <a:tcPr marL="7041" marR="7041" marT="7041" marB="0" anchor="ctr">
                    <a:noFill/>
                  </a:tcPr>
                </a:tc>
                <a:tc>
                  <a:txBody>
                    <a:bodyPr/>
                    <a:lstStyle/>
                    <a:p>
                      <a:pPr algn="r" fontAlgn="ctr"/>
                      <a:r>
                        <a:rPr lang="en-GB" sz="2100" u="none" strike="noStrike" dirty="0">
                          <a:effectLst/>
                        </a:rPr>
                        <a:t>0.010</a:t>
                      </a:r>
                      <a:endParaRPr lang="en-GB" sz="2100" b="0" i="0" u="none" strike="noStrike" dirty="0">
                        <a:solidFill>
                          <a:srgbClr val="000000"/>
                        </a:solidFill>
                        <a:effectLst/>
                        <a:latin typeface="Times New Roman" panose="02020603050405020304" pitchFamily="18" charset="0"/>
                      </a:endParaRPr>
                    </a:p>
                  </a:txBody>
                  <a:tcPr marL="7041" marR="7041" marT="7041" marB="0" anchor="ctr">
                    <a:noFill/>
                  </a:tcPr>
                </a:tc>
                <a:tc>
                  <a:txBody>
                    <a:bodyPr/>
                    <a:lstStyle/>
                    <a:p>
                      <a:pPr algn="r" fontAlgn="ctr"/>
                      <a:r>
                        <a:rPr lang="en-GB" sz="2100" u="none" strike="noStrike">
                          <a:effectLst/>
                        </a:rPr>
                        <a:t>4.68</a:t>
                      </a:r>
                      <a:endParaRPr lang="en-GB" sz="2100" b="0" i="0" u="none" strike="noStrike">
                        <a:solidFill>
                          <a:srgbClr val="000000"/>
                        </a:solidFill>
                        <a:effectLst/>
                        <a:latin typeface="Times New Roman" panose="02020603050405020304" pitchFamily="18" charset="0"/>
                      </a:endParaRPr>
                    </a:p>
                  </a:txBody>
                  <a:tcPr marL="7041" marR="7041" marT="7041" marB="0" anchor="ctr">
                    <a:noFill/>
                  </a:tcPr>
                </a:tc>
                <a:tc>
                  <a:txBody>
                    <a:bodyPr/>
                    <a:lstStyle/>
                    <a:p>
                      <a:pPr algn="r" fontAlgn="ctr"/>
                      <a:r>
                        <a:rPr lang="en-GB" sz="2100" u="none" strike="noStrike" dirty="0">
                          <a:effectLst/>
                        </a:rPr>
                        <a:t>2E-04</a:t>
                      </a:r>
                      <a:endParaRPr lang="en-GB" sz="2100" b="0" i="0" u="none" strike="noStrike" dirty="0">
                        <a:solidFill>
                          <a:srgbClr val="000000"/>
                        </a:solidFill>
                        <a:effectLst/>
                        <a:latin typeface="Times New Roman" panose="02020603050405020304" pitchFamily="18" charset="0"/>
                      </a:endParaRPr>
                    </a:p>
                  </a:txBody>
                  <a:tcPr marL="7041" marR="7041" marT="7041" marB="0" anchor="ctr">
                    <a:noFill/>
                  </a:tcPr>
                </a:tc>
                <a:tc>
                  <a:txBody>
                    <a:bodyPr/>
                    <a:lstStyle/>
                    <a:p>
                      <a:pPr algn="r" fontAlgn="ctr"/>
                      <a:r>
                        <a:rPr lang="en-GB" sz="2100" u="none" strike="noStrike" dirty="0">
                          <a:effectLst/>
                        </a:rPr>
                        <a:t>3.49</a:t>
                      </a:r>
                      <a:endParaRPr lang="en-GB" sz="2100" b="0" i="0" u="none" strike="noStrike" dirty="0">
                        <a:solidFill>
                          <a:srgbClr val="000000"/>
                        </a:solidFill>
                        <a:effectLst/>
                        <a:latin typeface="Times New Roman" panose="02020603050405020304" pitchFamily="18" charset="0"/>
                      </a:endParaRPr>
                    </a:p>
                  </a:txBody>
                  <a:tcPr marL="7041" marR="7041" marT="7041" marB="0" anchor="ctr">
                    <a:noFill/>
                  </a:tcPr>
                </a:tc>
                <a:extLst>
                  <a:ext uri="{0D108BD9-81ED-4DB2-BD59-A6C34878D82A}">
                    <a16:rowId xmlns:a16="http://schemas.microsoft.com/office/drawing/2014/main" val="3753733203"/>
                  </a:ext>
                </a:extLst>
              </a:tr>
            </a:tbl>
          </a:graphicData>
        </a:graphic>
      </p:graphicFrame>
      <p:sp>
        <p:nvSpPr>
          <p:cNvPr id="4" name="Slide Number Placeholder 3">
            <a:extLst>
              <a:ext uri="{FF2B5EF4-FFF2-40B4-BE49-F238E27FC236}">
                <a16:creationId xmlns:a16="http://schemas.microsoft.com/office/drawing/2014/main" id="{4DED6B3C-31E2-49CE-B81E-747B8933438D}"/>
              </a:ext>
            </a:extLst>
          </p:cNvPr>
          <p:cNvSpPr>
            <a:spLocks noGrp="1"/>
          </p:cNvSpPr>
          <p:nvPr>
            <p:ph type="sldNum" sz="quarter" idx="12"/>
          </p:nvPr>
        </p:nvSpPr>
        <p:spPr/>
        <p:txBody>
          <a:bodyPr/>
          <a:lstStyle/>
          <a:p>
            <a:fld id="{039C6C5A-DE53-4A38-928E-3FF471664810}" type="slidenum">
              <a:rPr lang="en-GB" smtClean="0"/>
              <a:t>25</a:t>
            </a:fld>
            <a:endParaRPr lang="en-GB"/>
          </a:p>
        </p:txBody>
      </p:sp>
    </p:spTree>
    <p:extLst>
      <p:ext uri="{BB962C8B-B14F-4D97-AF65-F5344CB8AC3E}">
        <p14:creationId xmlns:p14="http://schemas.microsoft.com/office/powerpoint/2010/main" val="16857098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1641C4-2B40-4798-8EFD-A9E2E186565F}"/>
              </a:ext>
            </a:extLst>
          </p:cNvPr>
          <p:cNvSpPr>
            <a:spLocks noGrp="1"/>
          </p:cNvSpPr>
          <p:nvPr>
            <p:ph type="title"/>
          </p:nvPr>
        </p:nvSpPr>
        <p:spPr>
          <a:xfrm>
            <a:off x="312420" y="365125"/>
            <a:ext cx="11567160" cy="1325563"/>
          </a:xfrm>
        </p:spPr>
        <p:txBody>
          <a:bodyPr/>
          <a:lstStyle/>
          <a:p>
            <a:r>
              <a:rPr lang="en-GB" dirty="0">
                <a:solidFill>
                  <a:srgbClr val="FF0000"/>
                </a:solidFill>
              </a:rPr>
              <a:t>Swiss Establishment Surveys:</a:t>
            </a:r>
            <a:br>
              <a:rPr lang="en-GB" dirty="0">
                <a:solidFill>
                  <a:srgbClr val="FF0000"/>
                </a:solidFill>
              </a:rPr>
            </a:br>
            <a:r>
              <a:rPr lang="en-GB" dirty="0">
                <a:solidFill>
                  <a:srgbClr val="FF0000"/>
                </a:solidFill>
              </a:rPr>
              <a:t>Number of iterations</a:t>
            </a:r>
            <a:endParaRPr lang="en-GB" dirty="0"/>
          </a:p>
        </p:txBody>
      </p:sp>
      <p:sp>
        <p:nvSpPr>
          <p:cNvPr id="5" name="Rectangle 1">
            <a:extLst>
              <a:ext uri="{FF2B5EF4-FFF2-40B4-BE49-F238E27FC236}">
                <a16:creationId xmlns:a16="http://schemas.microsoft.com/office/drawing/2014/main" id="{C8316A22-7A97-4543-9128-CF3E9F4CF194}"/>
              </a:ext>
            </a:extLst>
          </p:cNvPr>
          <p:cNvSpPr>
            <a:spLocks noChangeArrowheads="1"/>
          </p:cNvSpPr>
          <p:nvPr/>
        </p:nvSpPr>
        <p:spPr bwMode="auto">
          <a:xfrm>
            <a:off x="-8470906" y="-371307"/>
            <a:ext cx="25464943" cy="11071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graphicFrame>
        <p:nvGraphicFramePr>
          <p:cNvPr id="7" name="Content Placeholder 6">
            <a:extLst>
              <a:ext uri="{FF2B5EF4-FFF2-40B4-BE49-F238E27FC236}">
                <a16:creationId xmlns:a16="http://schemas.microsoft.com/office/drawing/2014/main" id="{C2287959-69F7-4C9D-AEC6-09C37822A057}"/>
              </a:ext>
            </a:extLst>
          </p:cNvPr>
          <p:cNvGraphicFramePr>
            <a:graphicFrameLocks noGrp="1"/>
          </p:cNvGraphicFramePr>
          <p:nvPr>
            <p:ph idx="1"/>
            <p:extLst>
              <p:ext uri="{D42A27DB-BD31-4B8C-83A1-F6EECF244321}">
                <p14:modId xmlns:p14="http://schemas.microsoft.com/office/powerpoint/2010/main" val="2573527376"/>
              </p:ext>
            </p:extLst>
          </p:nvPr>
        </p:nvGraphicFramePr>
        <p:xfrm>
          <a:off x="3184947" y="1825624"/>
          <a:ext cx="5822105" cy="4351340"/>
        </p:xfrm>
        <a:graphic>
          <a:graphicData uri="http://schemas.openxmlformats.org/drawingml/2006/table">
            <a:tbl>
              <a:tblPr>
                <a:tableStyleId>{5C22544A-7EE6-4342-B048-85BDC9FD1C3A}</a:tableStyleId>
              </a:tblPr>
              <a:tblGrid>
                <a:gridCol w="1930541">
                  <a:extLst>
                    <a:ext uri="{9D8B030D-6E8A-4147-A177-3AD203B41FA5}">
                      <a16:colId xmlns:a16="http://schemas.microsoft.com/office/drawing/2014/main" val="3448052145"/>
                    </a:ext>
                  </a:extLst>
                </a:gridCol>
                <a:gridCol w="1148164">
                  <a:extLst>
                    <a:ext uri="{9D8B030D-6E8A-4147-A177-3AD203B41FA5}">
                      <a16:colId xmlns:a16="http://schemas.microsoft.com/office/drawing/2014/main" val="2491087138"/>
                    </a:ext>
                  </a:extLst>
                </a:gridCol>
                <a:gridCol w="1595236">
                  <a:extLst>
                    <a:ext uri="{9D8B030D-6E8A-4147-A177-3AD203B41FA5}">
                      <a16:colId xmlns:a16="http://schemas.microsoft.com/office/drawing/2014/main" val="3002940004"/>
                    </a:ext>
                  </a:extLst>
                </a:gridCol>
                <a:gridCol w="1148164">
                  <a:extLst>
                    <a:ext uri="{9D8B030D-6E8A-4147-A177-3AD203B41FA5}">
                      <a16:colId xmlns:a16="http://schemas.microsoft.com/office/drawing/2014/main" val="210543867"/>
                    </a:ext>
                  </a:extLst>
                </a:gridCol>
              </a:tblGrid>
              <a:tr h="708712">
                <a:tc>
                  <a:txBody>
                    <a:bodyPr/>
                    <a:lstStyle/>
                    <a:p>
                      <a:pPr algn="l" fontAlgn="ctr"/>
                      <a:r>
                        <a:rPr lang="en-GB" sz="2200" u="none" strike="noStrike" dirty="0">
                          <a:effectLst/>
                        </a:rPr>
                        <a:t>No. of iterations</a:t>
                      </a:r>
                      <a:endParaRPr lang="en-GB" sz="2200" b="1" i="0" u="none" strike="noStrike" dirty="0">
                        <a:solidFill>
                          <a:srgbClr val="000000"/>
                        </a:solidFill>
                        <a:effectLst/>
                        <a:latin typeface="Times New Roman" panose="02020603050405020304" pitchFamily="18" charset="0"/>
                      </a:endParaRPr>
                    </a:p>
                  </a:txBody>
                  <a:tcPr marL="7621" marR="7621" marT="7621" marB="0" anchor="ctr">
                    <a:noFill/>
                  </a:tcPr>
                </a:tc>
                <a:tc>
                  <a:txBody>
                    <a:bodyPr/>
                    <a:lstStyle/>
                    <a:p>
                      <a:pPr algn="ctr" fontAlgn="ctr"/>
                      <a:r>
                        <a:rPr lang="en-GB" sz="2400" u="none" strike="noStrike" kern="1200" dirty="0">
                          <a:solidFill>
                            <a:schemeClr val="dk1"/>
                          </a:solidFill>
                          <a:effectLst/>
                          <a:latin typeface="+mn-lt"/>
                          <a:ea typeface="+mn-ea"/>
                          <a:cs typeface="+mn-cs"/>
                        </a:rPr>
                        <a:t>Old</a:t>
                      </a:r>
                    </a:p>
                  </a:txBody>
                  <a:tcPr marL="7621" marR="7621" marT="7621" marB="0" anchor="ctr">
                    <a:noFill/>
                  </a:tcPr>
                </a:tc>
                <a:tc>
                  <a:txBody>
                    <a:bodyPr/>
                    <a:lstStyle/>
                    <a:p>
                      <a:pPr algn="l" fontAlgn="ctr"/>
                      <a:r>
                        <a:rPr lang="en-GB" sz="2200" u="none" strike="noStrike">
                          <a:effectLst/>
                        </a:rPr>
                        <a:t>Asymmetric</a:t>
                      </a:r>
                      <a:endParaRPr lang="en-GB" sz="2200" b="1" i="0" u="none" strike="noStrike">
                        <a:solidFill>
                          <a:srgbClr val="000000"/>
                        </a:solidFill>
                        <a:effectLst/>
                        <a:latin typeface="Times New Roman" panose="02020603050405020304" pitchFamily="18" charset="0"/>
                      </a:endParaRPr>
                    </a:p>
                  </a:txBody>
                  <a:tcPr marL="7621" marR="7621" marT="7621" marB="0" anchor="ctr">
                    <a:noFill/>
                  </a:tcPr>
                </a:tc>
                <a:tc>
                  <a:txBody>
                    <a:bodyPr/>
                    <a:lstStyle/>
                    <a:p>
                      <a:pPr algn="l" fontAlgn="ctr"/>
                      <a:r>
                        <a:rPr lang="en-GB" sz="2200" u="none" strike="noStrike">
                          <a:effectLst/>
                        </a:rPr>
                        <a:t>Change</a:t>
                      </a:r>
                      <a:endParaRPr lang="en-GB" sz="2200" b="1" i="0" u="none" strike="noStrike">
                        <a:solidFill>
                          <a:srgbClr val="000000"/>
                        </a:solidFill>
                        <a:effectLst/>
                        <a:latin typeface="Times New Roman" panose="02020603050405020304" pitchFamily="18" charset="0"/>
                      </a:endParaRPr>
                    </a:p>
                  </a:txBody>
                  <a:tcPr marL="7621" marR="7621" marT="7621" marB="0" anchor="ctr">
                    <a:noFill/>
                  </a:tcPr>
                </a:tc>
                <a:extLst>
                  <a:ext uri="{0D108BD9-81ED-4DB2-BD59-A6C34878D82A}">
                    <a16:rowId xmlns:a16="http://schemas.microsoft.com/office/drawing/2014/main" val="1154107938"/>
                  </a:ext>
                </a:extLst>
              </a:tr>
              <a:tr h="365787">
                <a:tc>
                  <a:txBody>
                    <a:bodyPr/>
                    <a:lstStyle/>
                    <a:p>
                      <a:pPr algn="l" fontAlgn="ctr"/>
                      <a:r>
                        <a:rPr lang="en-GB" sz="2200" u="none" strike="noStrike" dirty="0">
                          <a:effectLst/>
                        </a:rPr>
                        <a:t>Switz. 2012w1</a:t>
                      </a:r>
                      <a:endParaRPr lang="en-GB" sz="2200" b="0" i="0" u="none" strike="noStrike" dirty="0">
                        <a:solidFill>
                          <a:srgbClr val="000000"/>
                        </a:solidFill>
                        <a:effectLst/>
                        <a:latin typeface="Times New Roman" panose="02020603050405020304" pitchFamily="18" charset="0"/>
                      </a:endParaRPr>
                    </a:p>
                  </a:txBody>
                  <a:tcPr marL="7621" marR="7621" marT="7621" marB="0" anchor="ctr">
                    <a:noFill/>
                  </a:tcPr>
                </a:tc>
                <a:tc>
                  <a:txBody>
                    <a:bodyPr/>
                    <a:lstStyle/>
                    <a:p>
                      <a:pPr algn="ctr" fontAlgn="ctr"/>
                      <a:r>
                        <a:rPr lang="en-GB" sz="2200" u="none" strike="noStrike">
                          <a:effectLst/>
                        </a:rPr>
                        <a:t>18</a:t>
                      </a:r>
                      <a:endParaRPr lang="en-GB" sz="2200" b="0" i="0" u="none" strike="noStrike">
                        <a:solidFill>
                          <a:srgbClr val="000000"/>
                        </a:solidFill>
                        <a:effectLst/>
                        <a:latin typeface="Times New Roman" panose="02020603050405020304" pitchFamily="18" charset="0"/>
                      </a:endParaRPr>
                    </a:p>
                  </a:txBody>
                  <a:tcPr marL="7621" marR="7621" marT="7621" marB="0" anchor="ctr">
                    <a:noFill/>
                  </a:tcPr>
                </a:tc>
                <a:tc>
                  <a:txBody>
                    <a:bodyPr/>
                    <a:lstStyle/>
                    <a:p>
                      <a:pPr algn="ctr" fontAlgn="ctr"/>
                      <a:r>
                        <a:rPr lang="en-GB" sz="2200" u="none" strike="noStrike">
                          <a:effectLst/>
                        </a:rPr>
                        <a:t>23</a:t>
                      </a:r>
                      <a:endParaRPr lang="en-GB" sz="2200" b="0" i="0" u="none" strike="noStrike">
                        <a:solidFill>
                          <a:srgbClr val="000000"/>
                        </a:solidFill>
                        <a:effectLst/>
                        <a:latin typeface="Times New Roman" panose="02020603050405020304" pitchFamily="18" charset="0"/>
                      </a:endParaRPr>
                    </a:p>
                  </a:txBody>
                  <a:tcPr marL="7621" marR="7621" marT="7621" marB="0" anchor="ctr">
                    <a:noFill/>
                  </a:tcPr>
                </a:tc>
                <a:tc>
                  <a:txBody>
                    <a:bodyPr/>
                    <a:lstStyle/>
                    <a:p>
                      <a:pPr algn="ctr" fontAlgn="ctr"/>
                      <a:r>
                        <a:rPr lang="en-GB" sz="2200" u="none" strike="noStrike">
                          <a:effectLst/>
                        </a:rPr>
                        <a:t>5</a:t>
                      </a:r>
                      <a:endParaRPr lang="en-GB" sz="2200" b="0" i="0" u="none" strike="noStrike">
                        <a:solidFill>
                          <a:srgbClr val="000000"/>
                        </a:solidFill>
                        <a:effectLst/>
                        <a:latin typeface="Times New Roman" panose="02020603050405020304" pitchFamily="18" charset="0"/>
                      </a:endParaRPr>
                    </a:p>
                  </a:txBody>
                  <a:tcPr marL="7621" marR="7621" marT="7621" marB="0" anchor="ctr">
                    <a:noFill/>
                  </a:tcPr>
                </a:tc>
                <a:extLst>
                  <a:ext uri="{0D108BD9-81ED-4DB2-BD59-A6C34878D82A}">
                    <a16:rowId xmlns:a16="http://schemas.microsoft.com/office/drawing/2014/main" val="33962902"/>
                  </a:ext>
                </a:extLst>
              </a:tr>
              <a:tr h="365787">
                <a:tc>
                  <a:txBody>
                    <a:bodyPr/>
                    <a:lstStyle/>
                    <a:p>
                      <a:pPr algn="l" fontAlgn="ctr"/>
                      <a:r>
                        <a:rPr lang="en-GB" sz="2200" u="none" strike="noStrike" dirty="0">
                          <a:effectLst/>
                        </a:rPr>
                        <a:t>Switz. 2012w2</a:t>
                      </a:r>
                      <a:endParaRPr lang="en-GB" sz="2200" b="0" i="0" u="none" strike="noStrike" dirty="0">
                        <a:solidFill>
                          <a:srgbClr val="000000"/>
                        </a:solidFill>
                        <a:effectLst/>
                        <a:latin typeface="Times New Roman" panose="02020603050405020304" pitchFamily="18" charset="0"/>
                      </a:endParaRPr>
                    </a:p>
                  </a:txBody>
                  <a:tcPr marL="7621" marR="7621" marT="7621" marB="0" anchor="ctr">
                    <a:noFill/>
                  </a:tcPr>
                </a:tc>
                <a:tc>
                  <a:txBody>
                    <a:bodyPr/>
                    <a:lstStyle/>
                    <a:p>
                      <a:pPr algn="ctr" fontAlgn="ctr"/>
                      <a:r>
                        <a:rPr lang="en-GB" sz="2200" u="none" strike="noStrike" dirty="0">
                          <a:effectLst/>
                        </a:rPr>
                        <a:t>17</a:t>
                      </a:r>
                      <a:endParaRPr lang="en-GB" sz="2200" b="0" i="0" u="none" strike="noStrike" dirty="0">
                        <a:solidFill>
                          <a:srgbClr val="000000"/>
                        </a:solidFill>
                        <a:effectLst/>
                        <a:latin typeface="Times New Roman" panose="02020603050405020304" pitchFamily="18" charset="0"/>
                      </a:endParaRPr>
                    </a:p>
                  </a:txBody>
                  <a:tcPr marL="7621" marR="7621" marT="7621" marB="0" anchor="ctr">
                    <a:noFill/>
                  </a:tcPr>
                </a:tc>
                <a:tc>
                  <a:txBody>
                    <a:bodyPr/>
                    <a:lstStyle/>
                    <a:p>
                      <a:pPr algn="ctr" fontAlgn="ctr"/>
                      <a:r>
                        <a:rPr lang="en-GB" sz="2200" u="none" strike="noStrike" dirty="0">
                          <a:effectLst/>
                        </a:rPr>
                        <a:t>17</a:t>
                      </a:r>
                      <a:endParaRPr lang="en-GB" sz="2200" b="0" i="0" u="none" strike="noStrike" dirty="0">
                        <a:solidFill>
                          <a:srgbClr val="000000"/>
                        </a:solidFill>
                        <a:effectLst/>
                        <a:latin typeface="Times New Roman" panose="02020603050405020304" pitchFamily="18" charset="0"/>
                      </a:endParaRPr>
                    </a:p>
                  </a:txBody>
                  <a:tcPr marL="7621" marR="7621" marT="7621" marB="0" anchor="ctr">
                    <a:noFill/>
                  </a:tcPr>
                </a:tc>
                <a:tc>
                  <a:txBody>
                    <a:bodyPr/>
                    <a:lstStyle/>
                    <a:p>
                      <a:pPr algn="ctr" fontAlgn="ctr"/>
                      <a:r>
                        <a:rPr lang="en-GB" sz="2200" u="none" strike="noStrike" dirty="0">
                          <a:effectLst/>
                        </a:rPr>
                        <a:t>0</a:t>
                      </a:r>
                      <a:endParaRPr lang="en-GB" sz="2200" b="0" i="0" u="none" strike="noStrike" dirty="0">
                        <a:solidFill>
                          <a:srgbClr val="000000"/>
                        </a:solidFill>
                        <a:effectLst/>
                        <a:latin typeface="Times New Roman" panose="02020603050405020304" pitchFamily="18" charset="0"/>
                      </a:endParaRPr>
                    </a:p>
                  </a:txBody>
                  <a:tcPr marL="7621" marR="7621" marT="7621" marB="0" anchor="ctr">
                    <a:noFill/>
                  </a:tcPr>
                </a:tc>
                <a:extLst>
                  <a:ext uri="{0D108BD9-81ED-4DB2-BD59-A6C34878D82A}">
                    <a16:rowId xmlns:a16="http://schemas.microsoft.com/office/drawing/2014/main" val="1178160079"/>
                  </a:ext>
                </a:extLst>
              </a:tr>
              <a:tr h="723953">
                <a:tc>
                  <a:txBody>
                    <a:bodyPr/>
                    <a:lstStyle/>
                    <a:p>
                      <a:pPr algn="l" fontAlgn="ctr"/>
                      <a:r>
                        <a:rPr lang="en-GB" sz="2200" u="none" strike="noStrike">
                          <a:effectLst/>
                        </a:rPr>
                        <a:t>Switz. 2012w3 (old rim totals)</a:t>
                      </a:r>
                      <a:endParaRPr lang="en-GB" sz="2200" b="0" i="0" u="none" strike="noStrike">
                        <a:solidFill>
                          <a:srgbClr val="000000"/>
                        </a:solidFill>
                        <a:effectLst/>
                        <a:latin typeface="Times New Roman" panose="02020603050405020304" pitchFamily="18" charset="0"/>
                      </a:endParaRPr>
                    </a:p>
                  </a:txBody>
                  <a:tcPr marL="7621" marR="7621" marT="7621" marB="0" anchor="ctr">
                    <a:noFill/>
                  </a:tcPr>
                </a:tc>
                <a:tc>
                  <a:txBody>
                    <a:bodyPr/>
                    <a:lstStyle/>
                    <a:p>
                      <a:pPr algn="ctr" fontAlgn="ctr"/>
                      <a:r>
                        <a:rPr lang="en-GB" sz="2200" u="none" strike="noStrike">
                          <a:effectLst/>
                        </a:rPr>
                        <a:t>17</a:t>
                      </a:r>
                      <a:endParaRPr lang="en-GB" sz="2200" b="0" i="0" u="none" strike="noStrike">
                        <a:solidFill>
                          <a:srgbClr val="000000"/>
                        </a:solidFill>
                        <a:effectLst/>
                        <a:latin typeface="Times New Roman" panose="02020603050405020304" pitchFamily="18" charset="0"/>
                      </a:endParaRPr>
                    </a:p>
                  </a:txBody>
                  <a:tcPr marL="7621" marR="7621" marT="7621" marB="0" anchor="ctr">
                    <a:noFill/>
                  </a:tcPr>
                </a:tc>
                <a:tc>
                  <a:txBody>
                    <a:bodyPr/>
                    <a:lstStyle/>
                    <a:p>
                      <a:pPr algn="ctr" fontAlgn="ctr"/>
                      <a:r>
                        <a:rPr lang="en-GB" sz="2200" u="none" strike="noStrike">
                          <a:effectLst/>
                        </a:rPr>
                        <a:t>20</a:t>
                      </a:r>
                      <a:endParaRPr lang="en-GB" sz="2200" b="0" i="0" u="none" strike="noStrike">
                        <a:solidFill>
                          <a:srgbClr val="000000"/>
                        </a:solidFill>
                        <a:effectLst/>
                        <a:latin typeface="Times New Roman" panose="02020603050405020304" pitchFamily="18" charset="0"/>
                      </a:endParaRPr>
                    </a:p>
                  </a:txBody>
                  <a:tcPr marL="7621" marR="7621" marT="7621" marB="0" anchor="ctr">
                    <a:noFill/>
                  </a:tcPr>
                </a:tc>
                <a:tc>
                  <a:txBody>
                    <a:bodyPr/>
                    <a:lstStyle/>
                    <a:p>
                      <a:pPr algn="ctr" fontAlgn="ctr"/>
                      <a:r>
                        <a:rPr lang="en-GB" sz="2200" u="none" strike="noStrike" dirty="0">
                          <a:effectLst/>
                        </a:rPr>
                        <a:t>3</a:t>
                      </a:r>
                      <a:endParaRPr lang="en-GB" sz="2200" b="0" i="0" u="none" strike="noStrike" dirty="0">
                        <a:solidFill>
                          <a:srgbClr val="000000"/>
                        </a:solidFill>
                        <a:effectLst/>
                        <a:latin typeface="Times New Roman" panose="02020603050405020304" pitchFamily="18" charset="0"/>
                      </a:endParaRPr>
                    </a:p>
                  </a:txBody>
                  <a:tcPr marL="7621" marR="7621" marT="7621" marB="0" anchor="ctr">
                    <a:noFill/>
                  </a:tcPr>
                </a:tc>
                <a:extLst>
                  <a:ext uri="{0D108BD9-81ED-4DB2-BD59-A6C34878D82A}">
                    <a16:rowId xmlns:a16="http://schemas.microsoft.com/office/drawing/2014/main" val="1072816358"/>
                  </a:ext>
                </a:extLst>
              </a:tr>
              <a:tr h="723953">
                <a:tc>
                  <a:txBody>
                    <a:bodyPr/>
                    <a:lstStyle/>
                    <a:p>
                      <a:pPr algn="l" fontAlgn="ctr"/>
                      <a:r>
                        <a:rPr lang="en-GB" sz="2200" u="none" strike="noStrike">
                          <a:effectLst/>
                        </a:rPr>
                        <a:t>Switz. 2012w3 (new rim totals)</a:t>
                      </a:r>
                      <a:endParaRPr lang="en-GB" sz="2200" b="0" i="0" u="none" strike="noStrike">
                        <a:solidFill>
                          <a:srgbClr val="000000"/>
                        </a:solidFill>
                        <a:effectLst/>
                        <a:latin typeface="Times New Roman" panose="02020603050405020304" pitchFamily="18" charset="0"/>
                      </a:endParaRPr>
                    </a:p>
                  </a:txBody>
                  <a:tcPr marL="7621" marR="7621" marT="7621" marB="0" anchor="ctr">
                    <a:noFill/>
                  </a:tcPr>
                </a:tc>
                <a:tc>
                  <a:txBody>
                    <a:bodyPr/>
                    <a:lstStyle/>
                    <a:p>
                      <a:pPr algn="ctr" fontAlgn="ctr"/>
                      <a:r>
                        <a:rPr lang="en-GB" sz="2200" u="none" strike="noStrike">
                          <a:effectLst/>
                        </a:rPr>
                        <a:t>18</a:t>
                      </a:r>
                      <a:endParaRPr lang="en-GB" sz="2200" b="0" i="0" u="none" strike="noStrike">
                        <a:solidFill>
                          <a:srgbClr val="000000"/>
                        </a:solidFill>
                        <a:effectLst/>
                        <a:latin typeface="Times New Roman" panose="02020603050405020304" pitchFamily="18" charset="0"/>
                      </a:endParaRPr>
                    </a:p>
                  </a:txBody>
                  <a:tcPr marL="7621" marR="7621" marT="7621" marB="0" anchor="ctr">
                    <a:noFill/>
                  </a:tcPr>
                </a:tc>
                <a:tc>
                  <a:txBody>
                    <a:bodyPr/>
                    <a:lstStyle/>
                    <a:p>
                      <a:pPr algn="ctr" fontAlgn="ctr"/>
                      <a:r>
                        <a:rPr lang="en-GB" sz="2200" u="none" strike="noStrike">
                          <a:effectLst/>
                        </a:rPr>
                        <a:t>20</a:t>
                      </a:r>
                      <a:endParaRPr lang="en-GB" sz="2200" b="0" i="0" u="none" strike="noStrike">
                        <a:solidFill>
                          <a:srgbClr val="000000"/>
                        </a:solidFill>
                        <a:effectLst/>
                        <a:latin typeface="Times New Roman" panose="02020603050405020304" pitchFamily="18" charset="0"/>
                      </a:endParaRPr>
                    </a:p>
                  </a:txBody>
                  <a:tcPr marL="7621" marR="7621" marT="7621" marB="0" anchor="ctr">
                    <a:noFill/>
                  </a:tcPr>
                </a:tc>
                <a:tc>
                  <a:txBody>
                    <a:bodyPr/>
                    <a:lstStyle/>
                    <a:p>
                      <a:pPr algn="ctr" fontAlgn="ctr"/>
                      <a:r>
                        <a:rPr lang="en-GB" sz="2200" u="none" strike="noStrike" dirty="0">
                          <a:effectLst/>
                        </a:rPr>
                        <a:t>2</a:t>
                      </a:r>
                      <a:endParaRPr lang="en-GB" sz="2200" b="0" i="0" u="none" strike="noStrike" dirty="0">
                        <a:solidFill>
                          <a:srgbClr val="000000"/>
                        </a:solidFill>
                        <a:effectLst/>
                        <a:latin typeface="Times New Roman" panose="02020603050405020304" pitchFamily="18" charset="0"/>
                      </a:endParaRPr>
                    </a:p>
                  </a:txBody>
                  <a:tcPr marL="7621" marR="7621" marT="7621" marB="0" anchor="ctr">
                    <a:noFill/>
                  </a:tcPr>
                </a:tc>
                <a:extLst>
                  <a:ext uri="{0D108BD9-81ED-4DB2-BD59-A6C34878D82A}">
                    <a16:rowId xmlns:a16="http://schemas.microsoft.com/office/drawing/2014/main" val="602757606"/>
                  </a:ext>
                </a:extLst>
              </a:tr>
              <a:tr h="365787">
                <a:tc>
                  <a:txBody>
                    <a:bodyPr/>
                    <a:lstStyle/>
                    <a:p>
                      <a:pPr algn="l" fontAlgn="ctr"/>
                      <a:r>
                        <a:rPr lang="en-GB" sz="2200" u="none" strike="noStrike">
                          <a:effectLst/>
                        </a:rPr>
                        <a:t>Switz. 2012w4</a:t>
                      </a:r>
                      <a:endParaRPr lang="en-GB" sz="2200" b="0" i="0" u="none" strike="noStrike">
                        <a:solidFill>
                          <a:srgbClr val="000000"/>
                        </a:solidFill>
                        <a:effectLst/>
                        <a:latin typeface="Times New Roman" panose="02020603050405020304" pitchFamily="18" charset="0"/>
                      </a:endParaRPr>
                    </a:p>
                  </a:txBody>
                  <a:tcPr marL="7621" marR="7621" marT="7621" marB="0" anchor="ctr">
                    <a:noFill/>
                  </a:tcPr>
                </a:tc>
                <a:tc>
                  <a:txBody>
                    <a:bodyPr/>
                    <a:lstStyle/>
                    <a:p>
                      <a:pPr algn="ctr" fontAlgn="ctr"/>
                      <a:r>
                        <a:rPr lang="en-GB" sz="2200" u="none" strike="noStrike">
                          <a:effectLst/>
                        </a:rPr>
                        <a:t>20</a:t>
                      </a:r>
                      <a:endParaRPr lang="en-GB" sz="2200" b="0" i="0" u="none" strike="noStrike">
                        <a:solidFill>
                          <a:srgbClr val="000000"/>
                        </a:solidFill>
                        <a:effectLst/>
                        <a:latin typeface="Times New Roman" panose="02020603050405020304" pitchFamily="18" charset="0"/>
                      </a:endParaRPr>
                    </a:p>
                  </a:txBody>
                  <a:tcPr marL="7621" marR="7621" marT="7621" marB="0" anchor="ctr">
                    <a:noFill/>
                  </a:tcPr>
                </a:tc>
                <a:tc>
                  <a:txBody>
                    <a:bodyPr/>
                    <a:lstStyle/>
                    <a:p>
                      <a:pPr algn="ctr" fontAlgn="ctr"/>
                      <a:r>
                        <a:rPr lang="en-GB" sz="2200" u="none" strike="noStrike">
                          <a:effectLst/>
                        </a:rPr>
                        <a:t>22</a:t>
                      </a:r>
                      <a:endParaRPr lang="en-GB" sz="2200" b="0" i="0" u="none" strike="noStrike">
                        <a:solidFill>
                          <a:srgbClr val="000000"/>
                        </a:solidFill>
                        <a:effectLst/>
                        <a:latin typeface="Times New Roman" panose="02020603050405020304" pitchFamily="18" charset="0"/>
                      </a:endParaRPr>
                    </a:p>
                  </a:txBody>
                  <a:tcPr marL="7621" marR="7621" marT="7621" marB="0" anchor="ctr">
                    <a:noFill/>
                  </a:tcPr>
                </a:tc>
                <a:tc>
                  <a:txBody>
                    <a:bodyPr/>
                    <a:lstStyle/>
                    <a:p>
                      <a:pPr algn="ctr" fontAlgn="ctr"/>
                      <a:r>
                        <a:rPr lang="en-GB" sz="2200" u="none" strike="noStrike" dirty="0">
                          <a:effectLst/>
                        </a:rPr>
                        <a:t>2</a:t>
                      </a:r>
                      <a:endParaRPr lang="en-GB" sz="2200" b="0" i="0" u="none" strike="noStrike" dirty="0">
                        <a:solidFill>
                          <a:srgbClr val="000000"/>
                        </a:solidFill>
                        <a:effectLst/>
                        <a:latin typeface="Times New Roman" panose="02020603050405020304" pitchFamily="18" charset="0"/>
                      </a:endParaRPr>
                    </a:p>
                  </a:txBody>
                  <a:tcPr marL="7621" marR="7621" marT="7621" marB="0" anchor="ctr">
                    <a:noFill/>
                  </a:tcPr>
                </a:tc>
                <a:extLst>
                  <a:ext uri="{0D108BD9-81ED-4DB2-BD59-A6C34878D82A}">
                    <a16:rowId xmlns:a16="http://schemas.microsoft.com/office/drawing/2014/main" val="263718222"/>
                  </a:ext>
                </a:extLst>
              </a:tr>
              <a:tr h="365787">
                <a:tc>
                  <a:txBody>
                    <a:bodyPr/>
                    <a:lstStyle/>
                    <a:p>
                      <a:pPr algn="l" fontAlgn="ctr"/>
                      <a:r>
                        <a:rPr lang="en-GB" sz="2200" u="none" strike="noStrike">
                          <a:effectLst/>
                        </a:rPr>
                        <a:t>Switz. 2013w1</a:t>
                      </a:r>
                      <a:endParaRPr lang="en-GB" sz="2200" b="0" i="0" u="none" strike="noStrike">
                        <a:solidFill>
                          <a:srgbClr val="000000"/>
                        </a:solidFill>
                        <a:effectLst/>
                        <a:latin typeface="Times New Roman" panose="02020603050405020304" pitchFamily="18" charset="0"/>
                      </a:endParaRPr>
                    </a:p>
                  </a:txBody>
                  <a:tcPr marL="7621" marR="7621" marT="7621" marB="0" anchor="ctr">
                    <a:noFill/>
                  </a:tcPr>
                </a:tc>
                <a:tc>
                  <a:txBody>
                    <a:bodyPr/>
                    <a:lstStyle/>
                    <a:p>
                      <a:pPr algn="ctr" fontAlgn="ctr"/>
                      <a:r>
                        <a:rPr lang="en-GB" sz="2200" u="none" strike="noStrike">
                          <a:effectLst/>
                        </a:rPr>
                        <a:t>18</a:t>
                      </a:r>
                      <a:endParaRPr lang="en-GB" sz="2200" b="0" i="0" u="none" strike="noStrike">
                        <a:solidFill>
                          <a:srgbClr val="000000"/>
                        </a:solidFill>
                        <a:effectLst/>
                        <a:latin typeface="Times New Roman" panose="02020603050405020304" pitchFamily="18" charset="0"/>
                      </a:endParaRPr>
                    </a:p>
                  </a:txBody>
                  <a:tcPr marL="7621" marR="7621" marT="7621" marB="0" anchor="ctr">
                    <a:noFill/>
                  </a:tcPr>
                </a:tc>
                <a:tc>
                  <a:txBody>
                    <a:bodyPr/>
                    <a:lstStyle/>
                    <a:p>
                      <a:pPr algn="ctr" fontAlgn="ctr"/>
                      <a:r>
                        <a:rPr lang="en-GB" sz="2200" u="none" strike="noStrike">
                          <a:effectLst/>
                        </a:rPr>
                        <a:t>19</a:t>
                      </a:r>
                      <a:endParaRPr lang="en-GB" sz="2200" b="0" i="0" u="none" strike="noStrike">
                        <a:solidFill>
                          <a:srgbClr val="000000"/>
                        </a:solidFill>
                        <a:effectLst/>
                        <a:latin typeface="Times New Roman" panose="02020603050405020304" pitchFamily="18" charset="0"/>
                      </a:endParaRPr>
                    </a:p>
                  </a:txBody>
                  <a:tcPr marL="7621" marR="7621" marT="7621" marB="0" anchor="ctr">
                    <a:noFill/>
                  </a:tcPr>
                </a:tc>
                <a:tc>
                  <a:txBody>
                    <a:bodyPr/>
                    <a:lstStyle/>
                    <a:p>
                      <a:pPr algn="ctr" fontAlgn="ctr"/>
                      <a:r>
                        <a:rPr lang="en-GB" sz="2200" u="none" strike="noStrike" dirty="0">
                          <a:effectLst/>
                        </a:rPr>
                        <a:t>1</a:t>
                      </a:r>
                      <a:endParaRPr lang="en-GB" sz="2200" b="0" i="0" u="none" strike="noStrike" dirty="0">
                        <a:solidFill>
                          <a:srgbClr val="000000"/>
                        </a:solidFill>
                        <a:effectLst/>
                        <a:latin typeface="Times New Roman" panose="02020603050405020304" pitchFamily="18" charset="0"/>
                      </a:endParaRPr>
                    </a:p>
                  </a:txBody>
                  <a:tcPr marL="7621" marR="7621" marT="7621" marB="0" anchor="ctr">
                    <a:noFill/>
                  </a:tcPr>
                </a:tc>
                <a:extLst>
                  <a:ext uri="{0D108BD9-81ED-4DB2-BD59-A6C34878D82A}">
                    <a16:rowId xmlns:a16="http://schemas.microsoft.com/office/drawing/2014/main" val="2095817239"/>
                  </a:ext>
                </a:extLst>
              </a:tr>
              <a:tr h="365787">
                <a:tc>
                  <a:txBody>
                    <a:bodyPr/>
                    <a:lstStyle/>
                    <a:p>
                      <a:pPr algn="l" fontAlgn="ctr"/>
                      <a:r>
                        <a:rPr lang="en-GB" sz="2200" u="none" strike="noStrike">
                          <a:effectLst/>
                        </a:rPr>
                        <a:t>Switz. 2013w2</a:t>
                      </a:r>
                      <a:endParaRPr lang="en-GB" sz="2200" b="0" i="0" u="none" strike="noStrike">
                        <a:solidFill>
                          <a:srgbClr val="000000"/>
                        </a:solidFill>
                        <a:effectLst/>
                        <a:latin typeface="Times New Roman" panose="02020603050405020304" pitchFamily="18" charset="0"/>
                      </a:endParaRPr>
                    </a:p>
                  </a:txBody>
                  <a:tcPr marL="7621" marR="7621" marT="7621" marB="0" anchor="ctr">
                    <a:noFill/>
                  </a:tcPr>
                </a:tc>
                <a:tc>
                  <a:txBody>
                    <a:bodyPr/>
                    <a:lstStyle/>
                    <a:p>
                      <a:pPr algn="ctr" fontAlgn="ctr"/>
                      <a:r>
                        <a:rPr lang="en-GB" sz="2200" u="none" strike="noStrike">
                          <a:effectLst/>
                        </a:rPr>
                        <a:t>19</a:t>
                      </a:r>
                      <a:endParaRPr lang="en-GB" sz="2200" b="0" i="0" u="none" strike="noStrike">
                        <a:solidFill>
                          <a:srgbClr val="000000"/>
                        </a:solidFill>
                        <a:effectLst/>
                        <a:latin typeface="Times New Roman" panose="02020603050405020304" pitchFamily="18" charset="0"/>
                      </a:endParaRPr>
                    </a:p>
                  </a:txBody>
                  <a:tcPr marL="7621" marR="7621" marT="7621" marB="0" anchor="ctr">
                    <a:noFill/>
                  </a:tcPr>
                </a:tc>
                <a:tc>
                  <a:txBody>
                    <a:bodyPr/>
                    <a:lstStyle/>
                    <a:p>
                      <a:pPr algn="ctr" fontAlgn="ctr"/>
                      <a:r>
                        <a:rPr lang="en-GB" sz="2200" u="none" strike="noStrike">
                          <a:effectLst/>
                        </a:rPr>
                        <a:t>21</a:t>
                      </a:r>
                      <a:endParaRPr lang="en-GB" sz="2200" b="0" i="0" u="none" strike="noStrike">
                        <a:solidFill>
                          <a:srgbClr val="000000"/>
                        </a:solidFill>
                        <a:effectLst/>
                        <a:latin typeface="Times New Roman" panose="02020603050405020304" pitchFamily="18" charset="0"/>
                      </a:endParaRPr>
                    </a:p>
                  </a:txBody>
                  <a:tcPr marL="7621" marR="7621" marT="7621" marB="0" anchor="ctr">
                    <a:noFill/>
                  </a:tcPr>
                </a:tc>
                <a:tc>
                  <a:txBody>
                    <a:bodyPr/>
                    <a:lstStyle/>
                    <a:p>
                      <a:pPr algn="ctr" fontAlgn="ctr"/>
                      <a:r>
                        <a:rPr lang="en-GB" sz="2200" u="none" strike="noStrike" dirty="0">
                          <a:effectLst/>
                        </a:rPr>
                        <a:t>2</a:t>
                      </a:r>
                      <a:endParaRPr lang="en-GB" sz="2200" b="0" i="0" u="none" strike="noStrike" dirty="0">
                        <a:solidFill>
                          <a:srgbClr val="000000"/>
                        </a:solidFill>
                        <a:effectLst/>
                        <a:latin typeface="Times New Roman" panose="02020603050405020304" pitchFamily="18" charset="0"/>
                      </a:endParaRPr>
                    </a:p>
                  </a:txBody>
                  <a:tcPr marL="7621" marR="7621" marT="7621" marB="0" anchor="ctr">
                    <a:noFill/>
                  </a:tcPr>
                </a:tc>
                <a:extLst>
                  <a:ext uri="{0D108BD9-81ED-4DB2-BD59-A6C34878D82A}">
                    <a16:rowId xmlns:a16="http://schemas.microsoft.com/office/drawing/2014/main" val="2762190187"/>
                  </a:ext>
                </a:extLst>
              </a:tr>
              <a:tr h="365787">
                <a:tc>
                  <a:txBody>
                    <a:bodyPr/>
                    <a:lstStyle/>
                    <a:p>
                      <a:pPr algn="l" fontAlgn="ctr"/>
                      <a:r>
                        <a:rPr lang="en-GB" sz="2200" u="none" strike="noStrike">
                          <a:effectLst/>
                        </a:rPr>
                        <a:t>Switz. 2013w3</a:t>
                      </a:r>
                      <a:endParaRPr lang="en-GB" sz="2200" b="0" i="0" u="none" strike="noStrike">
                        <a:solidFill>
                          <a:srgbClr val="000000"/>
                        </a:solidFill>
                        <a:effectLst/>
                        <a:latin typeface="Times New Roman" panose="02020603050405020304" pitchFamily="18" charset="0"/>
                      </a:endParaRPr>
                    </a:p>
                  </a:txBody>
                  <a:tcPr marL="7621" marR="7621" marT="7621" marB="0" anchor="ctr">
                    <a:noFill/>
                  </a:tcPr>
                </a:tc>
                <a:tc>
                  <a:txBody>
                    <a:bodyPr/>
                    <a:lstStyle/>
                    <a:p>
                      <a:pPr algn="ctr" fontAlgn="ctr"/>
                      <a:r>
                        <a:rPr lang="en-GB" sz="2200" u="none" strike="noStrike">
                          <a:effectLst/>
                        </a:rPr>
                        <a:t>23</a:t>
                      </a:r>
                      <a:endParaRPr lang="en-GB" sz="2200" b="0" i="0" u="none" strike="noStrike">
                        <a:solidFill>
                          <a:srgbClr val="000000"/>
                        </a:solidFill>
                        <a:effectLst/>
                        <a:latin typeface="Times New Roman" panose="02020603050405020304" pitchFamily="18" charset="0"/>
                      </a:endParaRPr>
                    </a:p>
                  </a:txBody>
                  <a:tcPr marL="7621" marR="7621" marT="7621" marB="0" anchor="ctr">
                    <a:noFill/>
                  </a:tcPr>
                </a:tc>
                <a:tc>
                  <a:txBody>
                    <a:bodyPr/>
                    <a:lstStyle/>
                    <a:p>
                      <a:pPr algn="ctr" fontAlgn="ctr"/>
                      <a:r>
                        <a:rPr lang="en-GB" sz="2200" u="none" strike="noStrike">
                          <a:effectLst/>
                        </a:rPr>
                        <a:t>24</a:t>
                      </a:r>
                      <a:endParaRPr lang="en-GB" sz="2200" b="0" i="0" u="none" strike="noStrike">
                        <a:solidFill>
                          <a:srgbClr val="000000"/>
                        </a:solidFill>
                        <a:effectLst/>
                        <a:latin typeface="Times New Roman" panose="02020603050405020304" pitchFamily="18" charset="0"/>
                      </a:endParaRPr>
                    </a:p>
                  </a:txBody>
                  <a:tcPr marL="7621" marR="7621" marT="7621" marB="0" anchor="ctr">
                    <a:noFill/>
                  </a:tcPr>
                </a:tc>
                <a:tc>
                  <a:txBody>
                    <a:bodyPr/>
                    <a:lstStyle/>
                    <a:p>
                      <a:pPr algn="ctr" fontAlgn="ctr"/>
                      <a:r>
                        <a:rPr lang="en-GB" sz="2200" u="none" strike="noStrike" dirty="0">
                          <a:effectLst/>
                        </a:rPr>
                        <a:t>1</a:t>
                      </a:r>
                      <a:endParaRPr lang="en-GB" sz="2200" b="0" i="0" u="none" strike="noStrike" dirty="0">
                        <a:solidFill>
                          <a:srgbClr val="000000"/>
                        </a:solidFill>
                        <a:effectLst/>
                        <a:latin typeface="Times New Roman" panose="02020603050405020304" pitchFamily="18" charset="0"/>
                      </a:endParaRPr>
                    </a:p>
                  </a:txBody>
                  <a:tcPr marL="7621" marR="7621" marT="7621" marB="0" anchor="ctr">
                    <a:noFill/>
                  </a:tcPr>
                </a:tc>
                <a:extLst>
                  <a:ext uri="{0D108BD9-81ED-4DB2-BD59-A6C34878D82A}">
                    <a16:rowId xmlns:a16="http://schemas.microsoft.com/office/drawing/2014/main" val="3351865022"/>
                  </a:ext>
                </a:extLst>
              </a:tr>
            </a:tbl>
          </a:graphicData>
        </a:graphic>
      </p:graphicFrame>
      <p:sp>
        <p:nvSpPr>
          <p:cNvPr id="4" name="Slide Number Placeholder 3">
            <a:extLst>
              <a:ext uri="{FF2B5EF4-FFF2-40B4-BE49-F238E27FC236}">
                <a16:creationId xmlns:a16="http://schemas.microsoft.com/office/drawing/2014/main" id="{7B28BA26-6028-4797-A52F-E80E589182FD}"/>
              </a:ext>
            </a:extLst>
          </p:cNvPr>
          <p:cNvSpPr>
            <a:spLocks noGrp="1"/>
          </p:cNvSpPr>
          <p:nvPr>
            <p:ph type="sldNum" sz="quarter" idx="12"/>
          </p:nvPr>
        </p:nvSpPr>
        <p:spPr/>
        <p:txBody>
          <a:bodyPr/>
          <a:lstStyle/>
          <a:p>
            <a:fld id="{039C6C5A-DE53-4A38-928E-3FF471664810}" type="slidenum">
              <a:rPr lang="en-GB" smtClean="0"/>
              <a:t>26</a:t>
            </a:fld>
            <a:endParaRPr lang="en-GB"/>
          </a:p>
        </p:txBody>
      </p:sp>
    </p:spTree>
    <p:extLst>
      <p:ext uri="{BB962C8B-B14F-4D97-AF65-F5344CB8AC3E}">
        <p14:creationId xmlns:p14="http://schemas.microsoft.com/office/powerpoint/2010/main" val="19180970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9B70F3-CAED-4DF8-84E9-F9518764E669}"/>
              </a:ext>
            </a:extLst>
          </p:cNvPr>
          <p:cNvSpPr>
            <a:spLocks noGrp="1"/>
          </p:cNvSpPr>
          <p:nvPr>
            <p:ph type="title"/>
          </p:nvPr>
        </p:nvSpPr>
        <p:spPr>
          <a:xfrm>
            <a:off x="838200" y="942975"/>
            <a:ext cx="10515600" cy="1003300"/>
          </a:xfrm>
        </p:spPr>
        <p:txBody>
          <a:bodyPr>
            <a:normAutofit fontScale="90000"/>
          </a:bodyPr>
          <a:lstStyle/>
          <a:p>
            <a:r>
              <a:rPr lang="en-GB" dirty="0">
                <a:solidFill>
                  <a:srgbClr val="FF0000"/>
                </a:solidFill>
              </a:rPr>
              <a:t>Georgian Establishment Survey 2019</a:t>
            </a:r>
            <a:br>
              <a:rPr lang="en-GB" dirty="0">
                <a:solidFill>
                  <a:srgbClr val="FF0000"/>
                </a:solidFill>
              </a:rPr>
            </a:br>
            <a:endParaRPr lang="en-GB" sz="3300" dirty="0"/>
          </a:p>
        </p:txBody>
      </p:sp>
      <p:graphicFrame>
        <p:nvGraphicFramePr>
          <p:cNvPr id="4" name="Content Placeholder 3">
            <a:extLst>
              <a:ext uri="{FF2B5EF4-FFF2-40B4-BE49-F238E27FC236}">
                <a16:creationId xmlns:a16="http://schemas.microsoft.com/office/drawing/2014/main" id="{B0E0F4BC-DB46-4F80-B632-578C7A10335A}"/>
              </a:ext>
            </a:extLst>
          </p:cNvPr>
          <p:cNvGraphicFramePr>
            <a:graphicFrameLocks noGrp="1"/>
          </p:cNvGraphicFramePr>
          <p:nvPr>
            <p:ph idx="1"/>
            <p:extLst>
              <p:ext uri="{D42A27DB-BD31-4B8C-83A1-F6EECF244321}">
                <p14:modId xmlns:p14="http://schemas.microsoft.com/office/powerpoint/2010/main" val="1890774656"/>
              </p:ext>
            </p:extLst>
          </p:nvPr>
        </p:nvGraphicFramePr>
        <p:xfrm>
          <a:off x="3124200" y="2734322"/>
          <a:ext cx="5943600" cy="2911875"/>
        </p:xfrm>
        <a:graphic>
          <a:graphicData uri="http://schemas.openxmlformats.org/drawingml/2006/table">
            <a:tbl>
              <a:tblPr>
                <a:tableStyleId>{5C22544A-7EE6-4342-B048-85BDC9FD1C3A}</a:tableStyleId>
              </a:tblPr>
              <a:tblGrid>
                <a:gridCol w="2679700">
                  <a:extLst>
                    <a:ext uri="{9D8B030D-6E8A-4147-A177-3AD203B41FA5}">
                      <a16:colId xmlns:a16="http://schemas.microsoft.com/office/drawing/2014/main" val="3414022600"/>
                    </a:ext>
                  </a:extLst>
                </a:gridCol>
                <a:gridCol w="1397000">
                  <a:extLst>
                    <a:ext uri="{9D8B030D-6E8A-4147-A177-3AD203B41FA5}">
                      <a16:colId xmlns:a16="http://schemas.microsoft.com/office/drawing/2014/main" val="553856631"/>
                    </a:ext>
                  </a:extLst>
                </a:gridCol>
                <a:gridCol w="1866900">
                  <a:extLst>
                    <a:ext uri="{9D8B030D-6E8A-4147-A177-3AD203B41FA5}">
                      <a16:colId xmlns:a16="http://schemas.microsoft.com/office/drawing/2014/main" val="2331107583"/>
                    </a:ext>
                  </a:extLst>
                </a:gridCol>
              </a:tblGrid>
              <a:tr h="582375">
                <a:tc>
                  <a:txBody>
                    <a:bodyPr/>
                    <a:lstStyle/>
                    <a:p>
                      <a:pPr algn="l" fontAlgn="b"/>
                      <a:endParaRPr lang="en-GB" sz="2800" b="0" i="0" u="none" strike="noStrike" dirty="0">
                        <a:solidFill>
                          <a:srgbClr val="000000"/>
                        </a:solidFill>
                        <a:effectLst/>
                        <a:latin typeface="Calibri" panose="020F0502020204030204" pitchFamily="34" charset="0"/>
                      </a:endParaRPr>
                    </a:p>
                  </a:txBody>
                  <a:tcPr marL="9525" marR="9525" marT="9525" marB="0" anchor="b">
                    <a:noFill/>
                  </a:tcPr>
                </a:tc>
                <a:tc>
                  <a:txBody>
                    <a:bodyPr/>
                    <a:lstStyle/>
                    <a:p>
                      <a:pPr algn="r" fontAlgn="b"/>
                      <a:r>
                        <a:rPr lang="en-GB" sz="2800" u="none" strike="noStrike">
                          <a:effectLst/>
                        </a:rPr>
                        <a:t>Old</a:t>
                      </a:r>
                      <a:endParaRPr lang="en-GB" sz="2800" b="0" i="0" u="none" strike="noStrike">
                        <a:solidFill>
                          <a:srgbClr val="000000"/>
                        </a:solidFill>
                        <a:effectLst/>
                        <a:latin typeface="Calibri" panose="020F0502020204030204" pitchFamily="34" charset="0"/>
                      </a:endParaRPr>
                    </a:p>
                  </a:txBody>
                  <a:tcPr marL="9525" marR="9525" marT="9525" marB="0" anchor="b">
                    <a:noFill/>
                  </a:tcPr>
                </a:tc>
                <a:tc>
                  <a:txBody>
                    <a:bodyPr/>
                    <a:lstStyle/>
                    <a:p>
                      <a:pPr algn="r" fontAlgn="b"/>
                      <a:r>
                        <a:rPr lang="en-GB" sz="2800" u="none" strike="noStrike">
                          <a:effectLst/>
                        </a:rPr>
                        <a:t>Asymmetric</a:t>
                      </a:r>
                      <a:endParaRPr lang="en-GB" sz="2800" b="0" i="0" u="none" strike="noStrike">
                        <a:solidFill>
                          <a:srgbClr val="000000"/>
                        </a:solidFill>
                        <a:effectLst/>
                        <a:latin typeface="Calibri" panose="020F0502020204030204" pitchFamily="34" charset="0"/>
                      </a:endParaRPr>
                    </a:p>
                  </a:txBody>
                  <a:tcPr marL="9525" marR="9525" marT="9525" marB="0" anchor="b">
                    <a:noFill/>
                  </a:tcPr>
                </a:tc>
                <a:extLst>
                  <a:ext uri="{0D108BD9-81ED-4DB2-BD59-A6C34878D82A}">
                    <a16:rowId xmlns:a16="http://schemas.microsoft.com/office/drawing/2014/main" val="2910702123"/>
                  </a:ext>
                </a:extLst>
              </a:tr>
              <a:tr h="582375">
                <a:tc>
                  <a:txBody>
                    <a:bodyPr/>
                    <a:lstStyle/>
                    <a:p>
                      <a:pPr algn="l" fontAlgn="b"/>
                      <a:r>
                        <a:rPr lang="en-GB" sz="2800" u="none" strike="noStrike" dirty="0">
                          <a:effectLst/>
                        </a:rPr>
                        <a:t>Minimum weight</a:t>
                      </a:r>
                      <a:endParaRPr lang="en-GB" sz="2800" b="0" i="0" u="none" strike="noStrike" dirty="0">
                        <a:solidFill>
                          <a:srgbClr val="000000"/>
                        </a:solidFill>
                        <a:effectLst/>
                        <a:latin typeface="Calibri" panose="020F0502020204030204" pitchFamily="34" charset="0"/>
                      </a:endParaRPr>
                    </a:p>
                  </a:txBody>
                  <a:tcPr marL="9525" marR="9525" marT="9525" marB="0" anchor="b">
                    <a:noFill/>
                  </a:tcPr>
                </a:tc>
                <a:tc>
                  <a:txBody>
                    <a:bodyPr/>
                    <a:lstStyle/>
                    <a:p>
                      <a:pPr algn="r" fontAlgn="b"/>
                      <a:r>
                        <a:rPr lang="en-GB" sz="2800" u="none" strike="noStrike" dirty="0">
                          <a:effectLst/>
                        </a:rPr>
                        <a:t>0.052</a:t>
                      </a:r>
                      <a:endParaRPr lang="en-GB" sz="2800" b="0" i="0" u="none" strike="noStrike" dirty="0">
                        <a:solidFill>
                          <a:srgbClr val="000000"/>
                        </a:solidFill>
                        <a:effectLst/>
                        <a:latin typeface="Calibri" panose="020F0502020204030204" pitchFamily="34" charset="0"/>
                      </a:endParaRPr>
                    </a:p>
                  </a:txBody>
                  <a:tcPr marL="9525" marR="9525" marT="9525" marB="0" anchor="b">
                    <a:noFill/>
                  </a:tcPr>
                </a:tc>
                <a:tc>
                  <a:txBody>
                    <a:bodyPr/>
                    <a:lstStyle/>
                    <a:p>
                      <a:pPr algn="r" fontAlgn="b"/>
                      <a:r>
                        <a:rPr lang="en-GB" sz="2800" u="none" strike="noStrike">
                          <a:effectLst/>
                        </a:rPr>
                        <a:t>0.042</a:t>
                      </a:r>
                      <a:endParaRPr lang="en-GB" sz="2800" b="0" i="0" u="none" strike="noStrike">
                        <a:solidFill>
                          <a:srgbClr val="000000"/>
                        </a:solidFill>
                        <a:effectLst/>
                        <a:latin typeface="Calibri" panose="020F0502020204030204" pitchFamily="34" charset="0"/>
                      </a:endParaRPr>
                    </a:p>
                  </a:txBody>
                  <a:tcPr marL="9525" marR="9525" marT="9525" marB="0" anchor="b">
                    <a:noFill/>
                  </a:tcPr>
                </a:tc>
                <a:extLst>
                  <a:ext uri="{0D108BD9-81ED-4DB2-BD59-A6C34878D82A}">
                    <a16:rowId xmlns:a16="http://schemas.microsoft.com/office/drawing/2014/main" val="1756622917"/>
                  </a:ext>
                </a:extLst>
              </a:tr>
              <a:tr h="582375">
                <a:tc>
                  <a:txBody>
                    <a:bodyPr/>
                    <a:lstStyle/>
                    <a:p>
                      <a:pPr algn="l" fontAlgn="b"/>
                      <a:r>
                        <a:rPr lang="en-GB" sz="2800" u="none" strike="noStrike">
                          <a:effectLst/>
                        </a:rPr>
                        <a:t>Maximum weight</a:t>
                      </a:r>
                      <a:endParaRPr lang="en-GB" sz="2800" b="0" i="0" u="none" strike="noStrike">
                        <a:solidFill>
                          <a:srgbClr val="000000"/>
                        </a:solidFill>
                        <a:effectLst/>
                        <a:latin typeface="Calibri" panose="020F0502020204030204" pitchFamily="34" charset="0"/>
                      </a:endParaRPr>
                    </a:p>
                  </a:txBody>
                  <a:tcPr marL="9525" marR="9525" marT="9525" marB="0" anchor="b">
                    <a:noFill/>
                  </a:tcPr>
                </a:tc>
                <a:tc>
                  <a:txBody>
                    <a:bodyPr/>
                    <a:lstStyle/>
                    <a:p>
                      <a:pPr algn="r" fontAlgn="b"/>
                      <a:r>
                        <a:rPr lang="en-GB" sz="2800" u="none" strike="noStrike" dirty="0">
                          <a:effectLst/>
                        </a:rPr>
                        <a:t>0.612</a:t>
                      </a:r>
                      <a:endParaRPr lang="en-GB" sz="2800" b="0" i="0" u="none" strike="noStrike" dirty="0">
                        <a:solidFill>
                          <a:srgbClr val="000000"/>
                        </a:solidFill>
                        <a:effectLst/>
                        <a:latin typeface="Calibri" panose="020F0502020204030204" pitchFamily="34" charset="0"/>
                      </a:endParaRPr>
                    </a:p>
                  </a:txBody>
                  <a:tcPr marL="9525" marR="9525" marT="9525" marB="0" anchor="b">
                    <a:noFill/>
                  </a:tcPr>
                </a:tc>
                <a:tc>
                  <a:txBody>
                    <a:bodyPr/>
                    <a:lstStyle/>
                    <a:p>
                      <a:pPr algn="r" fontAlgn="b"/>
                      <a:r>
                        <a:rPr lang="en-GB" sz="2800" u="none" strike="noStrike" dirty="0">
                          <a:effectLst/>
                        </a:rPr>
                        <a:t>0.486</a:t>
                      </a:r>
                      <a:endParaRPr lang="en-GB" sz="2800" b="0" i="0" u="none" strike="noStrike" dirty="0">
                        <a:solidFill>
                          <a:srgbClr val="000000"/>
                        </a:solidFill>
                        <a:effectLst/>
                        <a:latin typeface="Calibri" panose="020F0502020204030204" pitchFamily="34" charset="0"/>
                      </a:endParaRPr>
                    </a:p>
                  </a:txBody>
                  <a:tcPr marL="9525" marR="9525" marT="9525" marB="0" anchor="b">
                    <a:noFill/>
                  </a:tcPr>
                </a:tc>
                <a:extLst>
                  <a:ext uri="{0D108BD9-81ED-4DB2-BD59-A6C34878D82A}">
                    <a16:rowId xmlns:a16="http://schemas.microsoft.com/office/drawing/2014/main" val="1270154916"/>
                  </a:ext>
                </a:extLst>
              </a:tr>
              <a:tr h="582375">
                <a:tc>
                  <a:txBody>
                    <a:bodyPr/>
                    <a:lstStyle/>
                    <a:p>
                      <a:pPr algn="l" fontAlgn="b"/>
                      <a:r>
                        <a:rPr lang="en-GB" sz="2800" u="none" strike="noStrike">
                          <a:effectLst/>
                        </a:rPr>
                        <a:t>Efficiency</a:t>
                      </a:r>
                      <a:endParaRPr lang="en-GB" sz="2800" b="0" i="0" u="none" strike="noStrike">
                        <a:solidFill>
                          <a:srgbClr val="000000"/>
                        </a:solidFill>
                        <a:effectLst/>
                        <a:latin typeface="Calibri" panose="020F0502020204030204" pitchFamily="34" charset="0"/>
                      </a:endParaRPr>
                    </a:p>
                  </a:txBody>
                  <a:tcPr marL="9525" marR="9525" marT="9525" marB="0" anchor="b">
                    <a:noFill/>
                  </a:tcPr>
                </a:tc>
                <a:tc>
                  <a:txBody>
                    <a:bodyPr/>
                    <a:lstStyle/>
                    <a:p>
                      <a:pPr algn="r" fontAlgn="b"/>
                      <a:r>
                        <a:rPr lang="en-GB" sz="2800" u="none" strike="noStrike">
                          <a:effectLst/>
                        </a:rPr>
                        <a:t>78.7%</a:t>
                      </a:r>
                      <a:endParaRPr lang="en-GB" sz="2800" b="0" i="0" u="none" strike="noStrike">
                        <a:solidFill>
                          <a:srgbClr val="000000"/>
                        </a:solidFill>
                        <a:effectLst/>
                        <a:latin typeface="Calibri" panose="020F0502020204030204" pitchFamily="34" charset="0"/>
                      </a:endParaRPr>
                    </a:p>
                  </a:txBody>
                  <a:tcPr marL="9525" marR="9525" marT="9525" marB="0" anchor="b">
                    <a:noFill/>
                  </a:tcPr>
                </a:tc>
                <a:tc>
                  <a:txBody>
                    <a:bodyPr/>
                    <a:lstStyle/>
                    <a:p>
                      <a:pPr algn="r" fontAlgn="b"/>
                      <a:r>
                        <a:rPr lang="en-GB" sz="2800" u="none" strike="noStrike" dirty="0">
                          <a:effectLst/>
                        </a:rPr>
                        <a:t>79.3%</a:t>
                      </a:r>
                      <a:endParaRPr lang="en-GB" sz="2800" b="0" i="0" u="none" strike="noStrike" dirty="0">
                        <a:solidFill>
                          <a:srgbClr val="000000"/>
                        </a:solidFill>
                        <a:effectLst/>
                        <a:latin typeface="Calibri" panose="020F0502020204030204" pitchFamily="34" charset="0"/>
                      </a:endParaRPr>
                    </a:p>
                  </a:txBody>
                  <a:tcPr marL="9525" marR="9525" marT="9525" marB="0" anchor="b">
                    <a:noFill/>
                  </a:tcPr>
                </a:tc>
                <a:extLst>
                  <a:ext uri="{0D108BD9-81ED-4DB2-BD59-A6C34878D82A}">
                    <a16:rowId xmlns:a16="http://schemas.microsoft.com/office/drawing/2014/main" val="788020604"/>
                  </a:ext>
                </a:extLst>
              </a:tr>
              <a:tr h="582375">
                <a:tc>
                  <a:txBody>
                    <a:bodyPr/>
                    <a:lstStyle/>
                    <a:p>
                      <a:pPr algn="l" fontAlgn="b"/>
                      <a:r>
                        <a:rPr lang="en-GB" sz="2800" u="none" strike="noStrike" dirty="0">
                          <a:effectLst/>
                        </a:rPr>
                        <a:t>Iterations</a:t>
                      </a:r>
                      <a:endParaRPr lang="en-GB" sz="2800" b="0" i="0" u="none" strike="noStrike" dirty="0">
                        <a:solidFill>
                          <a:srgbClr val="000000"/>
                        </a:solidFill>
                        <a:effectLst/>
                        <a:latin typeface="Calibri" panose="020F0502020204030204" pitchFamily="34" charset="0"/>
                      </a:endParaRPr>
                    </a:p>
                  </a:txBody>
                  <a:tcPr marL="9525" marR="9525" marT="9525" marB="0" anchor="b">
                    <a:noFill/>
                  </a:tcPr>
                </a:tc>
                <a:tc>
                  <a:txBody>
                    <a:bodyPr/>
                    <a:lstStyle/>
                    <a:p>
                      <a:pPr algn="r" fontAlgn="b"/>
                      <a:r>
                        <a:rPr lang="en-GB" sz="2800" u="none" strike="noStrike">
                          <a:effectLst/>
                        </a:rPr>
                        <a:t>6</a:t>
                      </a:r>
                      <a:endParaRPr lang="en-GB" sz="2800" b="0" i="0" u="none" strike="noStrike">
                        <a:solidFill>
                          <a:srgbClr val="000000"/>
                        </a:solidFill>
                        <a:effectLst/>
                        <a:latin typeface="Calibri" panose="020F0502020204030204" pitchFamily="34" charset="0"/>
                      </a:endParaRPr>
                    </a:p>
                  </a:txBody>
                  <a:tcPr marL="9525" marR="9525" marT="9525" marB="0" anchor="b">
                    <a:noFill/>
                  </a:tcPr>
                </a:tc>
                <a:tc>
                  <a:txBody>
                    <a:bodyPr/>
                    <a:lstStyle/>
                    <a:p>
                      <a:pPr algn="r" fontAlgn="b"/>
                      <a:r>
                        <a:rPr lang="en-GB" sz="2800" u="none" strike="noStrike" dirty="0">
                          <a:effectLst/>
                        </a:rPr>
                        <a:t>8</a:t>
                      </a:r>
                      <a:endParaRPr lang="en-GB" sz="2800" b="0" i="0" u="none" strike="noStrike" dirty="0">
                        <a:solidFill>
                          <a:srgbClr val="000000"/>
                        </a:solidFill>
                        <a:effectLst/>
                        <a:latin typeface="Calibri" panose="020F0502020204030204" pitchFamily="34" charset="0"/>
                      </a:endParaRPr>
                    </a:p>
                  </a:txBody>
                  <a:tcPr marL="9525" marR="9525" marT="9525" marB="0" anchor="b">
                    <a:noFill/>
                  </a:tcPr>
                </a:tc>
                <a:extLst>
                  <a:ext uri="{0D108BD9-81ED-4DB2-BD59-A6C34878D82A}">
                    <a16:rowId xmlns:a16="http://schemas.microsoft.com/office/drawing/2014/main" val="3096381766"/>
                  </a:ext>
                </a:extLst>
              </a:tr>
            </a:tbl>
          </a:graphicData>
        </a:graphic>
      </p:graphicFrame>
      <p:sp>
        <p:nvSpPr>
          <p:cNvPr id="5" name="Slide Number Placeholder 4">
            <a:extLst>
              <a:ext uri="{FF2B5EF4-FFF2-40B4-BE49-F238E27FC236}">
                <a16:creationId xmlns:a16="http://schemas.microsoft.com/office/drawing/2014/main" id="{4B470B13-CC0A-40A3-B6AD-1D7830F5A5B8}"/>
              </a:ext>
            </a:extLst>
          </p:cNvPr>
          <p:cNvSpPr>
            <a:spLocks noGrp="1"/>
          </p:cNvSpPr>
          <p:nvPr>
            <p:ph type="sldNum" sz="quarter" idx="12"/>
          </p:nvPr>
        </p:nvSpPr>
        <p:spPr/>
        <p:txBody>
          <a:bodyPr/>
          <a:lstStyle/>
          <a:p>
            <a:fld id="{039C6C5A-DE53-4A38-928E-3FF471664810}" type="slidenum">
              <a:rPr lang="en-GB" smtClean="0"/>
              <a:t>27</a:t>
            </a:fld>
            <a:endParaRPr lang="en-GB"/>
          </a:p>
        </p:txBody>
      </p:sp>
    </p:spTree>
    <p:extLst>
      <p:ext uri="{BB962C8B-B14F-4D97-AF65-F5344CB8AC3E}">
        <p14:creationId xmlns:p14="http://schemas.microsoft.com/office/powerpoint/2010/main" val="91137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77EEC-D502-D3DD-D971-CF53D254F058}"/>
              </a:ext>
            </a:extLst>
          </p:cNvPr>
          <p:cNvSpPr>
            <a:spLocks noGrp="1"/>
          </p:cNvSpPr>
          <p:nvPr>
            <p:ph type="title"/>
          </p:nvPr>
        </p:nvSpPr>
        <p:spPr/>
        <p:txBody>
          <a:bodyPr>
            <a:normAutofit/>
          </a:bodyPr>
          <a:lstStyle/>
          <a:p>
            <a:r>
              <a:rPr lang="en-GB" sz="4800" b="1" dirty="0"/>
              <a:t>Reference</a:t>
            </a:r>
          </a:p>
        </p:txBody>
      </p:sp>
      <p:sp>
        <p:nvSpPr>
          <p:cNvPr id="3" name="Content Placeholder 2">
            <a:extLst>
              <a:ext uri="{FF2B5EF4-FFF2-40B4-BE49-F238E27FC236}">
                <a16:creationId xmlns:a16="http://schemas.microsoft.com/office/drawing/2014/main" id="{BE080DC0-B2B6-C45C-C593-B7FC9A58A450}"/>
              </a:ext>
            </a:extLst>
          </p:cNvPr>
          <p:cNvSpPr>
            <a:spLocks noGrp="1"/>
          </p:cNvSpPr>
          <p:nvPr>
            <p:ph idx="1"/>
          </p:nvPr>
        </p:nvSpPr>
        <p:spPr/>
        <p:txBody>
          <a:bodyPr>
            <a:normAutofit/>
          </a:bodyPr>
          <a:lstStyle/>
          <a:p>
            <a:pPr marL="0" indent="0">
              <a:buNone/>
            </a:pPr>
            <a:r>
              <a:rPr lang="en-GB" sz="4800" dirty="0"/>
              <a:t>“A better rim weighting algorithm”</a:t>
            </a:r>
          </a:p>
          <a:p>
            <a:pPr marL="0" indent="0">
              <a:buNone/>
            </a:pPr>
            <a:r>
              <a:rPr lang="en-GB" sz="4800" dirty="0"/>
              <a:t>Michael Baxter</a:t>
            </a:r>
          </a:p>
          <a:p>
            <a:pPr marL="0" indent="0">
              <a:buNone/>
            </a:pPr>
            <a:r>
              <a:rPr lang="en-GB" sz="4800" dirty="0"/>
              <a:t>International Journal of Market Research</a:t>
            </a:r>
          </a:p>
          <a:p>
            <a:pPr marL="0" indent="0">
              <a:buNone/>
            </a:pPr>
            <a:r>
              <a:rPr lang="en-GB" sz="4800" dirty="0"/>
              <a:t>Vol. 58 Issue 4 2016</a:t>
            </a:r>
          </a:p>
          <a:p>
            <a:pPr marL="0" indent="0">
              <a:buNone/>
            </a:pPr>
            <a:r>
              <a:rPr lang="en-GB" sz="4800" dirty="0"/>
              <a:t>Pages 621-634</a:t>
            </a:r>
          </a:p>
        </p:txBody>
      </p:sp>
    </p:spTree>
    <p:extLst>
      <p:ext uri="{BB962C8B-B14F-4D97-AF65-F5344CB8AC3E}">
        <p14:creationId xmlns:p14="http://schemas.microsoft.com/office/powerpoint/2010/main" val="7890613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5F2C49-8C3C-4346-9016-25E2F9F8D52D}"/>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812FF8F0-0A62-46E0-92DB-212926A41585}"/>
              </a:ext>
            </a:extLst>
          </p:cNvPr>
          <p:cNvSpPr>
            <a:spLocks noGrp="1"/>
          </p:cNvSpPr>
          <p:nvPr>
            <p:ph idx="1"/>
          </p:nvPr>
        </p:nvSpPr>
        <p:spPr>
          <a:xfrm>
            <a:off x="838200" y="1380931"/>
            <a:ext cx="5953217" cy="4796032"/>
          </a:xfrm>
        </p:spPr>
        <p:txBody>
          <a:bodyPr>
            <a:normAutofit/>
          </a:bodyPr>
          <a:lstStyle/>
          <a:p>
            <a:pPr marL="0" indent="0" algn="ctr">
              <a:buNone/>
            </a:pPr>
            <a:r>
              <a:rPr lang="en-GB" sz="13800" dirty="0">
                <a:solidFill>
                  <a:srgbClr val="0070C0"/>
                </a:solidFill>
              </a:rPr>
              <a:t>Thank</a:t>
            </a:r>
          </a:p>
          <a:p>
            <a:pPr marL="0" indent="0" algn="ctr">
              <a:buNone/>
            </a:pPr>
            <a:r>
              <a:rPr lang="en-GB" sz="13800" dirty="0">
                <a:solidFill>
                  <a:srgbClr val="0070C0"/>
                </a:solidFill>
              </a:rPr>
              <a:t>you</a:t>
            </a:r>
          </a:p>
        </p:txBody>
      </p:sp>
      <p:pic>
        <p:nvPicPr>
          <p:cNvPr id="4" name="Content Placeholder 3">
            <a:extLst>
              <a:ext uri="{FF2B5EF4-FFF2-40B4-BE49-F238E27FC236}">
                <a16:creationId xmlns:a16="http://schemas.microsoft.com/office/drawing/2014/main" id="{A74C63D2-FDD5-4358-9F99-C76038A50B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91417" y="1530220"/>
            <a:ext cx="4256028" cy="4273421"/>
          </a:xfrm>
          <a:prstGeom prst="rect">
            <a:avLst/>
          </a:prstGeom>
        </p:spPr>
      </p:pic>
      <p:sp>
        <p:nvSpPr>
          <p:cNvPr id="6" name="Slide Number Placeholder 5">
            <a:extLst>
              <a:ext uri="{FF2B5EF4-FFF2-40B4-BE49-F238E27FC236}">
                <a16:creationId xmlns:a16="http://schemas.microsoft.com/office/drawing/2014/main" id="{69ADF905-5639-4A5A-9BEA-AE072A2D35FB}"/>
              </a:ext>
            </a:extLst>
          </p:cNvPr>
          <p:cNvSpPr>
            <a:spLocks noGrp="1"/>
          </p:cNvSpPr>
          <p:nvPr>
            <p:ph type="sldNum" sz="quarter" idx="12"/>
          </p:nvPr>
        </p:nvSpPr>
        <p:spPr/>
        <p:txBody>
          <a:bodyPr/>
          <a:lstStyle/>
          <a:p>
            <a:fld id="{039C6C5A-DE53-4A38-928E-3FF471664810}" type="slidenum">
              <a:rPr lang="en-GB" smtClean="0"/>
              <a:t>29</a:t>
            </a:fld>
            <a:endParaRPr lang="en-GB"/>
          </a:p>
        </p:txBody>
      </p:sp>
    </p:spTree>
    <p:extLst>
      <p:ext uri="{BB962C8B-B14F-4D97-AF65-F5344CB8AC3E}">
        <p14:creationId xmlns:p14="http://schemas.microsoft.com/office/powerpoint/2010/main" val="32488199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EC1805-7333-41E2-9314-768F85FC06E6}"/>
              </a:ext>
            </a:extLst>
          </p:cNvPr>
          <p:cNvSpPr>
            <a:spLocks noGrp="1"/>
          </p:cNvSpPr>
          <p:nvPr>
            <p:ph type="title"/>
          </p:nvPr>
        </p:nvSpPr>
        <p:spPr/>
        <p:txBody>
          <a:bodyPr/>
          <a:lstStyle/>
          <a:p>
            <a:r>
              <a:rPr lang="en-GB" dirty="0">
                <a:solidFill>
                  <a:srgbClr val="FF0000"/>
                </a:solidFill>
              </a:rPr>
              <a:t> </a:t>
            </a:r>
          </a:p>
        </p:txBody>
      </p:sp>
      <p:sp>
        <p:nvSpPr>
          <p:cNvPr id="3" name="Content Placeholder 2">
            <a:extLst>
              <a:ext uri="{FF2B5EF4-FFF2-40B4-BE49-F238E27FC236}">
                <a16:creationId xmlns:a16="http://schemas.microsoft.com/office/drawing/2014/main" id="{9C068E3C-6775-421D-87B7-97B46BA14614}"/>
              </a:ext>
            </a:extLst>
          </p:cNvPr>
          <p:cNvSpPr>
            <a:spLocks noGrp="1"/>
          </p:cNvSpPr>
          <p:nvPr>
            <p:ph idx="1"/>
          </p:nvPr>
        </p:nvSpPr>
        <p:spPr>
          <a:xfrm>
            <a:off x="838200" y="790575"/>
            <a:ext cx="10515600" cy="5386388"/>
          </a:xfrm>
        </p:spPr>
        <p:txBody>
          <a:bodyPr>
            <a:noAutofit/>
          </a:bodyPr>
          <a:lstStyle/>
          <a:p>
            <a:pPr marL="0" indent="0">
              <a:buNone/>
            </a:pPr>
            <a:r>
              <a:rPr lang="en-GB" sz="4000" dirty="0"/>
              <a:t>Sample surveys are one of the main methods by which data are collected for statistical purposes.</a:t>
            </a:r>
          </a:p>
          <a:p>
            <a:pPr marL="0" indent="0">
              <a:buNone/>
            </a:pPr>
            <a:r>
              <a:rPr lang="en-GB" sz="4000" dirty="0"/>
              <a:t>They are undertaken by the Office for National Statistics and many other organisations in both the public and private sectors.</a:t>
            </a:r>
          </a:p>
          <a:p>
            <a:pPr marL="0" indent="0">
              <a:buNone/>
            </a:pPr>
            <a:r>
              <a:rPr lang="en-GB" sz="4000" dirty="0"/>
              <a:t>The results of these surveys need to be weighted to produce unbiased estimates.</a:t>
            </a:r>
          </a:p>
        </p:txBody>
      </p:sp>
      <p:sp>
        <p:nvSpPr>
          <p:cNvPr id="5" name="Slide Number Placeholder 4">
            <a:extLst>
              <a:ext uri="{FF2B5EF4-FFF2-40B4-BE49-F238E27FC236}">
                <a16:creationId xmlns:a16="http://schemas.microsoft.com/office/drawing/2014/main" id="{A006B0D9-B22F-4716-B1CA-65027195A8ED}"/>
              </a:ext>
            </a:extLst>
          </p:cNvPr>
          <p:cNvSpPr>
            <a:spLocks noGrp="1"/>
          </p:cNvSpPr>
          <p:nvPr>
            <p:ph type="sldNum" sz="quarter" idx="12"/>
          </p:nvPr>
        </p:nvSpPr>
        <p:spPr/>
        <p:txBody>
          <a:bodyPr/>
          <a:lstStyle/>
          <a:p>
            <a:fld id="{039C6C5A-DE53-4A38-928E-3FF471664810}" type="slidenum">
              <a:rPr lang="en-GB" smtClean="0"/>
              <a:t>3</a:t>
            </a:fld>
            <a:endParaRPr lang="en-GB"/>
          </a:p>
        </p:txBody>
      </p:sp>
    </p:spTree>
    <p:extLst>
      <p:ext uri="{BB962C8B-B14F-4D97-AF65-F5344CB8AC3E}">
        <p14:creationId xmlns:p14="http://schemas.microsoft.com/office/powerpoint/2010/main" val="19253626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EC1805-7333-41E2-9314-768F85FC06E6}"/>
              </a:ext>
            </a:extLst>
          </p:cNvPr>
          <p:cNvSpPr>
            <a:spLocks noGrp="1"/>
          </p:cNvSpPr>
          <p:nvPr>
            <p:ph type="title"/>
          </p:nvPr>
        </p:nvSpPr>
        <p:spPr/>
        <p:txBody>
          <a:bodyPr/>
          <a:lstStyle/>
          <a:p>
            <a:r>
              <a:rPr lang="en-GB" dirty="0">
                <a:solidFill>
                  <a:srgbClr val="FF0000"/>
                </a:solidFill>
              </a:rPr>
              <a:t>Why do we need to weight? (1)</a:t>
            </a:r>
          </a:p>
        </p:txBody>
      </p:sp>
      <p:sp>
        <p:nvSpPr>
          <p:cNvPr id="3" name="Content Placeholder 2">
            <a:extLst>
              <a:ext uri="{FF2B5EF4-FFF2-40B4-BE49-F238E27FC236}">
                <a16:creationId xmlns:a16="http://schemas.microsoft.com/office/drawing/2014/main" id="{9C068E3C-6775-421D-87B7-97B46BA14614}"/>
              </a:ext>
            </a:extLst>
          </p:cNvPr>
          <p:cNvSpPr>
            <a:spLocks noGrp="1"/>
          </p:cNvSpPr>
          <p:nvPr>
            <p:ph idx="1"/>
          </p:nvPr>
        </p:nvSpPr>
        <p:spPr>
          <a:xfrm>
            <a:off x="838200" y="1535837"/>
            <a:ext cx="10515600" cy="4641126"/>
          </a:xfrm>
        </p:spPr>
        <p:txBody>
          <a:bodyPr>
            <a:noAutofit/>
          </a:bodyPr>
          <a:lstStyle/>
          <a:p>
            <a:r>
              <a:rPr lang="en-GB" sz="3200" dirty="0"/>
              <a:t>Most obviously, only a sample, so needs to be grossed up to population total</a:t>
            </a:r>
          </a:p>
          <a:p>
            <a:r>
              <a:rPr lang="en-GB" sz="3200" dirty="0"/>
              <a:t>Might suppose that if we sample say 0.1% of all households, just multiply results by 1000.  But there are many complications.</a:t>
            </a:r>
          </a:p>
          <a:p>
            <a:r>
              <a:rPr lang="en-GB" sz="3200" dirty="0"/>
              <a:t>We may not draw an exactly representative sample of households; this causes selection bias</a:t>
            </a:r>
          </a:p>
          <a:p>
            <a:r>
              <a:rPr lang="en-GB" sz="3200" dirty="0"/>
              <a:t>Non-contact/refusal/rubbish response</a:t>
            </a:r>
          </a:p>
          <a:p>
            <a:endParaRPr lang="en-GB" sz="3000" dirty="0"/>
          </a:p>
        </p:txBody>
      </p:sp>
      <p:sp>
        <p:nvSpPr>
          <p:cNvPr id="5" name="Slide Number Placeholder 4">
            <a:extLst>
              <a:ext uri="{FF2B5EF4-FFF2-40B4-BE49-F238E27FC236}">
                <a16:creationId xmlns:a16="http://schemas.microsoft.com/office/drawing/2014/main" id="{1383A136-972D-4E77-BA99-0D549CBC3F43}"/>
              </a:ext>
            </a:extLst>
          </p:cNvPr>
          <p:cNvSpPr>
            <a:spLocks noGrp="1"/>
          </p:cNvSpPr>
          <p:nvPr>
            <p:ph type="sldNum" sz="quarter" idx="12"/>
          </p:nvPr>
        </p:nvSpPr>
        <p:spPr/>
        <p:txBody>
          <a:bodyPr/>
          <a:lstStyle/>
          <a:p>
            <a:fld id="{039C6C5A-DE53-4A38-928E-3FF471664810}" type="slidenum">
              <a:rPr lang="en-GB" smtClean="0"/>
              <a:t>4</a:t>
            </a:fld>
            <a:endParaRPr lang="en-GB"/>
          </a:p>
        </p:txBody>
      </p:sp>
    </p:spTree>
    <p:extLst>
      <p:ext uri="{BB962C8B-B14F-4D97-AF65-F5344CB8AC3E}">
        <p14:creationId xmlns:p14="http://schemas.microsoft.com/office/powerpoint/2010/main" val="23419801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EC1805-7333-41E2-9314-768F85FC06E6}"/>
              </a:ext>
            </a:extLst>
          </p:cNvPr>
          <p:cNvSpPr>
            <a:spLocks noGrp="1"/>
          </p:cNvSpPr>
          <p:nvPr>
            <p:ph type="title"/>
          </p:nvPr>
        </p:nvSpPr>
        <p:spPr/>
        <p:txBody>
          <a:bodyPr/>
          <a:lstStyle/>
          <a:p>
            <a:r>
              <a:rPr lang="en-GB" dirty="0">
                <a:solidFill>
                  <a:srgbClr val="FF0000"/>
                </a:solidFill>
              </a:rPr>
              <a:t>Why do we need to weight? (2)</a:t>
            </a:r>
          </a:p>
        </p:txBody>
      </p:sp>
      <p:sp>
        <p:nvSpPr>
          <p:cNvPr id="3" name="Content Placeholder 2">
            <a:extLst>
              <a:ext uri="{FF2B5EF4-FFF2-40B4-BE49-F238E27FC236}">
                <a16:creationId xmlns:a16="http://schemas.microsoft.com/office/drawing/2014/main" id="{9C068E3C-6775-421D-87B7-97B46BA14614}"/>
              </a:ext>
            </a:extLst>
          </p:cNvPr>
          <p:cNvSpPr>
            <a:spLocks noGrp="1"/>
          </p:cNvSpPr>
          <p:nvPr>
            <p:ph idx="1"/>
          </p:nvPr>
        </p:nvSpPr>
        <p:spPr>
          <a:xfrm>
            <a:off x="838200" y="1535837"/>
            <a:ext cx="10515600" cy="4641126"/>
          </a:xfrm>
        </p:spPr>
        <p:txBody>
          <a:bodyPr>
            <a:noAutofit/>
          </a:bodyPr>
          <a:lstStyle/>
          <a:p>
            <a:r>
              <a:rPr lang="en-GB" sz="3200" dirty="0"/>
              <a:t>Non-respondents likely to be different on average from respondents</a:t>
            </a:r>
          </a:p>
          <a:p>
            <a:r>
              <a:rPr lang="en-GB" sz="3200" dirty="0"/>
              <a:t>This causes response bias</a:t>
            </a:r>
          </a:p>
          <a:p>
            <a:r>
              <a:rPr lang="en-GB" sz="3200" dirty="0"/>
              <a:t>Least likely to respond:</a:t>
            </a:r>
          </a:p>
          <a:p>
            <a:pPr lvl="1"/>
            <a:r>
              <a:rPr lang="en-GB" sz="3200" dirty="0"/>
              <a:t>One-person households</a:t>
            </a:r>
          </a:p>
          <a:p>
            <a:pPr lvl="1"/>
            <a:r>
              <a:rPr lang="en-GB" sz="3200" dirty="0"/>
              <a:t>Males 20-29 and 30-39 and females 20-29</a:t>
            </a:r>
          </a:p>
          <a:p>
            <a:pPr lvl="1"/>
            <a:r>
              <a:rPr lang="en-GB" sz="3200" dirty="0"/>
              <a:t>People with very young children</a:t>
            </a:r>
          </a:p>
          <a:p>
            <a:pPr lvl="1"/>
            <a:r>
              <a:rPr lang="en-GB" sz="3200" dirty="0"/>
              <a:t>Of course, these categories overlap.</a:t>
            </a:r>
          </a:p>
        </p:txBody>
      </p:sp>
      <p:sp>
        <p:nvSpPr>
          <p:cNvPr id="5" name="Slide Number Placeholder 4">
            <a:extLst>
              <a:ext uri="{FF2B5EF4-FFF2-40B4-BE49-F238E27FC236}">
                <a16:creationId xmlns:a16="http://schemas.microsoft.com/office/drawing/2014/main" id="{1383A136-972D-4E77-BA99-0D549CBC3F43}"/>
              </a:ext>
            </a:extLst>
          </p:cNvPr>
          <p:cNvSpPr>
            <a:spLocks noGrp="1"/>
          </p:cNvSpPr>
          <p:nvPr>
            <p:ph type="sldNum" sz="quarter" idx="12"/>
          </p:nvPr>
        </p:nvSpPr>
        <p:spPr/>
        <p:txBody>
          <a:bodyPr/>
          <a:lstStyle/>
          <a:p>
            <a:fld id="{039C6C5A-DE53-4A38-928E-3FF471664810}" type="slidenum">
              <a:rPr lang="en-GB" smtClean="0"/>
              <a:t>5</a:t>
            </a:fld>
            <a:endParaRPr lang="en-GB"/>
          </a:p>
        </p:txBody>
      </p:sp>
    </p:spTree>
    <p:extLst>
      <p:ext uri="{BB962C8B-B14F-4D97-AF65-F5344CB8AC3E}">
        <p14:creationId xmlns:p14="http://schemas.microsoft.com/office/powerpoint/2010/main" val="30249859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45C5FB-9718-4C38-B4EA-61B5E8828584}"/>
              </a:ext>
            </a:extLst>
          </p:cNvPr>
          <p:cNvSpPr>
            <a:spLocks noGrp="1"/>
          </p:cNvSpPr>
          <p:nvPr>
            <p:ph type="title"/>
          </p:nvPr>
        </p:nvSpPr>
        <p:spPr/>
        <p:txBody>
          <a:bodyPr/>
          <a:lstStyle/>
          <a:p>
            <a:r>
              <a:rPr lang="en-GB" dirty="0">
                <a:solidFill>
                  <a:srgbClr val="FF0000"/>
                </a:solidFill>
              </a:rPr>
              <a:t>Control to known totals (1)</a:t>
            </a:r>
          </a:p>
        </p:txBody>
      </p:sp>
      <p:sp>
        <p:nvSpPr>
          <p:cNvPr id="3" name="Content Placeholder 2">
            <a:extLst>
              <a:ext uri="{FF2B5EF4-FFF2-40B4-BE49-F238E27FC236}">
                <a16:creationId xmlns:a16="http://schemas.microsoft.com/office/drawing/2014/main" id="{842165A4-D2D3-4C56-9A02-E37A64BC3F88}"/>
              </a:ext>
            </a:extLst>
          </p:cNvPr>
          <p:cNvSpPr>
            <a:spLocks noGrp="1"/>
          </p:cNvSpPr>
          <p:nvPr>
            <p:ph idx="1"/>
          </p:nvPr>
        </p:nvSpPr>
        <p:spPr>
          <a:xfrm>
            <a:off x="838200" y="1510018"/>
            <a:ext cx="10515600" cy="4857226"/>
          </a:xfrm>
        </p:spPr>
        <p:txBody>
          <a:bodyPr>
            <a:normAutofit/>
          </a:bodyPr>
          <a:lstStyle/>
          <a:p>
            <a:r>
              <a:rPr lang="en-GB" sz="3600" dirty="0"/>
              <a:t>These biases can be reduced by controlling to known totals.</a:t>
            </a:r>
          </a:p>
          <a:p>
            <a:r>
              <a:rPr lang="en-GB" sz="3600" dirty="0"/>
              <a:t>Obtained from official government statistical office.</a:t>
            </a:r>
          </a:p>
          <a:p>
            <a:r>
              <a:rPr lang="en-GB" sz="3600" dirty="0"/>
              <a:t>Some countries have better data than others.</a:t>
            </a:r>
          </a:p>
          <a:p>
            <a:r>
              <a:rPr lang="en-GB" sz="3600" dirty="0"/>
              <a:t>We usually use:</a:t>
            </a:r>
          </a:p>
          <a:p>
            <a:pPr lvl="1"/>
            <a:r>
              <a:rPr lang="en-GB" sz="3600" dirty="0"/>
              <a:t>Population by age and sex.</a:t>
            </a:r>
          </a:p>
          <a:p>
            <a:pPr lvl="1"/>
            <a:r>
              <a:rPr lang="en-GB" sz="3600" dirty="0"/>
              <a:t>Population by region for </a:t>
            </a:r>
            <a:r>
              <a:rPr lang="en-GB" sz="3600"/>
              <a:t>large countries.</a:t>
            </a:r>
            <a:endParaRPr lang="en-GB" sz="3600" dirty="0"/>
          </a:p>
          <a:p>
            <a:pPr lvl="1"/>
            <a:r>
              <a:rPr lang="en-GB" sz="3600" dirty="0"/>
              <a:t>Number of households by size.</a:t>
            </a:r>
          </a:p>
        </p:txBody>
      </p:sp>
      <p:sp>
        <p:nvSpPr>
          <p:cNvPr id="5" name="Slide Number Placeholder 4">
            <a:extLst>
              <a:ext uri="{FF2B5EF4-FFF2-40B4-BE49-F238E27FC236}">
                <a16:creationId xmlns:a16="http://schemas.microsoft.com/office/drawing/2014/main" id="{69E1AC3D-0C8B-4496-93A6-00FC6FA919D7}"/>
              </a:ext>
            </a:extLst>
          </p:cNvPr>
          <p:cNvSpPr>
            <a:spLocks noGrp="1"/>
          </p:cNvSpPr>
          <p:nvPr>
            <p:ph type="sldNum" sz="quarter" idx="12"/>
          </p:nvPr>
        </p:nvSpPr>
        <p:spPr/>
        <p:txBody>
          <a:bodyPr/>
          <a:lstStyle/>
          <a:p>
            <a:fld id="{039C6C5A-DE53-4A38-928E-3FF471664810}" type="slidenum">
              <a:rPr lang="en-GB" smtClean="0"/>
              <a:t>6</a:t>
            </a:fld>
            <a:endParaRPr lang="en-GB"/>
          </a:p>
        </p:txBody>
      </p:sp>
    </p:spTree>
    <p:extLst>
      <p:ext uri="{BB962C8B-B14F-4D97-AF65-F5344CB8AC3E}">
        <p14:creationId xmlns:p14="http://schemas.microsoft.com/office/powerpoint/2010/main" val="12220827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45C5FB-9718-4C38-B4EA-61B5E8828584}"/>
              </a:ext>
            </a:extLst>
          </p:cNvPr>
          <p:cNvSpPr>
            <a:spLocks noGrp="1"/>
          </p:cNvSpPr>
          <p:nvPr>
            <p:ph type="title"/>
          </p:nvPr>
        </p:nvSpPr>
        <p:spPr/>
        <p:txBody>
          <a:bodyPr/>
          <a:lstStyle/>
          <a:p>
            <a:r>
              <a:rPr lang="en-GB" dirty="0">
                <a:solidFill>
                  <a:srgbClr val="FF0000"/>
                </a:solidFill>
              </a:rPr>
              <a:t>Control to known totals (2)</a:t>
            </a:r>
          </a:p>
        </p:txBody>
      </p:sp>
      <p:sp>
        <p:nvSpPr>
          <p:cNvPr id="3" name="Content Placeholder 2">
            <a:extLst>
              <a:ext uri="{FF2B5EF4-FFF2-40B4-BE49-F238E27FC236}">
                <a16:creationId xmlns:a16="http://schemas.microsoft.com/office/drawing/2014/main" id="{842165A4-D2D3-4C56-9A02-E37A64BC3F88}"/>
              </a:ext>
            </a:extLst>
          </p:cNvPr>
          <p:cNvSpPr>
            <a:spLocks noGrp="1"/>
          </p:cNvSpPr>
          <p:nvPr>
            <p:ph idx="1"/>
          </p:nvPr>
        </p:nvSpPr>
        <p:spPr>
          <a:xfrm>
            <a:off x="838200" y="1510018"/>
            <a:ext cx="10515600" cy="4857226"/>
          </a:xfrm>
        </p:spPr>
        <p:txBody>
          <a:bodyPr>
            <a:normAutofit/>
          </a:bodyPr>
          <a:lstStyle/>
          <a:p>
            <a:r>
              <a:rPr lang="en-GB" sz="3600" dirty="0"/>
              <a:t>Weighting ends up with each respondent having a weight.</a:t>
            </a:r>
          </a:p>
          <a:p>
            <a:r>
              <a:rPr lang="en-GB" sz="3600" dirty="0"/>
              <a:t>Sum of weights of e.g. all male respondents aged 5-9 will equal known number of all males aged 5-9.</a:t>
            </a:r>
          </a:p>
          <a:p>
            <a:r>
              <a:rPr lang="en-GB" sz="3600" dirty="0"/>
              <a:t>For best results, we want the sum of the squares of the weights to be a minimum.</a:t>
            </a:r>
          </a:p>
          <a:p>
            <a:pPr lvl="1"/>
            <a:r>
              <a:rPr lang="en-GB" sz="3600" dirty="0"/>
              <a:t>Does anyone know why we want this condition?</a:t>
            </a:r>
          </a:p>
        </p:txBody>
      </p:sp>
      <p:sp>
        <p:nvSpPr>
          <p:cNvPr id="5" name="Slide Number Placeholder 4">
            <a:extLst>
              <a:ext uri="{FF2B5EF4-FFF2-40B4-BE49-F238E27FC236}">
                <a16:creationId xmlns:a16="http://schemas.microsoft.com/office/drawing/2014/main" id="{F872AF31-4619-435A-A9D7-01658F4D880F}"/>
              </a:ext>
            </a:extLst>
          </p:cNvPr>
          <p:cNvSpPr>
            <a:spLocks noGrp="1"/>
          </p:cNvSpPr>
          <p:nvPr>
            <p:ph type="sldNum" sz="quarter" idx="12"/>
          </p:nvPr>
        </p:nvSpPr>
        <p:spPr/>
        <p:txBody>
          <a:bodyPr/>
          <a:lstStyle/>
          <a:p>
            <a:fld id="{039C6C5A-DE53-4A38-928E-3FF471664810}" type="slidenum">
              <a:rPr lang="en-GB" smtClean="0"/>
              <a:t>7</a:t>
            </a:fld>
            <a:endParaRPr lang="en-GB"/>
          </a:p>
        </p:txBody>
      </p:sp>
    </p:spTree>
    <p:extLst>
      <p:ext uri="{BB962C8B-B14F-4D97-AF65-F5344CB8AC3E}">
        <p14:creationId xmlns:p14="http://schemas.microsoft.com/office/powerpoint/2010/main" val="39051933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C06FF-2C81-46A7-84E7-9D4D6CF35217}"/>
              </a:ext>
            </a:extLst>
          </p:cNvPr>
          <p:cNvSpPr>
            <a:spLocks noGrp="1"/>
          </p:cNvSpPr>
          <p:nvPr>
            <p:ph type="title"/>
          </p:nvPr>
        </p:nvSpPr>
        <p:spPr/>
        <p:txBody>
          <a:bodyPr>
            <a:noAutofit/>
          </a:bodyPr>
          <a:lstStyle/>
          <a:p>
            <a:r>
              <a:rPr lang="en-GB" sz="5400" dirty="0">
                <a:solidFill>
                  <a:srgbClr val="FF0000"/>
                </a:solidFill>
              </a:rPr>
              <a:t>Why we need to minimise</a:t>
            </a:r>
            <a:br>
              <a:rPr lang="en-GB" sz="5400" dirty="0">
                <a:solidFill>
                  <a:srgbClr val="FF0000"/>
                </a:solidFill>
              </a:rPr>
            </a:br>
            <a:r>
              <a:rPr lang="en-GB" sz="5400" dirty="0">
                <a:solidFill>
                  <a:srgbClr val="FF0000"/>
                </a:solidFill>
              </a:rPr>
              <a:t>the sum of squares (1)</a:t>
            </a:r>
          </a:p>
        </p:txBody>
      </p:sp>
      <p:sp>
        <p:nvSpPr>
          <p:cNvPr id="3" name="Content Placeholder 2">
            <a:extLst>
              <a:ext uri="{FF2B5EF4-FFF2-40B4-BE49-F238E27FC236}">
                <a16:creationId xmlns:a16="http://schemas.microsoft.com/office/drawing/2014/main" id="{CD06D0ED-D8D7-4118-8C80-7AA24AAFD54C}"/>
              </a:ext>
            </a:extLst>
          </p:cNvPr>
          <p:cNvSpPr>
            <a:spLocks noGrp="1"/>
          </p:cNvSpPr>
          <p:nvPr>
            <p:ph idx="1"/>
          </p:nvPr>
        </p:nvSpPr>
        <p:spPr>
          <a:xfrm>
            <a:off x="838200" y="1420427"/>
            <a:ext cx="10515600" cy="4756536"/>
          </a:xfrm>
        </p:spPr>
        <p:txBody>
          <a:bodyPr>
            <a:noAutofit/>
          </a:bodyPr>
          <a:lstStyle/>
          <a:p>
            <a:endParaRPr lang="en-GB" sz="2900" dirty="0"/>
          </a:p>
          <a:p>
            <a:r>
              <a:rPr lang="en-GB" sz="4000" dirty="0"/>
              <a:t>With a perfectly balanced sample, the variance is proportional to the reciprocal of the sample size.</a:t>
            </a:r>
          </a:p>
          <a:p>
            <a:r>
              <a:rPr lang="en-GB" sz="4000" dirty="0"/>
              <a:t>With an unbalanced sample, the variance is larger than with a perfectly balanced one of the same size.</a:t>
            </a:r>
          </a:p>
        </p:txBody>
      </p:sp>
      <p:sp>
        <p:nvSpPr>
          <p:cNvPr id="5" name="Slide Number Placeholder 4">
            <a:extLst>
              <a:ext uri="{FF2B5EF4-FFF2-40B4-BE49-F238E27FC236}">
                <a16:creationId xmlns:a16="http://schemas.microsoft.com/office/drawing/2014/main" id="{859E6640-970B-4AC4-951E-AE92A54BD006}"/>
              </a:ext>
            </a:extLst>
          </p:cNvPr>
          <p:cNvSpPr>
            <a:spLocks noGrp="1"/>
          </p:cNvSpPr>
          <p:nvPr>
            <p:ph type="sldNum" sz="quarter" idx="12"/>
          </p:nvPr>
        </p:nvSpPr>
        <p:spPr/>
        <p:txBody>
          <a:bodyPr/>
          <a:lstStyle/>
          <a:p>
            <a:fld id="{039C6C5A-DE53-4A38-928E-3FF471664810}" type="slidenum">
              <a:rPr lang="en-GB" smtClean="0"/>
              <a:t>8</a:t>
            </a:fld>
            <a:endParaRPr lang="en-GB"/>
          </a:p>
        </p:txBody>
      </p:sp>
    </p:spTree>
    <p:extLst>
      <p:ext uri="{BB962C8B-B14F-4D97-AF65-F5344CB8AC3E}">
        <p14:creationId xmlns:p14="http://schemas.microsoft.com/office/powerpoint/2010/main" val="25588189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C06FF-2C81-46A7-84E7-9D4D6CF35217}"/>
              </a:ext>
            </a:extLst>
          </p:cNvPr>
          <p:cNvSpPr>
            <a:spLocks noGrp="1"/>
          </p:cNvSpPr>
          <p:nvPr>
            <p:ph type="title"/>
          </p:nvPr>
        </p:nvSpPr>
        <p:spPr/>
        <p:txBody>
          <a:bodyPr>
            <a:noAutofit/>
          </a:bodyPr>
          <a:lstStyle/>
          <a:p>
            <a:r>
              <a:rPr lang="en-GB" sz="5400" dirty="0">
                <a:solidFill>
                  <a:srgbClr val="FF0000"/>
                </a:solidFill>
              </a:rPr>
              <a:t>Why we need to minimise</a:t>
            </a:r>
            <a:br>
              <a:rPr lang="en-GB" sz="5400" dirty="0">
                <a:solidFill>
                  <a:srgbClr val="FF0000"/>
                </a:solidFill>
              </a:rPr>
            </a:br>
            <a:r>
              <a:rPr lang="en-GB" sz="5400" dirty="0">
                <a:solidFill>
                  <a:srgbClr val="FF0000"/>
                </a:solidFill>
              </a:rPr>
              <a:t>the sum of squares(2)</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CD06D0ED-D8D7-4118-8C80-7AA24AAFD54C}"/>
                  </a:ext>
                </a:extLst>
              </p:cNvPr>
              <p:cNvSpPr>
                <a:spLocks noGrp="1"/>
              </p:cNvSpPr>
              <p:nvPr>
                <p:ph idx="1"/>
              </p:nvPr>
            </p:nvSpPr>
            <p:spPr>
              <a:xfrm>
                <a:off x="838200" y="1420427"/>
                <a:ext cx="10515600" cy="4756536"/>
              </a:xfrm>
            </p:spPr>
            <p:txBody>
              <a:bodyPr>
                <a:noAutofit/>
              </a:bodyPr>
              <a:lstStyle/>
              <a:p>
                <a:endParaRPr lang="en-GB" sz="2900" dirty="0"/>
              </a:p>
              <a:p>
                <a:r>
                  <a:rPr lang="en-GB" sz="4000" dirty="0"/>
                  <a:t>The efficiency is defined as</a:t>
                </a:r>
              </a:p>
              <a:p>
                <a:pPr lvl="1"/>
                <a14:m>
                  <m:oMath xmlns:m="http://schemas.openxmlformats.org/officeDocument/2006/math">
                    <m:r>
                      <a:rPr lang="en-GB" sz="4000" b="0" i="1" smtClean="0">
                        <a:latin typeface="Cambria Math" panose="02040503050406030204" pitchFamily="18" charset="0"/>
                      </a:rPr>
                      <m:t>100 </m:t>
                    </m:r>
                    <m:f>
                      <m:fPr>
                        <m:ctrlPr>
                          <a:rPr lang="en-GB" sz="4000" b="0" i="1" smtClean="0">
                            <a:latin typeface="Cambria Math" panose="02040503050406030204" pitchFamily="18" charset="0"/>
                          </a:rPr>
                        </m:ctrlPr>
                      </m:fPr>
                      <m:num>
                        <m:r>
                          <a:rPr lang="en-GB" sz="4000" b="0" i="1" smtClean="0">
                            <a:latin typeface="Cambria Math" panose="02040503050406030204" pitchFamily="18" charset="0"/>
                          </a:rPr>
                          <m:t>𝑣𝑎𝑟𝑖𝑎𝑛𝑐𝑒</m:t>
                        </m:r>
                        <m:r>
                          <a:rPr lang="en-GB" sz="4000" b="0" i="1" smtClean="0">
                            <a:latin typeface="Cambria Math" panose="02040503050406030204" pitchFamily="18" charset="0"/>
                          </a:rPr>
                          <m:t> </m:t>
                        </m:r>
                        <m:r>
                          <a:rPr lang="en-GB" sz="4000" b="0" i="1" smtClean="0">
                            <a:latin typeface="Cambria Math" panose="02040503050406030204" pitchFamily="18" charset="0"/>
                          </a:rPr>
                          <m:t>𝑓𝑟𝑜𝑚</m:t>
                        </m:r>
                        <m:r>
                          <a:rPr lang="en-GB" sz="4000" b="0" i="1" smtClean="0">
                            <a:latin typeface="Cambria Math" panose="02040503050406030204" pitchFamily="18" charset="0"/>
                          </a:rPr>
                          <m:t> </m:t>
                        </m:r>
                        <m:r>
                          <a:rPr lang="en-GB" sz="4000" b="0" i="1" smtClean="0">
                            <a:latin typeface="Cambria Math" panose="02040503050406030204" pitchFamily="18" charset="0"/>
                          </a:rPr>
                          <m:t>𝑎</m:t>
                        </m:r>
                        <m:r>
                          <a:rPr lang="en-GB" sz="4000" b="0" i="1" smtClean="0">
                            <a:latin typeface="Cambria Math" panose="02040503050406030204" pitchFamily="18" charset="0"/>
                          </a:rPr>
                          <m:t> </m:t>
                        </m:r>
                        <m:r>
                          <a:rPr lang="en-GB" sz="4000" b="0" i="1" smtClean="0">
                            <a:latin typeface="Cambria Math" panose="02040503050406030204" pitchFamily="18" charset="0"/>
                          </a:rPr>
                          <m:t>𝑝𝑒𝑟𝑓𝑒𝑐𝑡𝑙𝑦</m:t>
                        </m:r>
                        <m:r>
                          <a:rPr lang="en-GB" sz="4000" b="0" i="1" smtClean="0">
                            <a:latin typeface="Cambria Math" panose="02040503050406030204" pitchFamily="18" charset="0"/>
                          </a:rPr>
                          <m:t> </m:t>
                        </m:r>
                        <m:r>
                          <a:rPr lang="en-GB" sz="4000" b="0" i="1" smtClean="0">
                            <a:latin typeface="Cambria Math" panose="02040503050406030204" pitchFamily="18" charset="0"/>
                          </a:rPr>
                          <m:t>𝑏𝑎𝑙𝑎𝑛𝑐𝑒𝑑</m:t>
                        </m:r>
                        <m:r>
                          <a:rPr lang="en-GB" sz="4000" b="0" i="1" smtClean="0">
                            <a:latin typeface="Cambria Math" panose="02040503050406030204" pitchFamily="18" charset="0"/>
                          </a:rPr>
                          <m:t> </m:t>
                        </m:r>
                        <m:r>
                          <a:rPr lang="en-GB" sz="4000" b="0" i="1" smtClean="0">
                            <a:latin typeface="Cambria Math" panose="02040503050406030204" pitchFamily="18" charset="0"/>
                          </a:rPr>
                          <m:t>𝑠𝑎𝑚𝑝𝑙𝑒</m:t>
                        </m:r>
                      </m:num>
                      <m:den>
                        <m:r>
                          <a:rPr lang="en-GB" sz="4000" b="0" i="1" smtClean="0">
                            <a:latin typeface="Cambria Math" panose="02040503050406030204" pitchFamily="18" charset="0"/>
                          </a:rPr>
                          <m:t>𝑣𝑎𝑟𝑖𝑎𝑛𝑐𝑒</m:t>
                        </m:r>
                        <m:r>
                          <a:rPr lang="en-GB" sz="4000" b="0" i="1" smtClean="0">
                            <a:latin typeface="Cambria Math" panose="02040503050406030204" pitchFamily="18" charset="0"/>
                          </a:rPr>
                          <m:t> </m:t>
                        </m:r>
                        <m:r>
                          <a:rPr lang="en-GB" sz="4000" b="0" i="1" smtClean="0">
                            <a:latin typeface="Cambria Math" panose="02040503050406030204" pitchFamily="18" charset="0"/>
                          </a:rPr>
                          <m:t>𝑓𝑟𝑜𝑚</m:t>
                        </m:r>
                        <m:r>
                          <a:rPr lang="en-GB" sz="4000" b="0" i="1" smtClean="0">
                            <a:latin typeface="Cambria Math" panose="02040503050406030204" pitchFamily="18" charset="0"/>
                          </a:rPr>
                          <m:t> </m:t>
                        </m:r>
                        <m:r>
                          <a:rPr lang="en-GB" sz="4000" b="0" i="1" smtClean="0">
                            <a:latin typeface="Cambria Math" panose="02040503050406030204" pitchFamily="18" charset="0"/>
                          </a:rPr>
                          <m:t>𝑡h𝑒</m:t>
                        </m:r>
                        <m:r>
                          <a:rPr lang="en-GB" sz="4000" b="0" i="1" smtClean="0">
                            <a:latin typeface="Cambria Math" panose="02040503050406030204" pitchFamily="18" charset="0"/>
                          </a:rPr>
                          <m:t> </m:t>
                        </m:r>
                        <m:r>
                          <a:rPr lang="en-GB" sz="4000" b="0" i="1" smtClean="0">
                            <a:latin typeface="Cambria Math" panose="02040503050406030204" pitchFamily="18" charset="0"/>
                          </a:rPr>
                          <m:t>𝑎𝑐𝑡𝑢𝑎𝑙</m:t>
                        </m:r>
                        <m:r>
                          <a:rPr lang="en-GB" sz="4000" b="0" i="1" smtClean="0">
                            <a:latin typeface="Cambria Math" panose="02040503050406030204" pitchFamily="18" charset="0"/>
                          </a:rPr>
                          <m:t> </m:t>
                        </m:r>
                        <m:r>
                          <a:rPr lang="en-GB" sz="4000" b="0" i="1" smtClean="0">
                            <a:latin typeface="Cambria Math" panose="02040503050406030204" pitchFamily="18" charset="0"/>
                          </a:rPr>
                          <m:t>𝑠𝑎𝑚𝑝𝑙𝑒</m:t>
                        </m:r>
                      </m:den>
                    </m:f>
                    <m:r>
                      <a:rPr lang="en-GB" sz="4000" b="0" i="1" smtClean="0">
                        <a:latin typeface="Cambria Math" panose="02040503050406030204" pitchFamily="18" charset="0"/>
                      </a:rPr>
                      <m:t> %</m:t>
                    </m:r>
                  </m:oMath>
                </a14:m>
                <a:endParaRPr lang="en-GB" sz="4000" dirty="0"/>
              </a:p>
              <a:p>
                <a:r>
                  <a:rPr lang="en-GB" sz="4000" dirty="0"/>
                  <a:t>The efficiency is proportional to the reciprocal of the sum of squares of the weights.</a:t>
                </a:r>
              </a:p>
              <a:p>
                <a:r>
                  <a:rPr lang="en-GB" sz="4000" dirty="0"/>
                  <a:t>The smaller this sum, the higher the efficiency hence the smaller the variance of the sampling errors.</a:t>
                </a:r>
              </a:p>
            </p:txBody>
          </p:sp>
        </mc:Choice>
        <mc:Fallback xmlns="">
          <p:sp>
            <p:nvSpPr>
              <p:cNvPr id="3" name="Content Placeholder 2">
                <a:extLst>
                  <a:ext uri="{FF2B5EF4-FFF2-40B4-BE49-F238E27FC236}">
                    <a16:creationId xmlns:a16="http://schemas.microsoft.com/office/drawing/2014/main" id="{CD06D0ED-D8D7-4118-8C80-7AA24AAFD54C}"/>
                  </a:ext>
                </a:extLst>
              </p:cNvPr>
              <p:cNvSpPr>
                <a:spLocks noGrp="1" noRot="1" noChangeAspect="1" noMove="1" noResize="1" noEditPoints="1" noAdjustHandles="1" noChangeArrowheads="1" noChangeShapeType="1" noTextEdit="1"/>
              </p:cNvSpPr>
              <p:nvPr>
                <p:ph idx="1"/>
              </p:nvPr>
            </p:nvSpPr>
            <p:spPr>
              <a:xfrm>
                <a:off x="838200" y="1420427"/>
                <a:ext cx="10515600" cy="4756536"/>
              </a:xfrm>
              <a:blipFill>
                <a:blip r:embed="rId2"/>
                <a:stretch>
                  <a:fillRect l="-1855" r="-2319" b="-12436"/>
                </a:stretch>
              </a:blipFill>
            </p:spPr>
            <p:txBody>
              <a:bodyPr/>
              <a:lstStyle/>
              <a:p>
                <a:r>
                  <a:rPr lang="en-GB">
                    <a:noFill/>
                  </a:rPr>
                  <a:t> </a:t>
                </a:r>
              </a:p>
            </p:txBody>
          </p:sp>
        </mc:Fallback>
      </mc:AlternateContent>
      <p:sp>
        <p:nvSpPr>
          <p:cNvPr id="5" name="Slide Number Placeholder 4">
            <a:extLst>
              <a:ext uri="{FF2B5EF4-FFF2-40B4-BE49-F238E27FC236}">
                <a16:creationId xmlns:a16="http://schemas.microsoft.com/office/drawing/2014/main" id="{859E6640-970B-4AC4-951E-AE92A54BD006}"/>
              </a:ext>
            </a:extLst>
          </p:cNvPr>
          <p:cNvSpPr>
            <a:spLocks noGrp="1"/>
          </p:cNvSpPr>
          <p:nvPr>
            <p:ph type="sldNum" sz="quarter" idx="12"/>
          </p:nvPr>
        </p:nvSpPr>
        <p:spPr/>
        <p:txBody>
          <a:bodyPr/>
          <a:lstStyle/>
          <a:p>
            <a:fld id="{039C6C5A-DE53-4A38-928E-3FF471664810}" type="slidenum">
              <a:rPr lang="en-GB" smtClean="0"/>
              <a:t>9</a:t>
            </a:fld>
            <a:endParaRPr lang="en-GB"/>
          </a:p>
        </p:txBody>
      </p:sp>
    </p:spTree>
    <p:extLst>
      <p:ext uri="{BB962C8B-B14F-4D97-AF65-F5344CB8AC3E}">
        <p14:creationId xmlns:p14="http://schemas.microsoft.com/office/powerpoint/2010/main" val="254535139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EXCLUDEHIDDENSLIDES" val="False"/>
  <p:tag name="NUMBEROFPAGES" val="27"/>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1911</Words>
  <Application>Microsoft Office PowerPoint</Application>
  <PresentationFormat>Widescreen</PresentationFormat>
  <Paragraphs>351</Paragraphs>
  <Slides>29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29</vt:i4>
      </vt:variant>
    </vt:vector>
  </HeadingPairs>
  <TitlesOfParts>
    <vt:vector size="35" baseType="lpstr">
      <vt:lpstr>Arial</vt:lpstr>
      <vt:lpstr>Calibri</vt:lpstr>
      <vt:lpstr>Calibri Light</vt:lpstr>
      <vt:lpstr>Cambria Math</vt:lpstr>
      <vt:lpstr>Times New Roman</vt:lpstr>
      <vt:lpstr>Office Theme</vt:lpstr>
      <vt:lpstr>Asymmetric Rim Weighting</vt:lpstr>
      <vt:lpstr> </vt:lpstr>
      <vt:lpstr> </vt:lpstr>
      <vt:lpstr>Why do we need to weight? (1)</vt:lpstr>
      <vt:lpstr>Why do we need to weight? (2)</vt:lpstr>
      <vt:lpstr>Control to known totals (1)</vt:lpstr>
      <vt:lpstr>Control to known totals (2)</vt:lpstr>
      <vt:lpstr>Why we need to minimise the sum of squares (1)</vt:lpstr>
      <vt:lpstr>Why we need to minimise the sum of squares(2)</vt:lpstr>
      <vt:lpstr>How do we achieve this weighting? (1)</vt:lpstr>
      <vt:lpstr>How do we achieve this weighting? (2)</vt:lpstr>
      <vt:lpstr>Another issue: Weight capping (1)</vt:lpstr>
      <vt:lpstr>Another issue: Weight capping (2)</vt:lpstr>
      <vt:lpstr>How RIM weighting works (1)</vt:lpstr>
      <vt:lpstr>How RIM weighting works (2)</vt:lpstr>
      <vt:lpstr>How RIM weighting works (3)</vt:lpstr>
      <vt:lpstr>How RIM weighting works (4)</vt:lpstr>
      <vt:lpstr>How RIM weighting works (5)</vt:lpstr>
      <vt:lpstr>How RIM weighting works (6)</vt:lpstr>
      <vt:lpstr>Alternative: additive adjustment</vt:lpstr>
      <vt:lpstr>Asymmetric weighting (1)</vt:lpstr>
      <vt:lpstr>Asymmetric weighting (2)</vt:lpstr>
      <vt:lpstr>Distribution of weights</vt:lpstr>
      <vt:lpstr>Swiss Establishment Surveys: Efficiencies</vt:lpstr>
      <vt:lpstr>Swiss Establishment Surveys: Minimum and maximum weights</vt:lpstr>
      <vt:lpstr>Swiss Establishment Surveys: Number of iterations</vt:lpstr>
      <vt:lpstr>Georgian Establishment Survey 2019 </vt:lpstr>
      <vt:lpstr>Reference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Asymmetric Rim Weighting</dc:title>
  <dc:creator>Baxter, Michael (KMLWG)</dc:creator>
  <cp:lastModifiedBy>Janina Sasin</cp:lastModifiedBy>
  <cp:revision>65</cp:revision>
  <dcterms:created xsi:type="dcterms:W3CDTF">2019-12-20T09:11:20Z</dcterms:created>
  <dcterms:modified xsi:type="dcterms:W3CDTF">2025-07-08T15:39:00Z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10c26a8-98fd-484c-8e04-448fd14ce682_Enabled">
    <vt:lpwstr>true</vt:lpwstr>
  </property>
  <property fmtid="{D5CDD505-2E9C-101B-9397-08002B2CF9AE}" pid="3" name="MSIP_Label_e10c26a8-98fd-484c-8e04-448fd14ce682_SetDate">
    <vt:lpwstr>2025-07-08T15:38:33Z</vt:lpwstr>
  </property>
  <property fmtid="{D5CDD505-2E9C-101B-9397-08002B2CF9AE}" pid="4" name="MSIP_Label_e10c26a8-98fd-484c-8e04-448fd14ce682_Method">
    <vt:lpwstr>Standard</vt:lpwstr>
  </property>
  <property fmtid="{D5CDD505-2E9C-101B-9397-08002B2CF9AE}" pid="5" name="MSIP_Label_e10c26a8-98fd-484c-8e04-448fd14ce682_Name">
    <vt:lpwstr>Internal</vt:lpwstr>
  </property>
  <property fmtid="{D5CDD505-2E9C-101B-9397-08002B2CF9AE}" pid="6" name="MSIP_Label_e10c26a8-98fd-484c-8e04-448fd14ce682_SiteId">
    <vt:lpwstr>d7af58d0-d14d-4a14-b333-3d6d769ced80</vt:lpwstr>
  </property>
  <property fmtid="{D5CDD505-2E9C-101B-9397-08002B2CF9AE}" pid="7" name="MSIP_Label_e10c26a8-98fd-484c-8e04-448fd14ce682_ActionId">
    <vt:lpwstr>82a7b79c-8e35-4381-98ec-07cefac2675e</vt:lpwstr>
  </property>
  <property fmtid="{D5CDD505-2E9C-101B-9397-08002B2CF9AE}" pid="8" name="MSIP_Label_e10c26a8-98fd-484c-8e04-448fd14ce682_ContentBits">
    <vt:lpwstr>0</vt:lpwstr>
  </property>
  <property fmtid="{D5CDD505-2E9C-101B-9397-08002B2CF9AE}" pid="9" name="MSIP_Label_e10c26a8-98fd-484c-8e04-448fd14ce682_Tag">
    <vt:lpwstr>10, 3, 0, 1</vt:lpwstr>
  </property>
</Properties>
</file>