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80" r:id="rId5"/>
    <p:sldId id="283" r:id="rId6"/>
    <p:sldId id="258" r:id="rId7"/>
    <p:sldId id="266" r:id="rId8"/>
    <p:sldId id="269" r:id="rId9"/>
    <p:sldId id="285" r:id="rId10"/>
    <p:sldId id="259" r:id="rId11"/>
    <p:sldId id="267" r:id="rId12"/>
    <p:sldId id="268" r:id="rId13"/>
    <p:sldId id="278" r:id="rId14"/>
    <p:sldId id="260" r:id="rId15"/>
    <p:sldId id="270" r:id="rId16"/>
    <p:sldId id="273" r:id="rId17"/>
    <p:sldId id="274" r:id="rId18"/>
    <p:sldId id="275" r:id="rId19"/>
    <p:sldId id="276" r:id="rId20"/>
    <p:sldId id="261" r:id="rId21"/>
    <p:sldId id="262" r:id="rId22"/>
    <p:sldId id="284" r:id="rId23"/>
    <p:sldId id="282" r:id="rId24"/>
    <p:sldId id="263" r:id="rId25"/>
    <p:sldId id="271" r:id="rId26"/>
    <p:sldId id="272" r:id="rId27"/>
    <p:sldId id="281" r:id="rId28"/>
    <p:sldId id="286" r:id="rId29"/>
    <p:sldId id="264" r:id="rId30"/>
  </p:sldIdLst>
  <p:sldSz cx="12192000" cy="6858000"/>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78" d="100"/>
          <a:sy n="78"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549B7-D913-44AA-BE8D-24BD9338C5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CB0FF2-9C13-4275-AC1C-D113F14945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85BB9FA-240F-4E6B-912B-EE19D24D78EF}"/>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5" name="Footer Placeholder 4">
            <a:extLst>
              <a:ext uri="{FF2B5EF4-FFF2-40B4-BE49-F238E27FC236}">
                <a16:creationId xmlns:a16="http://schemas.microsoft.com/office/drawing/2014/main" id="{F3B88C42-DACF-446C-A023-29C5853A3E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8D15BF-6F63-4D1E-A929-9FB3AD0D3A44}"/>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2084527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0B43D-AF77-4612-AAFD-68A258AF3AE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A4D1ED-34C7-4805-BB20-65C8E1B702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FF4B04-481C-4BFD-BDF5-FFAC22EF4ED6}"/>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5" name="Footer Placeholder 4">
            <a:extLst>
              <a:ext uri="{FF2B5EF4-FFF2-40B4-BE49-F238E27FC236}">
                <a16:creationId xmlns:a16="http://schemas.microsoft.com/office/drawing/2014/main" id="{4F1DE5A1-2612-48AC-BBBB-E15C776541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D24CD7-1C04-4CF9-B50A-4AC05CF115A2}"/>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54318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527FDC-7A3F-4B08-8747-2ED0B8F5CD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9142F4-9FC6-4983-A271-1851D0FBC4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28DC4EA-55B7-456A-9E53-73A98E598ADB}"/>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5" name="Footer Placeholder 4">
            <a:extLst>
              <a:ext uri="{FF2B5EF4-FFF2-40B4-BE49-F238E27FC236}">
                <a16:creationId xmlns:a16="http://schemas.microsoft.com/office/drawing/2014/main" id="{ADC552FF-2F34-4267-8AD2-38E47B31F9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6C71DE-9D0F-4F49-BF3A-4F6529788BE5}"/>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384016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BBD58-0AB1-491A-88FC-4E68BD0350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BF96B0-9B96-4A1B-AEEE-9983149120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9869FF-5D1D-4D3C-B9AD-40C7ABB6D45B}"/>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5" name="Footer Placeholder 4">
            <a:extLst>
              <a:ext uri="{FF2B5EF4-FFF2-40B4-BE49-F238E27FC236}">
                <a16:creationId xmlns:a16="http://schemas.microsoft.com/office/drawing/2014/main" id="{3CEDDBC1-9A3C-4899-BBF2-F63B57CE5E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9F2D55-4135-49BF-8930-1951D4D82943}"/>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2446857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E5F7C-FC52-4B55-8F79-BD3D028FB3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83E404D-9A96-4245-8652-8469D73C69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AD957E-68C1-4C19-B5B9-C2EC41698F3D}"/>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5" name="Footer Placeholder 4">
            <a:extLst>
              <a:ext uri="{FF2B5EF4-FFF2-40B4-BE49-F238E27FC236}">
                <a16:creationId xmlns:a16="http://schemas.microsoft.com/office/drawing/2014/main" id="{CA548B00-53C2-481A-BA70-315A8FE857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F7CDAF-1FB7-43CD-B66B-EDFA4D7747D3}"/>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638161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0C0BE-15C0-4375-AEE8-AE0BFE2004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EBB04-8F03-47C1-8EF7-5C7A64EBEC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B5D31DF-440B-4181-9153-A0DCA552AFB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BC8201F-1612-4467-A966-BA21D95BA08C}"/>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6" name="Footer Placeholder 5">
            <a:extLst>
              <a:ext uri="{FF2B5EF4-FFF2-40B4-BE49-F238E27FC236}">
                <a16:creationId xmlns:a16="http://schemas.microsoft.com/office/drawing/2014/main" id="{10B4FCD3-8773-4E93-9571-016332E4605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2BE768-FA7C-422D-9040-DA6F4AA15051}"/>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2792228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32E75-13DC-4A6F-86F4-B5D34F94059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E66C505-63E4-416D-A8C1-38CF6D6F5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014749-E278-455C-A550-53EB440B8E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DAD2B6D-FA7F-4490-A5A9-793E6E7E0C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F45811-E5E1-4616-83A7-741FB3EC0B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C81BED8-7F59-400D-A637-6F9535AE06FB}"/>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8" name="Footer Placeholder 7">
            <a:extLst>
              <a:ext uri="{FF2B5EF4-FFF2-40B4-BE49-F238E27FC236}">
                <a16:creationId xmlns:a16="http://schemas.microsoft.com/office/drawing/2014/main" id="{E7DA315C-55E3-4816-8CEB-00EC03FF8F6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595D010-CF30-4E33-ABF3-118362BD93F3}"/>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1170096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6DCB0-DAA5-439B-8496-D3C6CBCBDA0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20F799A-806F-437D-AF74-063687D02B4C}"/>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4" name="Footer Placeholder 3">
            <a:extLst>
              <a:ext uri="{FF2B5EF4-FFF2-40B4-BE49-F238E27FC236}">
                <a16:creationId xmlns:a16="http://schemas.microsoft.com/office/drawing/2014/main" id="{E69D4568-6575-4E71-91A4-36030E7CD85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C8DB6B6-92F8-4D21-851D-4A183EEAEF08}"/>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2597477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B0D3AC-9878-429F-B6B1-D01FD023DAFE}"/>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3" name="Footer Placeholder 2">
            <a:extLst>
              <a:ext uri="{FF2B5EF4-FFF2-40B4-BE49-F238E27FC236}">
                <a16:creationId xmlns:a16="http://schemas.microsoft.com/office/drawing/2014/main" id="{EE711717-BED1-4ED4-B31E-888C21DB629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7D3FA05-5ACF-4539-81C3-90F385DBDEC8}"/>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332339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646E6-60EA-4929-87BB-69A83011D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8FA5C4-23CD-4E89-BE16-774630A01A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59BF227-E67D-4A4F-9067-E50EA60309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E3ADEA-305A-41D8-8EEE-24BDBD0308B2}"/>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6" name="Footer Placeholder 5">
            <a:extLst>
              <a:ext uri="{FF2B5EF4-FFF2-40B4-BE49-F238E27FC236}">
                <a16:creationId xmlns:a16="http://schemas.microsoft.com/office/drawing/2014/main" id="{5F451A32-819B-458E-8ACF-EEB44A6938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BCF68C-9F2A-4CE2-9CF6-A62CF9DE9AB6}"/>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806993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D04B8-6AB8-4EF2-BAB1-5E16D4C8DD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0E4C82C-5856-4CB2-8148-850AB9D9F3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6E16C81-4D58-45BB-98F7-2FF87DB828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95FDD5-B593-4C73-8DB4-81A9BC23C099}"/>
              </a:ext>
            </a:extLst>
          </p:cNvPr>
          <p:cNvSpPr>
            <a:spLocks noGrp="1"/>
          </p:cNvSpPr>
          <p:nvPr>
            <p:ph type="dt" sz="half" idx="10"/>
          </p:nvPr>
        </p:nvSpPr>
        <p:spPr/>
        <p:txBody>
          <a:bodyPr/>
          <a:lstStyle/>
          <a:p>
            <a:fld id="{BAC77D04-9CC6-4627-A29E-DE6308463135}" type="datetimeFigureOut">
              <a:rPr lang="en-GB" smtClean="0"/>
              <a:t>08/07/2025</a:t>
            </a:fld>
            <a:endParaRPr lang="en-GB"/>
          </a:p>
        </p:txBody>
      </p:sp>
      <p:sp>
        <p:nvSpPr>
          <p:cNvPr id="6" name="Footer Placeholder 5">
            <a:extLst>
              <a:ext uri="{FF2B5EF4-FFF2-40B4-BE49-F238E27FC236}">
                <a16:creationId xmlns:a16="http://schemas.microsoft.com/office/drawing/2014/main" id="{9183C8FB-DEBB-446E-B7B0-E2931D625C8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872106-8283-4A0F-AFF6-A0CBEBCA9057}"/>
              </a:ext>
            </a:extLst>
          </p:cNvPr>
          <p:cNvSpPr>
            <a:spLocks noGrp="1"/>
          </p:cNvSpPr>
          <p:nvPr>
            <p:ph type="sldNum" sz="quarter" idx="12"/>
          </p:nvPr>
        </p:nvSpPr>
        <p:spPr/>
        <p:txBody>
          <a:bodyPr/>
          <a:lstStyle/>
          <a:p>
            <a:fld id="{039C6C5A-DE53-4A38-928E-3FF471664810}" type="slidenum">
              <a:rPr lang="en-GB" smtClean="0"/>
              <a:t>‹#›</a:t>
            </a:fld>
            <a:endParaRPr lang="en-GB"/>
          </a:p>
        </p:txBody>
      </p:sp>
    </p:spTree>
    <p:extLst>
      <p:ext uri="{BB962C8B-B14F-4D97-AF65-F5344CB8AC3E}">
        <p14:creationId xmlns:p14="http://schemas.microsoft.com/office/powerpoint/2010/main" val="27468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CFB660-63BC-4D4B-A22F-0FE0474401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33B764-14FC-401B-99AB-9B259A7EAF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C4AA9B-7292-46DC-BCFC-5455DA8DD5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C77D04-9CC6-4627-A29E-DE6308463135}" type="datetimeFigureOut">
              <a:rPr lang="en-GB" smtClean="0"/>
              <a:t>08/07/2025</a:t>
            </a:fld>
            <a:endParaRPr lang="en-GB"/>
          </a:p>
        </p:txBody>
      </p:sp>
      <p:sp>
        <p:nvSpPr>
          <p:cNvPr id="5" name="Footer Placeholder 4">
            <a:extLst>
              <a:ext uri="{FF2B5EF4-FFF2-40B4-BE49-F238E27FC236}">
                <a16:creationId xmlns:a16="http://schemas.microsoft.com/office/drawing/2014/main" id="{68424185-F86B-4AC3-B674-B44CA8B099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35AD2CF-0D0D-4785-8D33-677B86216E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C6C5A-DE53-4A38-928E-3FF471664810}" type="slidenum">
              <a:rPr lang="en-GB" smtClean="0"/>
              <a:t>‹#›</a:t>
            </a:fld>
            <a:endParaRPr lang="en-GB"/>
          </a:p>
        </p:txBody>
      </p:sp>
    </p:spTree>
    <p:extLst>
      <p:ext uri="{BB962C8B-B14F-4D97-AF65-F5344CB8AC3E}">
        <p14:creationId xmlns:p14="http://schemas.microsoft.com/office/powerpoint/2010/main" val="1447534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0C23F-1AC8-4AD2-869A-8214282258DE}"/>
              </a:ext>
            </a:extLst>
          </p:cNvPr>
          <p:cNvSpPr>
            <a:spLocks noGrp="1"/>
          </p:cNvSpPr>
          <p:nvPr>
            <p:ph type="ctrTitle"/>
          </p:nvPr>
        </p:nvSpPr>
        <p:spPr>
          <a:xfrm>
            <a:off x="1524000" y="1122363"/>
            <a:ext cx="9144000" cy="1461039"/>
          </a:xfrm>
        </p:spPr>
        <p:txBody>
          <a:bodyPr/>
          <a:lstStyle/>
          <a:p>
            <a:r>
              <a:rPr lang="en-GB" dirty="0">
                <a:solidFill>
                  <a:srgbClr val="FF0000"/>
                </a:solidFill>
              </a:rPr>
              <a:t>Asymmetric Rim Weighting</a:t>
            </a:r>
          </a:p>
        </p:txBody>
      </p:sp>
      <p:sp>
        <p:nvSpPr>
          <p:cNvPr id="3" name="Subtitle 2">
            <a:extLst>
              <a:ext uri="{FF2B5EF4-FFF2-40B4-BE49-F238E27FC236}">
                <a16:creationId xmlns:a16="http://schemas.microsoft.com/office/drawing/2014/main" id="{28BE9351-7343-4A81-88CA-9623C17CE6CF}"/>
              </a:ext>
            </a:extLst>
          </p:cNvPr>
          <p:cNvSpPr>
            <a:spLocks noGrp="1"/>
          </p:cNvSpPr>
          <p:nvPr>
            <p:ph type="subTitle" idx="1"/>
          </p:nvPr>
        </p:nvSpPr>
        <p:spPr>
          <a:xfrm>
            <a:off x="1524000" y="3429000"/>
            <a:ext cx="9144000" cy="1828800"/>
          </a:xfrm>
        </p:spPr>
        <p:txBody>
          <a:bodyPr>
            <a:normAutofit fontScale="92500" lnSpcReduction="20000"/>
          </a:bodyPr>
          <a:lstStyle/>
          <a:p>
            <a:r>
              <a:rPr lang="en-GB" sz="4400" dirty="0">
                <a:solidFill>
                  <a:schemeClr val="accent1"/>
                </a:solidFill>
              </a:rPr>
              <a:t>Michael Baxter</a:t>
            </a:r>
          </a:p>
          <a:p>
            <a:r>
              <a:rPr lang="en-GB" sz="4400" dirty="0">
                <a:solidFill>
                  <a:schemeClr val="accent1"/>
                </a:solidFill>
              </a:rPr>
              <a:t>Formerly Director of Statistics,</a:t>
            </a:r>
          </a:p>
          <a:p>
            <a:r>
              <a:rPr lang="en-GB" sz="4400" dirty="0">
                <a:solidFill>
                  <a:schemeClr val="accent1"/>
                </a:solidFill>
              </a:rPr>
              <a:t>Kantar Media</a:t>
            </a:r>
          </a:p>
          <a:p>
            <a:endParaRPr lang="en-GB" sz="4400" dirty="0">
              <a:solidFill>
                <a:schemeClr val="accent1"/>
              </a:solidFill>
            </a:endParaRPr>
          </a:p>
        </p:txBody>
      </p:sp>
      <p:sp>
        <p:nvSpPr>
          <p:cNvPr id="5" name="Slide Number Placeholder 4">
            <a:extLst>
              <a:ext uri="{FF2B5EF4-FFF2-40B4-BE49-F238E27FC236}">
                <a16:creationId xmlns:a16="http://schemas.microsoft.com/office/drawing/2014/main" id="{5785156F-CABD-4E9C-B17D-725339BBF227}"/>
              </a:ext>
            </a:extLst>
          </p:cNvPr>
          <p:cNvSpPr>
            <a:spLocks noGrp="1"/>
          </p:cNvSpPr>
          <p:nvPr>
            <p:ph type="sldNum" sz="quarter" idx="12"/>
          </p:nvPr>
        </p:nvSpPr>
        <p:spPr/>
        <p:txBody>
          <a:bodyPr/>
          <a:lstStyle/>
          <a:p>
            <a:fld id="{039C6C5A-DE53-4A38-928E-3FF471664810}" type="slidenum">
              <a:rPr lang="en-GB" smtClean="0"/>
              <a:t>1</a:t>
            </a:fld>
            <a:endParaRPr lang="en-GB"/>
          </a:p>
        </p:txBody>
      </p:sp>
    </p:spTree>
    <p:extLst>
      <p:ext uri="{BB962C8B-B14F-4D97-AF65-F5344CB8AC3E}">
        <p14:creationId xmlns:p14="http://schemas.microsoft.com/office/powerpoint/2010/main" val="1375331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FDFDF-9AF4-40AF-98D1-5FBE3B0D51BA}"/>
              </a:ext>
            </a:extLst>
          </p:cNvPr>
          <p:cNvSpPr>
            <a:spLocks noGrp="1"/>
          </p:cNvSpPr>
          <p:nvPr>
            <p:ph type="title"/>
          </p:nvPr>
        </p:nvSpPr>
        <p:spPr>
          <a:xfrm>
            <a:off x="838200" y="365125"/>
            <a:ext cx="10515600" cy="1002281"/>
          </a:xfrm>
        </p:spPr>
        <p:txBody>
          <a:bodyPr/>
          <a:lstStyle/>
          <a:p>
            <a:r>
              <a:rPr lang="en-GB" dirty="0">
                <a:solidFill>
                  <a:srgbClr val="FF0000"/>
                </a:solidFill>
              </a:rPr>
              <a:t>How do we achieve this weighting? (1)</a:t>
            </a:r>
          </a:p>
        </p:txBody>
      </p:sp>
      <p:sp>
        <p:nvSpPr>
          <p:cNvPr id="3" name="Content Placeholder 2">
            <a:extLst>
              <a:ext uri="{FF2B5EF4-FFF2-40B4-BE49-F238E27FC236}">
                <a16:creationId xmlns:a16="http://schemas.microsoft.com/office/drawing/2014/main" id="{17ABD36B-D02A-44C0-8283-E9AB78714925}"/>
              </a:ext>
            </a:extLst>
          </p:cNvPr>
          <p:cNvSpPr>
            <a:spLocks noGrp="1"/>
          </p:cNvSpPr>
          <p:nvPr>
            <p:ph idx="1"/>
          </p:nvPr>
        </p:nvSpPr>
        <p:spPr>
          <a:xfrm>
            <a:off x="838200" y="1367405"/>
            <a:ext cx="10515600" cy="5125469"/>
          </a:xfrm>
        </p:spPr>
        <p:txBody>
          <a:bodyPr>
            <a:normAutofit/>
          </a:bodyPr>
          <a:lstStyle/>
          <a:p>
            <a:r>
              <a:rPr lang="en-GB" sz="4000" dirty="0"/>
              <a:t>In principle, there is a simple method that can calculate the weights in one step.</a:t>
            </a:r>
          </a:p>
          <a:p>
            <a:r>
              <a:rPr lang="en-GB" sz="4000" dirty="0"/>
              <a:t>However, this involves multiplying and inverting some very large matrices.</a:t>
            </a:r>
          </a:p>
          <a:p>
            <a:r>
              <a:rPr lang="en-GB" sz="4000" dirty="0"/>
              <a:t>Also, it is possible for some weights to be negative – undesirable!</a:t>
            </a:r>
          </a:p>
        </p:txBody>
      </p:sp>
      <p:sp>
        <p:nvSpPr>
          <p:cNvPr id="5" name="Slide Number Placeholder 4">
            <a:extLst>
              <a:ext uri="{FF2B5EF4-FFF2-40B4-BE49-F238E27FC236}">
                <a16:creationId xmlns:a16="http://schemas.microsoft.com/office/drawing/2014/main" id="{9438D9AB-C2CB-4973-BBF5-7F5BE9729308}"/>
              </a:ext>
            </a:extLst>
          </p:cNvPr>
          <p:cNvSpPr>
            <a:spLocks noGrp="1"/>
          </p:cNvSpPr>
          <p:nvPr>
            <p:ph type="sldNum" sz="quarter" idx="12"/>
          </p:nvPr>
        </p:nvSpPr>
        <p:spPr/>
        <p:txBody>
          <a:bodyPr/>
          <a:lstStyle/>
          <a:p>
            <a:fld id="{039C6C5A-DE53-4A38-928E-3FF471664810}" type="slidenum">
              <a:rPr lang="en-GB" smtClean="0"/>
              <a:t>10</a:t>
            </a:fld>
            <a:endParaRPr lang="en-GB"/>
          </a:p>
        </p:txBody>
      </p:sp>
    </p:spTree>
    <p:extLst>
      <p:ext uri="{BB962C8B-B14F-4D97-AF65-F5344CB8AC3E}">
        <p14:creationId xmlns:p14="http://schemas.microsoft.com/office/powerpoint/2010/main" val="3045896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FDFDF-9AF4-40AF-98D1-5FBE3B0D51BA}"/>
              </a:ext>
            </a:extLst>
          </p:cNvPr>
          <p:cNvSpPr>
            <a:spLocks noGrp="1"/>
          </p:cNvSpPr>
          <p:nvPr>
            <p:ph type="title"/>
          </p:nvPr>
        </p:nvSpPr>
        <p:spPr>
          <a:xfrm>
            <a:off x="838200" y="365125"/>
            <a:ext cx="10515600" cy="1002281"/>
          </a:xfrm>
        </p:spPr>
        <p:txBody>
          <a:bodyPr/>
          <a:lstStyle/>
          <a:p>
            <a:r>
              <a:rPr lang="en-GB" dirty="0">
                <a:solidFill>
                  <a:srgbClr val="FF0000"/>
                </a:solidFill>
              </a:rPr>
              <a:t>How do we achieve this weighting? (2)</a:t>
            </a:r>
          </a:p>
        </p:txBody>
      </p:sp>
      <p:sp>
        <p:nvSpPr>
          <p:cNvPr id="3" name="Content Placeholder 2">
            <a:extLst>
              <a:ext uri="{FF2B5EF4-FFF2-40B4-BE49-F238E27FC236}">
                <a16:creationId xmlns:a16="http://schemas.microsoft.com/office/drawing/2014/main" id="{17ABD36B-D02A-44C0-8283-E9AB78714925}"/>
              </a:ext>
            </a:extLst>
          </p:cNvPr>
          <p:cNvSpPr>
            <a:spLocks noGrp="1"/>
          </p:cNvSpPr>
          <p:nvPr>
            <p:ph idx="1"/>
          </p:nvPr>
        </p:nvSpPr>
        <p:spPr>
          <a:xfrm>
            <a:off x="838200" y="1367405"/>
            <a:ext cx="10515600" cy="5125469"/>
          </a:xfrm>
        </p:spPr>
        <p:txBody>
          <a:bodyPr>
            <a:normAutofit/>
          </a:bodyPr>
          <a:lstStyle/>
          <a:p>
            <a:r>
              <a:rPr lang="en-GB" sz="3200" dirty="0"/>
              <a:t>Deming and Stephan (1940) proposed an iterative method.</a:t>
            </a:r>
          </a:p>
          <a:p>
            <a:r>
              <a:rPr lang="en-GB" sz="3200" dirty="0"/>
              <a:t>They called it RIM (random iterative method).</a:t>
            </a:r>
          </a:p>
          <a:p>
            <a:r>
              <a:rPr lang="en-GB" sz="3200" dirty="0"/>
              <a:t>Also, the controls are called weighting rims.</a:t>
            </a:r>
          </a:p>
          <a:p>
            <a:r>
              <a:rPr lang="en-GB" sz="3200" dirty="0"/>
              <a:t>They thought that it converged to the exact solution.</a:t>
            </a:r>
          </a:p>
          <a:p>
            <a:r>
              <a:rPr lang="en-GB" sz="3200" dirty="0"/>
              <a:t>It does not.</a:t>
            </a:r>
          </a:p>
          <a:p>
            <a:r>
              <a:rPr lang="en-GB" sz="3200" dirty="0"/>
              <a:t>It is better in that it cannot produce negative weights.</a:t>
            </a:r>
          </a:p>
          <a:p>
            <a:r>
              <a:rPr lang="en-GB" sz="3200" dirty="0"/>
              <a:t>However, it produces a larger sum of squares of weights.</a:t>
            </a:r>
          </a:p>
          <a:p>
            <a:r>
              <a:rPr lang="en-GB" sz="3200" dirty="0"/>
              <a:t>Can their method be altered to give a lower sum of squares of weights but still avoid negative weights?</a:t>
            </a:r>
          </a:p>
        </p:txBody>
      </p:sp>
      <p:sp>
        <p:nvSpPr>
          <p:cNvPr id="5" name="Slide Number Placeholder 4">
            <a:extLst>
              <a:ext uri="{FF2B5EF4-FFF2-40B4-BE49-F238E27FC236}">
                <a16:creationId xmlns:a16="http://schemas.microsoft.com/office/drawing/2014/main" id="{B1D1BF3C-126B-4AB8-9293-98D6EF55FE9D}"/>
              </a:ext>
            </a:extLst>
          </p:cNvPr>
          <p:cNvSpPr>
            <a:spLocks noGrp="1"/>
          </p:cNvSpPr>
          <p:nvPr>
            <p:ph type="sldNum" sz="quarter" idx="12"/>
          </p:nvPr>
        </p:nvSpPr>
        <p:spPr/>
        <p:txBody>
          <a:bodyPr/>
          <a:lstStyle/>
          <a:p>
            <a:fld id="{039C6C5A-DE53-4A38-928E-3FF471664810}" type="slidenum">
              <a:rPr lang="en-GB" smtClean="0"/>
              <a:t>11</a:t>
            </a:fld>
            <a:endParaRPr lang="en-GB"/>
          </a:p>
        </p:txBody>
      </p:sp>
    </p:spTree>
    <p:extLst>
      <p:ext uri="{BB962C8B-B14F-4D97-AF65-F5344CB8AC3E}">
        <p14:creationId xmlns:p14="http://schemas.microsoft.com/office/powerpoint/2010/main" val="1574175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2BA2A-9F9C-4D09-93F8-E01F23757A24}"/>
              </a:ext>
            </a:extLst>
          </p:cNvPr>
          <p:cNvSpPr>
            <a:spLocks noGrp="1"/>
          </p:cNvSpPr>
          <p:nvPr>
            <p:ph type="title"/>
          </p:nvPr>
        </p:nvSpPr>
        <p:spPr/>
        <p:txBody>
          <a:bodyPr>
            <a:normAutofit/>
          </a:bodyPr>
          <a:lstStyle/>
          <a:p>
            <a:r>
              <a:rPr lang="en-GB" sz="5400" dirty="0">
                <a:solidFill>
                  <a:srgbClr val="FF0000"/>
                </a:solidFill>
              </a:rPr>
              <a:t>Another issue: Weight capping (1)</a:t>
            </a:r>
          </a:p>
        </p:txBody>
      </p:sp>
      <p:sp>
        <p:nvSpPr>
          <p:cNvPr id="3" name="Content Placeholder 2">
            <a:extLst>
              <a:ext uri="{FF2B5EF4-FFF2-40B4-BE49-F238E27FC236}">
                <a16:creationId xmlns:a16="http://schemas.microsoft.com/office/drawing/2014/main" id="{5C9DAA3D-C06B-42B7-96C2-A99306349DF5}"/>
              </a:ext>
            </a:extLst>
          </p:cNvPr>
          <p:cNvSpPr>
            <a:spLocks noGrp="1"/>
          </p:cNvSpPr>
          <p:nvPr>
            <p:ph idx="1"/>
          </p:nvPr>
        </p:nvSpPr>
        <p:spPr>
          <a:xfrm>
            <a:off x="838200" y="1500326"/>
            <a:ext cx="10515600" cy="4676637"/>
          </a:xfrm>
        </p:spPr>
        <p:txBody>
          <a:bodyPr>
            <a:normAutofit lnSpcReduction="10000"/>
          </a:bodyPr>
          <a:lstStyle/>
          <a:p>
            <a:r>
              <a:rPr lang="en-GB" sz="4000" dirty="0"/>
              <a:t>If the sample is badly unrepresentative, some weights may be many times larger than the average weight.</a:t>
            </a:r>
          </a:p>
          <a:p>
            <a:r>
              <a:rPr lang="en-GB" sz="4000" dirty="0"/>
              <a:t>Some clients dislike this.</a:t>
            </a:r>
          </a:p>
          <a:p>
            <a:r>
              <a:rPr lang="en-GB" sz="4000" dirty="0"/>
              <a:t>The problem can be reduced by weight capping – no weights are allowed to be more than say four times the average.</a:t>
            </a:r>
          </a:p>
          <a:p>
            <a:r>
              <a:rPr lang="en-GB" sz="4000" dirty="0"/>
              <a:t>I disapprove of capping.</a:t>
            </a:r>
          </a:p>
          <a:p>
            <a:endParaRPr lang="en-GB" sz="3600" dirty="0"/>
          </a:p>
        </p:txBody>
      </p:sp>
      <p:sp>
        <p:nvSpPr>
          <p:cNvPr id="5" name="Slide Number Placeholder 4">
            <a:extLst>
              <a:ext uri="{FF2B5EF4-FFF2-40B4-BE49-F238E27FC236}">
                <a16:creationId xmlns:a16="http://schemas.microsoft.com/office/drawing/2014/main" id="{8601E73C-70AC-4145-BD9A-B902F9A949EB}"/>
              </a:ext>
            </a:extLst>
          </p:cNvPr>
          <p:cNvSpPr>
            <a:spLocks noGrp="1"/>
          </p:cNvSpPr>
          <p:nvPr>
            <p:ph type="sldNum" sz="quarter" idx="12"/>
          </p:nvPr>
        </p:nvSpPr>
        <p:spPr/>
        <p:txBody>
          <a:bodyPr/>
          <a:lstStyle/>
          <a:p>
            <a:fld id="{039C6C5A-DE53-4A38-928E-3FF471664810}" type="slidenum">
              <a:rPr lang="en-GB" smtClean="0"/>
              <a:t>12</a:t>
            </a:fld>
            <a:endParaRPr lang="en-GB"/>
          </a:p>
        </p:txBody>
      </p:sp>
    </p:spTree>
    <p:extLst>
      <p:ext uri="{BB962C8B-B14F-4D97-AF65-F5344CB8AC3E}">
        <p14:creationId xmlns:p14="http://schemas.microsoft.com/office/powerpoint/2010/main" val="643122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2BA2A-9F9C-4D09-93F8-E01F23757A24}"/>
              </a:ext>
            </a:extLst>
          </p:cNvPr>
          <p:cNvSpPr>
            <a:spLocks noGrp="1"/>
          </p:cNvSpPr>
          <p:nvPr>
            <p:ph type="title"/>
          </p:nvPr>
        </p:nvSpPr>
        <p:spPr>
          <a:xfrm>
            <a:off x="838200" y="365125"/>
            <a:ext cx="10515600" cy="815605"/>
          </a:xfrm>
        </p:spPr>
        <p:txBody>
          <a:bodyPr/>
          <a:lstStyle/>
          <a:p>
            <a:r>
              <a:rPr lang="en-GB" dirty="0">
                <a:solidFill>
                  <a:srgbClr val="FF0000"/>
                </a:solidFill>
              </a:rPr>
              <a:t>Another issue: Weight capping (2)</a:t>
            </a:r>
          </a:p>
        </p:txBody>
      </p:sp>
      <p:sp>
        <p:nvSpPr>
          <p:cNvPr id="3" name="Content Placeholder 2">
            <a:extLst>
              <a:ext uri="{FF2B5EF4-FFF2-40B4-BE49-F238E27FC236}">
                <a16:creationId xmlns:a16="http://schemas.microsoft.com/office/drawing/2014/main" id="{5C9DAA3D-C06B-42B7-96C2-A99306349DF5}"/>
              </a:ext>
            </a:extLst>
          </p:cNvPr>
          <p:cNvSpPr>
            <a:spLocks noGrp="1"/>
          </p:cNvSpPr>
          <p:nvPr>
            <p:ph idx="1"/>
          </p:nvPr>
        </p:nvSpPr>
        <p:spPr>
          <a:xfrm>
            <a:off x="838200" y="1180730"/>
            <a:ext cx="10436441" cy="4996233"/>
          </a:xfrm>
        </p:spPr>
        <p:txBody>
          <a:bodyPr>
            <a:noAutofit/>
          </a:bodyPr>
          <a:lstStyle/>
          <a:p>
            <a:r>
              <a:rPr lang="en-GB" sz="4000" dirty="0"/>
              <a:t>Sometimes it can stop the RIM process from converging.</a:t>
            </a:r>
          </a:p>
          <a:p>
            <a:r>
              <a:rPr lang="en-GB" sz="4000" dirty="0"/>
              <a:t>Also, it causes bias as people with high weights are likely to be similar, e.g. males aged 20-29 living on their own, so if all weights for this group are reduced, results for the group will be underestimated.</a:t>
            </a:r>
          </a:p>
          <a:p>
            <a:r>
              <a:rPr lang="en-GB" sz="4000" dirty="0"/>
              <a:t>Can the number of high weights be reduced, minimising this issue?</a:t>
            </a:r>
          </a:p>
        </p:txBody>
      </p:sp>
      <p:sp>
        <p:nvSpPr>
          <p:cNvPr id="6" name="Slide Number Placeholder 5">
            <a:extLst>
              <a:ext uri="{FF2B5EF4-FFF2-40B4-BE49-F238E27FC236}">
                <a16:creationId xmlns:a16="http://schemas.microsoft.com/office/drawing/2014/main" id="{98D1B484-F1A1-4A6E-8608-70637C65A556}"/>
              </a:ext>
            </a:extLst>
          </p:cNvPr>
          <p:cNvSpPr>
            <a:spLocks noGrp="1"/>
          </p:cNvSpPr>
          <p:nvPr>
            <p:ph type="sldNum" sz="quarter" idx="12"/>
          </p:nvPr>
        </p:nvSpPr>
        <p:spPr/>
        <p:txBody>
          <a:bodyPr/>
          <a:lstStyle/>
          <a:p>
            <a:fld id="{039C6C5A-DE53-4A38-928E-3FF471664810}" type="slidenum">
              <a:rPr lang="en-GB" smtClean="0"/>
              <a:t>13</a:t>
            </a:fld>
            <a:endParaRPr lang="en-GB"/>
          </a:p>
        </p:txBody>
      </p:sp>
    </p:spTree>
    <p:extLst>
      <p:ext uri="{BB962C8B-B14F-4D97-AF65-F5344CB8AC3E}">
        <p14:creationId xmlns:p14="http://schemas.microsoft.com/office/powerpoint/2010/main" val="1670974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D65DB-FC16-4A69-B124-EDACFFFD9AA2}"/>
              </a:ext>
            </a:extLst>
          </p:cNvPr>
          <p:cNvSpPr>
            <a:spLocks noGrp="1"/>
          </p:cNvSpPr>
          <p:nvPr>
            <p:ph type="title"/>
          </p:nvPr>
        </p:nvSpPr>
        <p:spPr/>
        <p:txBody>
          <a:bodyPr/>
          <a:lstStyle/>
          <a:p>
            <a:r>
              <a:rPr lang="en-GB" dirty="0">
                <a:solidFill>
                  <a:srgbClr val="FF0000"/>
                </a:solidFill>
              </a:rPr>
              <a:t>How RIM weighting works (1)</a:t>
            </a:r>
          </a:p>
        </p:txBody>
      </p:sp>
      <p:sp>
        <p:nvSpPr>
          <p:cNvPr id="3" name="Content Placeholder 2">
            <a:extLst>
              <a:ext uri="{FF2B5EF4-FFF2-40B4-BE49-F238E27FC236}">
                <a16:creationId xmlns:a16="http://schemas.microsoft.com/office/drawing/2014/main" id="{7C81DBE8-2B93-4805-8347-7E170FCC754E}"/>
              </a:ext>
            </a:extLst>
          </p:cNvPr>
          <p:cNvSpPr>
            <a:spLocks noGrp="1"/>
          </p:cNvSpPr>
          <p:nvPr>
            <p:ph idx="1"/>
          </p:nvPr>
        </p:nvSpPr>
        <p:spPr>
          <a:xfrm>
            <a:off x="838200" y="1690688"/>
            <a:ext cx="10515600" cy="4486275"/>
          </a:xfrm>
        </p:spPr>
        <p:txBody>
          <a:bodyPr>
            <a:normAutofit lnSpcReduction="10000"/>
          </a:bodyPr>
          <a:lstStyle/>
          <a:p>
            <a:pPr>
              <a:spcAft>
                <a:spcPts val="600"/>
              </a:spcAft>
            </a:pPr>
            <a:r>
              <a:rPr lang="en-GB" dirty="0"/>
              <a:t>Given a set of numbers {x</a:t>
            </a:r>
            <a:r>
              <a:rPr lang="en-GB" baseline="-25000" dirty="0"/>
              <a:t>1</a:t>
            </a:r>
            <a:r>
              <a:rPr lang="en-GB" dirty="0"/>
              <a:t>, x</a:t>
            </a:r>
            <a:r>
              <a:rPr lang="en-GB" baseline="-25000" dirty="0"/>
              <a:t>2</a:t>
            </a:r>
            <a:r>
              <a:rPr lang="en-GB" dirty="0"/>
              <a:t>, …, x</a:t>
            </a:r>
            <a:r>
              <a:rPr lang="en-GB" baseline="-25000" dirty="0"/>
              <a:t>n</a:t>
            </a:r>
            <a:r>
              <a:rPr lang="en-GB" dirty="0"/>
              <a:t>}, we can create a set {y</a:t>
            </a:r>
            <a:r>
              <a:rPr lang="en-GB" baseline="-25000" dirty="0"/>
              <a:t>1</a:t>
            </a:r>
            <a:r>
              <a:rPr lang="en-GB" dirty="0"/>
              <a:t>, y</a:t>
            </a:r>
            <a:r>
              <a:rPr lang="en-GB" baseline="-25000" dirty="0"/>
              <a:t>2</a:t>
            </a:r>
            <a:r>
              <a:rPr lang="en-GB" dirty="0"/>
              <a:t>, …, y</a:t>
            </a:r>
            <a:r>
              <a:rPr lang="en-GB" baseline="-25000" dirty="0"/>
              <a:t>n</a:t>
            </a:r>
            <a:r>
              <a:rPr lang="en-GB" dirty="0"/>
              <a:t>} with given total T by a multiplicative adjustment:</a:t>
            </a:r>
          </a:p>
          <a:p>
            <a:pPr lvl="1">
              <a:spcAft>
                <a:spcPts val="600"/>
              </a:spcAft>
            </a:pPr>
            <a:r>
              <a:rPr lang="en-GB" sz="2800" dirty="0"/>
              <a:t>y</a:t>
            </a:r>
            <a:r>
              <a:rPr lang="en-GB" sz="2800" baseline="-25000" dirty="0"/>
              <a:t>i</a:t>
            </a:r>
            <a:r>
              <a:rPr lang="en-GB" sz="2800" dirty="0"/>
              <a:t> = x</a:t>
            </a:r>
            <a:r>
              <a:rPr lang="en-GB" sz="2800" baseline="-25000" dirty="0"/>
              <a:t>i</a:t>
            </a:r>
            <a:r>
              <a:rPr lang="en-GB" sz="2800" dirty="0"/>
              <a:t> * T/∑x</a:t>
            </a:r>
            <a:r>
              <a:rPr lang="en-GB" sz="2800" baseline="-25000" dirty="0"/>
              <a:t>j</a:t>
            </a:r>
            <a:r>
              <a:rPr lang="en-GB" sz="2800" dirty="0"/>
              <a:t>, i = 1 to n.</a:t>
            </a:r>
          </a:p>
          <a:p>
            <a:r>
              <a:rPr lang="en-GB" dirty="0"/>
              <a:t>Note that if all of the x</a:t>
            </a:r>
            <a:r>
              <a:rPr lang="en-GB" baseline="-25000" dirty="0"/>
              <a:t>i</a:t>
            </a:r>
            <a:r>
              <a:rPr lang="en-GB" dirty="0"/>
              <a:t> are positive, all of the y</a:t>
            </a:r>
            <a:r>
              <a:rPr lang="en-GB" baseline="-25000" dirty="0"/>
              <a:t>i</a:t>
            </a:r>
            <a:r>
              <a:rPr lang="en-GB" dirty="0"/>
              <a:t> will be too.</a:t>
            </a:r>
          </a:p>
          <a:p>
            <a:r>
              <a:rPr lang="en-GB" dirty="0"/>
              <a:t>Start by giving each individual in the sample an initial weight, which will usually be 1.</a:t>
            </a:r>
          </a:p>
          <a:p>
            <a:r>
              <a:rPr lang="en-GB" dirty="0"/>
              <a:t>At each stage these weights are adjusted by the above multiplicative method.</a:t>
            </a:r>
          </a:p>
          <a:p>
            <a:r>
              <a:rPr lang="en-GB" dirty="0"/>
              <a:t>Since the initial weights are all positive, no weight can ever become negative.</a:t>
            </a:r>
          </a:p>
          <a:p>
            <a:endParaRPr lang="en-GB" dirty="0"/>
          </a:p>
          <a:p>
            <a:endParaRPr lang="en-GB" dirty="0"/>
          </a:p>
        </p:txBody>
      </p:sp>
      <p:sp>
        <p:nvSpPr>
          <p:cNvPr id="5" name="Slide Number Placeholder 4">
            <a:extLst>
              <a:ext uri="{FF2B5EF4-FFF2-40B4-BE49-F238E27FC236}">
                <a16:creationId xmlns:a16="http://schemas.microsoft.com/office/drawing/2014/main" id="{6E5D9ACE-3171-46CC-B84A-13F0DA669BE5}"/>
              </a:ext>
            </a:extLst>
          </p:cNvPr>
          <p:cNvSpPr>
            <a:spLocks noGrp="1"/>
          </p:cNvSpPr>
          <p:nvPr>
            <p:ph type="sldNum" sz="quarter" idx="12"/>
          </p:nvPr>
        </p:nvSpPr>
        <p:spPr/>
        <p:txBody>
          <a:bodyPr/>
          <a:lstStyle/>
          <a:p>
            <a:fld id="{039C6C5A-DE53-4A38-928E-3FF471664810}" type="slidenum">
              <a:rPr lang="en-GB" smtClean="0"/>
              <a:t>14</a:t>
            </a:fld>
            <a:endParaRPr lang="en-GB"/>
          </a:p>
        </p:txBody>
      </p:sp>
    </p:spTree>
    <p:extLst>
      <p:ext uri="{BB962C8B-B14F-4D97-AF65-F5344CB8AC3E}">
        <p14:creationId xmlns:p14="http://schemas.microsoft.com/office/powerpoint/2010/main" val="2162531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D65DB-FC16-4A69-B124-EDACFFFD9AA2}"/>
              </a:ext>
            </a:extLst>
          </p:cNvPr>
          <p:cNvSpPr>
            <a:spLocks noGrp="1"/>
          </p:cNvSpPr>
          <p:nvPr>
            <p:ph type="title"/>
          </p:nvPr>
        </p:nvSpPr>
        <p:spPr/>
        <p:txBody>
          <a:bodyPr/>
          <a:lstStyle/>
          <a:p>
            <a:r>
              <a:rPr lang="en-GB" dirty="0">
                <a:solidFill>
                  <a:srgbClr val="FF0000"/>
                </a:solidFill>
              </a:rPr>
              <a:t>How RIM weighting works (2)</a:t>
            </a:r>
          </a:p>
        </p:txBody>
      </p:sp>
      <p:sp>
        <p:nvSpPr>
          <p:cNvPr id="3" name="Content Placeholder 2">
            <a:extLst>
              <a:ext uri="{FF2B5EF4-FFF2-40B4-BE49-F238E27FC236}">
                <a16:creationId xmlns:a16="http://schemas.microsoft.com/office/drawing/2014/main" id="{7C81DBE8-2B93-4805-8347-7E170FCC754E}"/>
              </a:ext>
            </a:extLst>
          </p:cNvPr>
          <p:cNvSpPr>
            <a:spLocks noGrp="1"/>
          </p:cNvSpPr>
          <p:nvPr>
            <p:ph idx="1"/>
          </p:nvPr>
        </p:nvSpPr>
        <p:spPr>
          <a:xfrm>
            <a:off x="838200" y="1447060"/>
            <a:ext cx="10515600" cy="4729903"/>
          </a:xfrm>
        </p:spPr>
        <p:txBody>
          <a:bodyPr/>
          <a:lstStyle/>
          <a:p>
            <a:pPr marL="0" indent="0">
              <a:buNone/>
            </a:pPr>
            <a:r>
              <a:rPr lang="en-GB" dirty="0"/>
              <a:t>Take the first rim.  Say it is by area, and the country has five areas.  Respondents are classified by which area they are in.  The results might be as below.</a:t>
            </a:r>
          </a:p>
          <a:p>
            <a:endParaRPr lang="en-GB" dirty="0"/>
          </a:p>
        </p:txBody>
      </p:sp>
      <p:graphicFrame>
        <p:nvGraphicFramePr>
          <p:cNvPr id="5" name="Table 4">
            <a:extLst>
              <a:ext uri="{FF2B5EF4-FFF2-40B4-BE49-F238E27FC236}">
                <a16:creationId xmlns:a16="http://schemas.microsoft.com/office/drawing/2014/main" id="{F04173F4-211E-469C-BB74-88F5A9F752E2}"/>
              </a:ext>
            </a:extLst>
          </p:cNvPr>
          <p:cNvGraphicFramePr>
            <a:graphicFrameLocks noGrp="1"/>
          </p:cNvGraphicFramePr>
          <p:nvPr>
            <p:extLst>
              <p:ext uri="{D42A27DB-BD31-4B8C-83A1-F6EECF244321}">
                <p14:modId xmlns:p14="http://schemas.microsoft.com/office/powerpoint/2010/main" val="870977810"/>
              </p:ext>
            </p:extLst>
          </p:nvPr>
        </p:nvGraphicFramePr>
        <p:xfrm>
          <a:off x="1740023" y="2696530"/>
          <a:ext cx="6383046" cy="3559709"/>
        </p:xfrm>
        <a:graphic>
          <a:graphicData uri="http://schemas.openxmlformats.org/drawingml/2006/table">
            <a:tbl>
              <a:tblPr>
                <a:tableStyleId>{5C22544A-7EE6-4342-B048-85BDC9FD1C3A}</a:tableStyleId>
              </a:tblPr>
              <a:tblGrid>
                <a:gridCol w="1032381">
                  <a:extLst>
                    <a:ext uri="{9D8B030D-6E8A-4147-A177-3AD203B41FA5}">
                      <a16:colId xmlns:a16="http://schemas.microsoft.com/office/drawing/2014/main" val="3498238761"/>
                    </a:ext>
                  </a:extLst>
                </a:gridCol>
                <a:gridCol w="2161068">
                  <a:extLst>
                    <a:ext uri="{9D8B030D-6E8A-4147-A177-3AD203B41FA5}">
                      <a16:colId xmlns:a16="http://schemas.microsoft.com/office/drawing/2014/main" val="3682679943"/>
                    </a:ext>
                  </a:extLst>
                </a:gridCol>
                <a:gridCol w="1694954">
                  <a:extLst>
                    <a:ext uri="{9D8B030D-6E8A-4147-A177-3AD203B41FA5}">
                      <a16:colId xmlns:a16="http://schemas.microsoft.com/office/drawing/2014/main" val="550515505"/>
                    </a:ext>
                  </a:extLst>
                </a:gridCol>
                <a:gridCol w="1494643">
                  <a:extLst>
                    <a:ext uri="{9D8B030D-6E8A-4147-A177-3AD203B41FA5}">
                      <a16:colId xmlns:a16="http://schemas.microsoft.com/office/drawing/2014/main" val="277640889"/>
                    </a:ext>
                  </a:extLst>
                </a:gridCol>
              </a:tblGrid>
              <a:tr h="942239">
                <a:tc>
                  <a:txBody>
                    <a:bodyPr/>
                    <a:lstStyle/>
                    <a:p>
                      <a:pPr algn="l" fontAlgn="ctr"/>
                      <a:r>
                        <a:rPr lang="en-GB" sz="2800" u="none" strike="noStrike" dirty="0">
                          <a:effectLst/>
                        </a:rPr>
                        <a:t>Area</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Number of respondents</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Universe</a:t>
                      </a:r>
                    </a:p>
                    <a:p>
                      <a:pPr algn="r" fontAlgn="ctr"/>
                      <a:r>
                        <a:rPr lang="en-GB" sz="2400" b="0" i="0" u="none" strike="noStrike" dirty="0">
                          <a:solidFill>
                            <a:srgbClr val="000000"/>
                          </a:solidFill>
                          <a:effectLst/>
                          <a:latin typeface="Times New Roman" panose="02020603050405020304" pitchFamily="18" charset="0"/>
                        </a:rPr>
                        <a:t>(thousands)</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Weight</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637530472"/>
                  </a:ext>
                </a:extLst>
              </a:tr>
              <a:tr h="410351">
                <a:tc>
                  <a:txBody>
                    <a:bodyPr/>
                    <a:lstStyle/>
                    <a:p>
                      <a:pPr algn="ctr" fontAlgn="ctr"/>
                      <a:r>
                        <a:rPr lang="en-GB" sz="2800" u="none" strike="noStrike">
                          <a:effectLst/>
                        </a:rPr>
                        <a:t>1</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37</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127</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3.4324</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551673859"/>
                  </a:ext>
                </a:extLst>
              </a:tr>
              <a:tr h="410351">
                <a:tc>
                  <a:txBody>
                    <a:bodyPr/>
                    <a:lstStyle/>
                    <a:p>
                      <a:pPr algn="ctr" fontAlgn="ctr"/>
                      <a:r>
                        <a:rPr lang="en-GB" sz="2800" u="none" strike="noStrike">
                          <a:effectLst/>
                        </a:rPr>
                        <a:t>2</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24</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95</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3.9583</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177393802"/>
                  </a:ext>
                </a:extLst>
              </a:tr>
              <a:tr h="410351">
                <a:tc>
                  <a:txBody>
                    <a:bodyPr/>
                    <a:lstStyle/>
                    <a:p>
                      <a:pPr algn="ctr" fontAlgn="ctr"/>
                      <a:r>
                        <a:rPr lang="en-GB" sz="2800" u="none" strike="noStrike">
                          <a:effectLst/>
                        </a:rPr>
                        <a:t>3</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32</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87</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2.7188</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355745769"/>
                  </a:ext>
                </a:extLst>
              </a:tr>
              <a:tr h="410351">
                <a:tc>
                  <a:txBody>
                    <a:bodyPr/>
                    <a:lstStyle/>
                    <a:p>
                      <a:pPr algn="ctr" fontAlgn="ctr"/>
                      <a:r>
                        <a:rPr lang="en-GB" sz="2800" u="none" strike="noStrike">
                          <a:effectLst/>
                        </a:rPr>
                        <a:t>4</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29</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101</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3.4828</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160609064"/>
                  </a:ext>
                </a:extLst>
              </a:tr>
              <a:tr h="410351">
                <a:tc>
                  <a:txBody>
                    <a:bodyPr/>
                    <a:lstStyle/>
                    <a:p>
                      <a:pPr algn="ctr" fontAlgn="ctr"/>
                      <a:r>
                        <a:rPr lang="en-GB" sz="2800" u="none" strike="noStrike">
                          <a:effectLst/>
                        </a:rPr>
                        <a:t>5</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39</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122</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3.1282</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2565044"/>
                  </a:ext>
                </a:extLst>
              </a:tr>
              <a:tr h="410351">
                <a:tc>
                  <a:txBody>
                    <a:bodyPr/>
                    <a:lstStyle/>
                    <a:p>
                      <a:pPr algn="l" fontAlgn="ctr"/>
                      <a:r>
                        <a:rPr lang="en-GB" sz="2800" u="none" strike="noStrike">
                          <a:effectLst/>
                        </a:rPr>
                        <a:t>Total</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161</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532</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l" fontAlgn="b"/>
                      <a:endParaRPr lang="en-GB" sz="2800" b="0" i="0" u="none" strike="noStrike" dirty="0">
                        <a:solidFill>
                          <a:srgbClr val="000000"/>
                        </a:solidFill>
                        <a:effectLst/>
                        <a:latin typeface="Times New Roman" panose="02020603050405020304" pitchFamily="18" charset="0"/>
                      </a:endParaRPr>
                    </a:p>
                  </a:txBody>
                  <a:tcPr marL="9525" marR="9525" marT="9525" marB="0" anchor="b">
                    <a:noFill/>
                  </a:tcPr>
                </a:tc>
                <a:extLst>
                  <a:ext uri="{0D108BD9-81ED-4DB2-BD59-A6C34878D82A}">
                    <a16:rowId xmlns:a16="http://schemas.microsoft.com/office/drawing/2014/main" val="2887460402"/>
                  </a:ext>
                </a:extLst>
              </a:tr>
            </a:tbl>
          </a:graphicData>
        </a:graphic>
      </p:graphicFrame>
      <p:sp>
        <p:nvSpPr>
          <p:cNvPr id="6" name="Slide Number Placeholder 5">
            <a:extLst>
              <a:ext uri="{FF2B5EF4-FFF2-40B4-BE49-F238E27FC236}">
                <a16:creationId xmlns:a16="http://schemas.microsoft.com/office/drawing/2014/main" id="{D655C18C-4DFC-41A5-B50D-139949F673B3}"/>
              </a:ext>
            </a:extLst>
          </p:cNvPr>
          <p:cNvSpPr>
            <a:spLocks noGrp="1"/>
          </p:cNvSpPr>
          <p:nvPr>
            <p:ph type="sldNum" sz="quarter" idx="12"/>
          </p:nvPr>
        </p:nvSpPr>
        <p:spPr/>
        <p:txBody>
          <a:bodyPr/>
          <a:lstStyle/>
          <a:p>
            <a:fld id="{039C6C5A-DE53-4A38-928E-3FF471664810}" type="slidenum">
              <a:rPr lang="en-GB" smtClean="0"/>
              <a:t>15</a:t>
            </a:fld>
            <a:endParaRPr lang="en-GB"/>
          </a:p>
        </p:txBody>
      </p:sp>
    </p:spTree>
    <p:extLst>
      <p:ext uri="{BB962C8B-B14F-4D97-AF65-F5344CB8AC3E}">
        <p14:creationId xmlns:p14="http://schemas.microsoft.com/office/powerpoint/2010/main" val="3844613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D65DB-FC16-4A69-B124-EDACFFFD9AA2}"/>
              </a:ext>
            </a:extLst>
          </p:cNvPr>
          <p:cNvSpPr>
            <a:spLocks noGrp="1"/>
          </p:cNvSpPr>
          <p:nvPr>
            <p:ph type="title"/>
          </p:nvPr>
        </p:nvSpPr>
        <p:spPr/>
        <p:txBody>
          <a:bodyPr/>
          <a:lstStyle/>
          <a:p>
            <a:r>
              <a:rPr lang="en-GB" dirty="0">
                <a:solidFill>
                  <a:srgbClr val="FF0000"/>
                </a:solidFill>
              </a:rPr>
              <a:t>How RIM weighting works (3)</a:t>
            </a:r>
          </a:p>
        </p:txBody>
      </p:sp>
      <p:sp>
        <p:nvSpPr>
          <p:cNvPr id="3" name="Content Placeholder 2">
            <a:extLst>
              <a:ext uri="{FF2B5EF4-FFF2-40B4-BE49-F238E27FC236}">
                <a16:creationId xmlns:a16="http://schemas.microsoft.com/office/drawing/2014/main" id="{7C81DBE8-2B93-4805-8347-7E170FCC754E}"/>
              </a:ext>
            </a:extLst>
          </p:cNvPr>
          <p:cNvSpPr>
            <a:spLocks noGrp="1"/>
          </p:cNvSpPr>
          <p:nvPr>
            <p:ph idx="1"/>
          </p:nvPr>
        </p:nvSpPr>
        <p:spPr>
          <a:xfrm>
            <a:off x="838200" y="1447060"/>
            <a:ext cx="10515600" cy="4729903"/>
          </a:xfrm>
        </p:spPr>
        <p:txBody>
          <a:bodyPr/>
          <a:lstStyle/>
          <a:p>
            <a:pPr marL="0" indent="0">
              <a:buNone/>
            </a:pPr>
            <a:r>
              <a:rPr lang="en-GB" dirty="0"/>
              <a:t>Take the second rim.  Say it has three cells: adult male/adult female/ child.  Respondents are classified into these three cells.  As respondents now no longer all have the same weight, we must consider the sum of their weights.  The results might be as below.</a:t>
            </a:r>
          </a:p>
          <a:p>
            <a:pPr marL="0" indent="0">
              <a:buNone/>
            </a:pPr>
            <a:endParaRPr lang="en-GB" dirty="0"/>
          </a:p>
          <a:p>
            <a:endParaRPr lang="en-GB" dirty="0"/>
          </a:p>
        </p:txBody>
      </p:sp>
      <p:graphicFrame>
        <p:nvGraphicFramePr>
          <p:cNvPr id="5" name="Table 4">
            <a:extLst>
              <a:ext uri="{FF2B5EF4-FFF2-40B4-BE49-F238E27FC236}">
                <a16:creationId xmlns:a16="http://schemas.microsoft.com/office/drawing/2014/main" id="{8141E118-B5A0-48CC-8C57-E7C230D288CC}"/>
              </a:ext>
            </a:extLst>
          </p:cNvPr>
          <p:cNvGraphicFramePr>
            <a:graphicFrameLocks noGrp="1"/>
          </p:cNvGraphicFramePr>
          <p:nvPr>
            <p:extLst>
              <p:ext uri="{D42A27DB-BD31-4B8C-83A1-F6EECF244321}">
                <p14:modId xmlns:p14="http://schemas.microsoft.com/office/powerpoint/2010/main" val="2298232254"/>
              </p:ext>
            </p:extLst>
          </p:nvPr>
        </p:nvGraphicFramePr>
        <p:xfrm>
          <a:off x="1376038" y="3133817"/>
          <a:ext cx="8747675" cy="3359054"/>
        </p:xfrm>
        <a:graphic>
          <a:graphicData uri="http://schemas.openxmlformats.org/drawingml/2006/table">
            <a:tbl>
              <a:tblPr>
                <a:tableStyleId>{5C22544A-7EE6-4342-B048-85BDC9FD1C3A}</a:tableStyleId>
              </a:tblPr>
              <a:tblGrid>
                <a:gridCol w="2062688">
                  <a:extLst>
                    <a:ext uri="{9D8B030D-6E8A-4147-A177-3AD203B41FA5}">
                      <a16:colId xmlns:a16="http://schemas.microsoft.com/office/drawing/2014/main" val="167941640"/>
                    </a:ext>
                  </a:extLst>
                </a:gridCol>
                <a:gridCol w="1903299">
                  <a:extLst>
                    <a:ext uri="{9D8B030D-6E8A-4147-A177-3AD203B41FA5}">
                      <a16:colId xmlns:a16="http://schemas.microsoft.com/office/drawing/2014/main" val="262858724"/>
                    </a:ext>
                  </a:extLst>
                </a:gridCol>
                <a:gridCol w="1537641">
                  <a:extLst>
                    <a:ext uri="{9D8B030D-6E8A-4147-A177-3AD203B41FA5}">
                      <a16:colId xmlns:a16="http://schemas.microsoft.com/office/drawing/2014/main" val="329566692"/>
                    </a:ext>
                  </a:extLst>
                </a:gridCol>
                <a:gridCol w="1453258">
                  <a:extLst>
                    <a:ext uri="{9D8B030D-6E8A-4147-A177-3AD203B41FA5}">
                      <a16:colId xmlns:a16="http://schemas.microsoft.com/office/drawing/2014/main" val="2321715678"/>
                    </a:ext>
                  </a:extLst>
                </a:gridCol>
                <a:gridCol w="1790789">
                  <a:extLst>
                    <a:ext uri="{9D8B030D-6E8A-4147-A177-3AD203B41FA5}">
                      <a16:colId xmlns:a16="http://schemas.microsoft.com/office/drawing/2014/main" val="2705412475"/>
                    </a:ext>
                  </a:extLst>
                </a:gridCol>
              </a:tblGrid>
              <a:tr h="1037896">
                <a:tc>
                  <a:txBody>
                    <a:bodyPr/>
                    <a:lstStyle/>
                    <a:p>
                      <a:pPr algn="l" fontAlgn="ctr"/>
                      <a:r>
                        <a:rPr lang="en-GB" sz="2800" u="none" strike="noStrike" dirty="0">
                          <a:effectLst/>
                        </a:rPr>
                        <a:t>Group</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Number of respondents</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Sum of weights</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Universe</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Weight adjustment</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55658061"/>
                  </a:ext>
                </a:extLst>
              </a:tr>
              <a:tr h="518947">
                <a:tc>
                  <a:txBody>
                    <a:bodyPr/>
                    <a:lstStyle/>
                    <a:p>
                      <a:pPr algn="l" fontAlgn="ctr"/>
                      <a:r>
                        <a:rPr lang="en-GB" sz="2800" u="none" strike="noStrike">
                          <a:effectLst/>
                        </a:rPr>
                        <a:t>Adult males</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68</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224.0095</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213</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0.9509</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394610915"/>
                  </a:ext>
                </a:extLst>
              </a:tr>
              <a:tr h="764317">
                <a:tc>
                  <a:txBody>
                    <a:bodyPr/>
                    <a:lstStyle/>
                    <a:p>
                      <a:pPr algn="l" fontAlgn="ctr"/>
                      <a:r>
                        <a:rPr lang="en-GB" sz="2800" u="none" strike="noStrike">
                          <a:effectLst/>
                        </a:rPr>
                        <a:t>Adult females</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68</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226.2588</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232</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1.0254</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09885507"/>
                  </a:ext>
                </a:extLst>
              </a:tr>
              <a:tr h="518947">
                <a:tc>
                  <a:txBody>
                    <a:bodyPr/>
                    <a:lstStyle/>
                    <a:p>
                      <a:pPr algn="l" fontAlgn="ctr"/>
                      <a:r>
                        <a:rPr lang="en-GB" sz="2800" u="none" strike="noStrike">
                          <a:effectLst/>
                        </a:rPr>
                        <a:t>Children</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25</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81.7317</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87</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dirty="0">
                          <a:effectLst/>
                        </a:rPr>
                        <a:t>1.0645</a:t>
                      </a:r>
                      <a:endParaRPr lang="en-GB" sz="2800" b="0" i="0" u="none" strike="noStrike" dirty="0">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140163881"/>
                  </a:ext>
                </a:extLst>
              </a:tr>
              <a:tr h="518947">
                <a:tc>
                  <a:txBody>
                    <a:bodyPr/>
                    <a:lstStyle/>
                    <a:p>
                      <a:pPr algn="l" fontAlgn="ctr"/>
                      <a:r>
                        <a:rPr lang="en-GB" sz="2800" u="none" strike="noStrike">
                          <a:effectLst/>
                        </a:rPr>
                        <a:t>Total</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r" fontAlgn="ctr"/>
                      <a:r>
                        <a:rPr lang="en-GB" sz="2800" u="none" strike="noStrike">
                          <a:effectLst/>
                        </a:rPr>
                        <a:t>161</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l" fontAlgn="b"/>
                      <a:endParaRPr lang="en-GB" sz="2800" b="0" i="0" u="none" strike="noStrike">
                        <a:solidFill>
                          <a:srgbClr val="000000"/>
                        </a:solidFill>
                        <a:effectLst/>
                        <a:latin typeface="Times New Roman" panose="02020603050405020304" pitchFamily="18" charset="0"/>
                      </a:endParaRPr>
                    </a:p>
                  </a:txBody>
                  <a:tcPr marL="9525" marR="9525" marT="9525" marB="0" anchor="b">
                    <a:noFill/>
                  </a:tcPr>
                </a:tc>
                <a:tc>
                  <a:txBody>
                    <a:bodyPr/>
                    <a:lstStyle/>
                    <a:p>
                      <a:pPr algn="r" fontAlgn="ctr"/>
                      <a:r>
                        <a:rPr lang="en-GB" sz="2800" u="none" strike="noStrike">
                          <a:effectLst/>
                        </a:rPr>
                        <a:t>532</a:t>
                      </a:r>
                      <a:endParaRPr lang="en-GB" sz="2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l" fontAlgn="b"/>
                      <a:endParaRPr lang="en-GB" sz="2800" b="0" i="0" u="none" strike="noStrike" dirty="0">
                        <a:solidFill>
                          <a:srgbClr val="000000"/>
                        </a:solidFill>
                        <a:effectLst/>
                        <a:latin typeface="Times New Roman" panose="02020603050405020304" pitchFamily="18" charset="0"/>
                      </a:endParaRPr>
                    </a:p>
                  </a:txBody>
                  <a:tcPr marL="9525" marR="9525" marT="9525" marB="0" anchor="b">
                    <a:noFill/>
                  </a:tcPr>
                </a:tc>
                <a:extLst>
                  <a:ext uri="{0D108BD9-81ED-4DB2-BD59-A6C34878D82A}">
                    <a16:rowId xmlns:a16="http://schemas.microsoft.com/office/drawing/2014/main" val="2486644699"/>
                  </a:ext>
                </a:extLst>
              </a:tr>
            </a:tbl>
          </a:graphicData>
        </a:graphic>
      </p:graphicFrame>
      <p:sp>
        <p:nvSpPr>
          <p:cNvPr id="6" name="Slide Number Placeholder 5">
            <a:extLst>
              <a:ext uri="{FF2B5EF4-FFF2-40B4-BE49-F238E27FC236}">
                <a16:creationId xmlns:a16="http://schemas.microsoft.com/office/drawing/2014/main" id="{E387466E-2E71-4403-8387-7E0E0611758B}"/>
              </a:ext>
            </a:extLst>
          </p:cNvPr>
          <p:cNvSpPr>
            <a:spLocks noGrp="1"/>
          </p:cNvSpPr>
          <p:nvPr>
            <p:ph type="sldNum" sz="quarter" idx="12"/>
          </p:nvPr>
        </p:nvSpPr>
        <p:spPr/>
        <p:txBody>
          <a:bodyPr/>
          <a:lstStyle/>
          <a:p>
            <a:fld id="{039C6C5A-DE53-4A38-928E-3FF471664810}" type="slidenum">
              <a:rPr lang="en-GB" smtClean="0"/>
              <a:t>16</a:t>
            </a:fld>
            <a:endParaRPr lang="en-GB"/>
          </a:p>
        </p:txBody>
      </p:sp>
    </p:spTree>
    <p:extLst>
      <p:ext uri="{BB962C8B-B14F-4D97-AF65-F5344CB8AC3E}">
        <p14:creationId xmlns:p14="http://schemas.microsoft.com/office/powerpoint/2010/main" val="2646060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455B6-72FE-4E66-B318-F16CE2491FF1}"/>
              </a:ext>
            </a:extLst>
          </p:cNvPr>
          <p:cNvSpPr>
            <a:spLocks noGrp="1"/>
          </p:cNvSpPr>
          <p:nvPr>
            <p:ph type="title"/>
          </p:nvPr>
        </p:nvSpPr>
        <p:spPr/>
        <p:txBody>
          <a:bodyPr/>
          <a:lstStyle/>
          <a:p>
            <a:r>
              <a:rPr lang="en-GB" dirty="0">
                <a:solidFill>
                  <a:srgbClr val="FF0000"/>
                </a:solidFill>
              </a:rPr>
              <a:t>How RIM weighting works (4)</a:t>
            </a:r>
            <a:endParaRPr lang="en-GB" dirty="0"/>
          </a:p>
        </p:txBody>
      </p:sp>
      <p:sp>
        <p:nvSpPr>
          <p:cNvPr id="3" name="Content Placeholder 2">
            <a:extLst>
              <a:ext uri="{FF2B5EF4-FFF2-40B4-BE49-F238E27FC236}">
                <a16:creationId xmlns:a16="http://schemas.microsoft.com/office/drawing/2014/main" id="{A8BBF3DD-641E-4B60-ACEF-092A7EA602FC}"/>
              </a:ext>
            </a:extLst>
          </p:cNvPr>
          <p:cNvSpPr>
            <a:spLocks noGrp="1"/>
          </p:cNvSpPr>
          <p:nvPr>
            <p:ph idx="1"/>
          </p:nvPr>
        </p:nvSpPr>
        <p:spPr/>
        <p:txBody>
          <a:bodyPr>
            <a:normAutofit/>
          </a:bodyPr>
          <a:lstStyle/>
          <a:p>
            <a:pPr marL="0" indent="0">
              <a:buNone/>
            </a:pPr>
            <a:r>
              <a:rPr lang="en-GB" dirty="0"/>
              <a:t>We must now make the sum of weights in each cell in this rim equal the universe for that cell.</a:t>
            </a:r>
          </a:p>
          <a:p>
            <a:pPr marL="0" indent="0">
              <a:buNone/>
            </a:pPr>
            <a:r>
              <a:rPr lang="en-GB" dirty="0"/>
              <a:t>Thus each weight in a cell is multiplied by the weight adjustment for that cell, which is Universe/Sum of weights.</a:t>
            </a:r>
          </a:p>
          <a:p>
            <a:pPr marL="0" indent="0">
              <a:buNone/>
            </a:pPr>
            <a:r>
              <a:rPr lang="en-GB" dirty="0"/>
              <a:t>So the weight for an adult male in area 1 is now</a:t>
            </a:r>
          </a:p>
          <a:p>
            <a:r>
              <a:rPr lang="en-GB" dirty="0"/>
              <a:t>0.9509 × 3.4324 = 3.2637</a:t>
            </a:r>
          </a:p>
          <a:p>
            <a:pPr marL="0" indent="0">
              <a:buNone/>
            </a:pPr>
            <a:r>
              <a:rPr lang="en-GB" dirty="0"/>
              <a:t>The weight for a child in area 2 is now</a:t>
            </a:r>
          </a:p>
          <a:p>
            <a:r>
              <a:rPr lang="en-GB" dirty="0"/>
              <a:t>1.0645 × 3.9583 = 4.2135</a:t>
            </a:r>
          </a:p>
          <a:p>
            <a:pPr marL="0" indent="0">
              <a:buNone/>
            </a:pPr>
            <a:r>
              <a:rPr lang="en-GB" dirty="0"/>
              <a:t>There are thus now 5 × 3 = 15 possible different weights.</a:t>
            </a:r>
          </a:p>
          <a:p>
            <a:endParaRPr lang="en-GB" dirty="0"/>
          </a:p>
        </p:txBody>
      </p:sp>
      <p:sp>
        <p:nvSpPr>
          <p:cNvPr id="5" name="Slide Number Placeholder 4">
            <a:extLst>
              <a:ext uri="{FF2B5EF4-FFF2-40B4-BE49-F238E27FC236}">
                <a16:creationId xmlns:a16="http://schemas.microsoft.com/office/drawing/2014/main" id="{8CB6F94D-CDD1-44E3-92ED-1418B4FF665E}"/>
              </a:ext>
            </a:extLst>
          </p:cNvPr>
          <p:cNvSpPr>
            <a:spLocks noGrp="1"/>
          </p:cNvSpPr>
          <p:nvPr>
            <p:ph type="sldNum" sz="quarter" idx="12"/>
          </p:nvPr>
        </p:nvSpPr>
        <p:spPr/>
        <p:txBody>
          <a:bodyPr/>
          <a:lstStyle/>
          <a:p>
            <a:fld id="{039C6C5A-DE53-4A38-928E-3FF471664810}" type="slidenum">
              <a:rPr lang="en-GB" smtClean="0"/>
              <a:t>17</a:t>
            </a:fld>
            <a:endParaRPr lang="en-GB"/>
          </a:p>
        </p:txBody>
      </p:sp>
    </p:spTree>
    <p:extLst>
      <p:ext uri="{BB962C8B-B14F-4D97-AF65-F5344CB8AC3E}">
        <p14:creationId xmlns:p14="http://schemas.microsoft.com/office/powerpoint/2010/main" val="2756865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865B9-F5C8-4870-B255-5993FD12C225}"/>
              </a:ext>
            </a:extLst>
          </p:cNvPr>
          <p:cNvSpPr>
            <a:spLocks noGrp="1"/>
          </p:cNvSpPr>
          <p:nvPr>
            <p:ph type="title"/>
          </p:nvPr>
        </p:nvSpPr>
        <p:spPr/>
        <p:txBody>
          <a:bodyPr/>
          <a:lstStyle/>
          <a:p>
            <a:r>
              <a:rPr lang="en-GB" dirty="0">
                <a:solidFill>
                  <a:srgbClr val="FF0000"/>
                </a:solidFill>
              </a:rPr>
              <a:t>How RIM weighting works (5)</a:t>
            </a:r>
            <a:endParaRPr lang="en-GB" dirty="0"/>
          </a:p>
        </p:txBody>
      </p:sp>
      <p:sp>
        <p:nvSpPr>
          <p:cNvPr id="3" name="Content Placeholder 2">
            <a:extLst>
              <a:ext uri="{FF2B5EF4-FFF2-40B4-BE49-F238E27FC236}">
                <a16:creationId xmlns:a16="http://schemas.microsoft.com/office/drawing/2014/main" id="{345686E3-3140-43BA-BEFB-BB00D3B25E26}"/>
              </a:ext>
            </a:extLst>
          </p:cNvPr>
          <p:cNvSpPr>
            <a:spLocks noGrp="1"/>
          </p:cNvSpPr>
          <p:nvPr>
            <p:ph idx="1"/>
          </p:nvPr>
        </p:nvSpPr>
        <p:spPr/>
        <p:txBody>
          <a:bodyPr/>
          <a:lstStyle/>
          <a:p>
            <a:r>
              <a:rPr lang="en-GB" sz="3600" dirty="0"/>
              <a:t>Repeat step 3 for each rim in turn.</a:t>
            </a:r>
          </a:p>
          <a:p>
            <a:r>
              <a:rPr lang="en-GB" sz="3600" dirty="0"/>
              <a:t>By this point, two respondents will only have the same weight if their demographic characteristics on all the rims are the same.</a:t>
            </a:r>
          </a:p>
          <a:p>
            <a:pPr marL="0" indent="0">
              <a:buNone/>
            </a:pPr>
            <a:endParaRPr lang="en-GB" dirty="0"/>
          </a:p>
        </p:txBody>
      </p:sp>
      <p:sp>
        <p:nvSpPr>
          <p:cNvPr id="5" name="Slide Number Placeholder 4">
            <a:extLst>
              <a:ext uri="{FF2B5EF4-FFF2-40B4-BE49-F238E27FC236}">
                <a16:creationId xmlns:a16="http://schemas.microsoft.com/office/drawing/2014/main" id="{CE860EC3-4CD0-4A97-99B7-E85C91F4F646}"/>
              </a:ext>
            </a:extLst>
          </p:cNvPr>
          <p:cNvSpPr>
            <a:spLocks noGrp="1"/>
          </p:cNvSpPr>
          <p:nvPr>
            <p:ph type="sldNum" sz="quarter" idx="12"/>
          </p:nvPr>
        </p:nvSpPr>
        <p:spPr/>
        <p:txBody>
          <a:bodyPr/>
          <a:lstStyle/>
          <a:p>
            <a:fld id="{039C6C5A-DE53-4A38-928E-3FF471664810}" type="slidenum">
              <a:rPr lang="en-GB" smtClean="0"/>
              <a:t>18</a:t>
            </a:fld>
            <a:endParaRPr lang="en-GB"/>
          </a:p>
        </p:txBody>
      </p:sp>
    </p:spTree>
    <p:extLst>
      <p:ext uri="{BB962C8B-B14F-4D97-AF65-F5344CB8AC3E}">
        <p14:creationId xmlns:p14="http://schemas.microsoft.com/office/powerpoint/2010/main" val="3028617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E64F1-BF29-4A6F-87B7-CDF8C123829D}"/>
              </a:ext>
            </a:extLst>
          </p:cNvPr>
          <p:cNvSpPr>
            <a:spLocks noGrp="1"/>
          </p:cNvSpPr>
          <p:nvPr>
            <p:ph type="title"/>
          </p:nvPr>
        </p:nvSpPr>
        <p:spPr/>
        <p:txBody>
          <a:bodyPr/>
          <a:lstStyle/>
          <a:p>
            <a:r>
              <a:rPr lang="en-GB" dirty="0">
                <a:solidFill>
                  <a:srgbClr val="FF0000"/>
                </a:solidFill>
              </a:rPr>
              <a:t>How RIM weighting works (6)</a:t>
            </a:r>
            <a:endParaRPr lang="en-GB" dirty="0"/>
          </a:p>
        </p:txBody>
      </p:sp>
      <p:sp>
        <p:nvSpPr>
          <p:cNvPr id="3" name="Content Placeholder 2">
            <a:extLst>
              <a:ext uri="{FF2B5EF4-FFF2-40B4-BE49-F238E27FC236}">
                <a16:creationId xmlns:a16="http://schemas.microsoft.com/office/drawing/2014/main" id="{46E0E297-BC46-4300-A244-3FE146B9E966}"/>
              </a:ext>
            </a:extLst>
          </p:cNvPr>
          <p:cNvSpPr>
            <a:spLocks noGrp="1"/>
          </p:cNvSpPr>
          <p:nvPr>
            <p:ph idx="1"/>
          </p:nvPr>
        </p:nvSpPr>
        <p:spPr/>
        <p:txBody>
          <a:bodyPr>
            <a:normAutofit lnSpcReduction="10000"/>
          </a:bodyPr>
          <a:lstStyle/>
          <a:p>
            <a:r>
              <a:rPr lang="en-GB" sz="3200" dirty="0"/>
              <a:t>Check for convergence.</a:t>
            </a:r>
          </a:p>
          <a:p>
            <a:r>
              <a:rPr lang="en-GB" sz="3200" dirty="0"/>
              <a:t>This means that for each rim, the sum of weights in each cell is calculated and compared to the universe.</a:t>
            </a:r>
          </a:p>
          <a:p>
            <a:r>
              <a:rPr lang="en-GB" sz="3200" dirty="0"/>
              <a:t>If they are all approximately equal, as specified by the convergence criterion, the process has converged, and the program stops.</a:t>
            </a:r>
          </a:p>
          <a:p>
            <a:r>
              <a:rPr lang="en-GB" sz="3200" dirty="0"/>
              <a:t>Otherwise, the weights that were calculated at the end of step 4 are set as pre-weights.</a:t>
            </a:r>
          </a:p>
          <a:p>
            <a:r>
              <a:rPr lang="en-GB" sz="3200" dirty="0"/>
              <a:t>The procedure is then repeated until there is convergence</a:t>
            </a:r>
            <a:r>
              <a:rPr lang="en-GB" dirty="0"/>
              <a:t>.</a:t>
            </a:r>
          </a:p>
          <a:p>
            <a:endParaRPr lang="en-GB" dirty="0"/>
          </a:p>
        </p:txBody>
      </p:sp>
      <p:sp>
        <p:nvSpPr>
          <p:cNvPr id="5" name="Slide Number Placeholder 4">
            <a:extLst>
              <a:ext uri="{FF2B5EF4-FFF2-40B4-BE49-F238E27FC236}">
                <a16:creationId xmlns:a16="http://schemas.microsoft.com/office/drawing/2014/main" id="{80F35897-4A0D-486F-908D-557AB2603FC6}"/>
              </a:ext>
            </a:extLst>
          </p:cNvPr>
          <p:cNvSpPr>
            <a:spLocks noGrp="1"/>
          </p:cNvSpPr>
          <p:nvPr>
            <p:ph type="sldNum" sz="quarter" idx="12"/>
          </p:nvPr>
        </p:nvSpPr>
        <p:spPr/>
        <p:txBody>
          <a:bodyPr/>
          <a:lstStyle/>
          <a:p>
            <a:fld id="{039C6C5A-DE53-4A38-928E-3FF471664810}" type="slidenum">
              <a:rPr lang="en-GB" smtClean="0"/>
              <a:t>19</a:t>
            </a:fld>
            <a:endParaRPr lang="en-GB"/>
          </a:p>
        </p:txBody>
      </p:sp>
    </p:spTree>
    <p:extLst>
      <p:ext uri="{BB962C8B-B14F-4D97-AF65-F5344CB8AC3E}">
        <p14:creationId xmlns:p14="http://schemas.microsoft.com/office/powerpoint/2010/main" val="429603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FFF96-FEEC-4968-B120-8F897F02B3AD}"/>
              </a:ext>
            </a:extLst>
          </p:cNvPr>
          <p:cNvSpPr>
            <a:spLocks noGrp="1"/>
          </p:cNvSpPr>
          <p:nvPr>
            <p:ph type="title"/>
          </p:nvPr>
        </p:nvSpPr>
        <p:spPr/>
        <p:txBody>
          <a:bodyPr/>
          <a:lstStyle/>
          <a:p>
            <a:r>
              <a:rPr lang="en-GB" dirty="0"/>
              <a:t> </a:t>
            </a:r>
          </a:p>
        </p:txBody>
      </p:sp>
      <p:sp>
        <p:nvSpPr>
          <p:cNvPr id="3" name="Content Placeholder 2">
            <a:extLst>
              <a:ext uri="{FF2B5EF4-FFF2-40B4-BE49-F238E27FC236}">
                <a16:creationId xmlns:a16="http://schemas.microsoft.com/office/drawing/2014/main" id="{1B178B6B-E4FA-40E6-A6F3-39B806763881}"/>
              </a:ext>
            </a:extLst>
          </p:cNvPr>
          <p:cNvSpPr>
            <a:spLocks noGrp="1"/>
          </p:cNvSpPr>
          <p:nvPr>
            <p:ph idx="1"/>
          </p:nvPr>
        </p:nvSpPr>
        <p:spPr>
          <a:xfrm>
            <a:off x="838200" y="1216240"/>
            <a:ext cx="10515600" cy="4632109"/>
          </a:xfrm>
        </p:spPr>
        <p:txBody>
          <a:bodyPr>
            <a:normAutofit/>
          </a:bodyPr>
          <a:lstStyle/>
          <a:p>
            <a:pPr marL="0" indent="0">
              <a:buNone/>
            </a:pPr>
            <a:r>
              <a:rPr lang="en-GB" sz="5400" dirty="0">
                <a:solidFill>
                  <a:schemeClr val="accent5">
                    <a:lumMod val="50000"/>
                  </a:schemeClr>
                </a:solidFill>
              </a:rPr>
              <a:t>This talk is based on a paper that I published in the International Journal of Market Research in 2016.  The paper has had thousands of reads on ResearchGate.</a:t>
            </a:r>
          </a:p>
        </p:txBody>
      </p:sp>
      <p:sp>
        <p:nvSpPr>
          <p:cNvPr id="5" name="Slide Number Placeholder 4">
            <a:extLst>
              <a:ext uri="{FF2B5EF4-FFF2-40B4-BE49-F238E27FC236}">
                <a16:creationId xmlns:a16="http://schemas.microsoft.com/office/drawing/2014/main" id="{AFF8B6AD-804F-4B6E-B577-97031B18AEFA}"/>
              </a:ext>
            </a:extLst>
          </p:cNvPr>
          <p:cNvSpPr>
            <a:spLocks noGrp="1"/>
          </p:cNvSpPr>
          <p:nvPr>
            <p:ph type="sldNum" sz="quarter" idx="12"/>
          </p:nvPr>
        </p:nvSpPr>
        <p:spPr/>
        <p:txBody>
          <a:bodyPr/>
          <a:lstStyle/>
          <a:p>
            <a:fld id="{039C6C5A-DE53-4A38-928E-3FF471664810}" type="slidenum">
              <a:rPr lang="en-GB" smtClean="0"/>
              <a:t>2</a:t>
            </a:fld>
            <a:endParaRPr lang="en-GB"/>
          </a:p>
        </p:txBody>
      </p:sp>
    </p:spTree>
    <p:extLst>
      <p:ext uri="{BB962C8B-B14F-4D97-AF65-F5344CB8AC3E}">
        <p14:creationId xmlns:p14="http://schemas.microsoft.com/office/powerpoint/2010/main" val="786259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DF8A-7A48-496B-9955-8BB6D331EE5C}"/>
              </a:ext>
            </a:extLst>
          </p:cNvPr>
          <p:cNvSpPr>
            <a:spLocks noGrp="1"/>
          </p:cNvSpPr>
          <p:nvPr>
            <p:ph type="title"/>
          </p:nvPr>
        </p:nvSpPr>
        <p:spPr>
          <a:xfrm>
            <a:off x="838200" y="365126"/>
            <a:ext cx="10515600" cy="1002036"/>
          </a:xfrm>
        </p:spPr>
        <p:txBody>
          <a:bodyPr/>
          <a:lstStyle/>
          <a:p>
            <a:r>
              <a:rPr lang="en-GB" dirty="0">
                <a:solidFill>
                  <a:srgbClr val="FF0000"/>
                </a:solidFill>
              </a:rPr>
              <a:t>Alternative: additive adjustment</a:t>
            </a:r>
          </a:p>
        </p:txBody>
      </p:sp>
      <p:sp>
        <p:nvSpPr>
          <p:cNvPr id="3" name="Content Placeholder 2">
            <a:extLst>
              <a:ext uri="{FF2B5EF4-FFF2-40B4-BE49-F238E27FC236}">
                <a16:creationId xmlns:a16="http://schemas.microsoft.com/office/drawing/2014/main" id="{651248ED-4B17-4BD5-9761-B9E47BE757DE}"/>
              </a:ext>
            </a:extLst>
          </p:cNvPr>
          <p:cNvSpPr>
            <a:spLocks noGrp="1"/>
          </p:cNvSpPr>
          <p:nvPr>
            <p:ph idx="1"/>
          </p:nvPr>
        </p:nvSpPr>
        <p:spPr>
          <a:xfrm>
            <a:off x="838200" y="1367162"/>
            <a:ext cx="10515600" cy="4944861"/>
          </a:xfrm>
        </p:spPr>
        <p:txBody>
          <a:bodyPr>
            <a:normAutofit lnSpcReduction="10000"/>
          </a:bodyPr>
          <a:lstStyle/>
          <a:p>
            <a:r>
              <a:rPr lang="en-GB" dirty="0"/>
              <a:t>Instead of multiplicative adjustment, we can use the additive formula</a:t>
            </a:r>
          </a:p>
          <a:p>
            <a:pPr lvl="1"/>
            <a:r>
              <a:rPr lang="en-GB" sz="2800" dirty="0"/>
              <a:t>y</a:t>
            </a:r>
            <a:r>
              <a:rPr lang="en-GB" sz="2800" baseline="-25000" dirty="0"/>
              <a:t>i</a:t>
            </a:r>
            <a:r>
              <a:rPr lang="en-GB" sz="2800" dirty="0"/>
              <a:t> = x</a:t>
            </a:r>
            <a:r>
              <a:rPr lang="en-GB" sz="2800" baseline="-25000" dirty="0"/>
              <a:t>i</a:t>
            </a:r>
            <a:r>
              <a:rPr lang="en-GB" sz="2800" dirty="0"/>
              <a:t> + (T - ∑x</a:t>
            </a:r>
            <a:r>
              <a:rPr lang="en-GB" sz="2800" baseline="-25000" dirty="0"/>
              <a:t>j</a:t>
            </a:r>
            <a:r>
              <a:rPr lang="en-GB" sz="2800" dirty="0"/>
              <a:t>)/n </a:t>
            </a:r>
          </a:p>
          <a:p>
            <a:r>
              <a:rPr lang="en-GB" dirty="0"/>
              <a:t>This will converge to the simple method I mentioned earlier.</a:t>
            </a:r>
          </a:p>
          <a:p>
            <a:r>
              <a:rPr lang="en-GB" dirty="0"/>
              <a:t>If T &gt; ∑</a:t>
            </a:r>
            <a:r>
              <a:rPr lang="en-GB" dirty="0" err="1"/>
              <a:t>x</a:t>
            </a:r>
            <a:r>
              <a:rPr lang="en-GB" baseline="-25000" dirty="0" err="1"/>
              <a:t>j</a:t>
            </a:r>
            <a:r>
              <a:rPr lang="en-GB" baseline="-25000" dirty="0"/>
              <a:t> </a:t>
            </a:r>
            <a:r>
              <a:rPr lang="en-GB" dirty="0"/>
              <a:t>so we are increasing the x</a:t>
            </a:r>
            <a:r>
              <a:rPr lang="en-GB" baseline="-25000" dirty="0"/>
              <a:t>i</a:t>
            </a:r>
            <a:r>
              <a:rPr lang="en-GB" dirty="0"/>
              <a:t> , the resulting y</a:t>
            </a:r>
            <a:r>
              <a:rPr lang="en-GB" baseline="-25000" dirty="0"/>
              <a:t>i</a:t>
            </a:r>
            <a:r>
              <a:rPr lang="en-GB" dirty="0"/>
              <a:t> will have a smaller standard deviation than with the multiplicative adjustment, reducing the sum of squares.</a:t>
            </a:r>
          </a:p>
          <a:p>
            <a:r>
              <a:rPr lang="en-GB" dirty="0"/>
              <a:t>They will also have a smaller maximum than with the multiplicative adjustment.</a:t>
            </a:r>
          </a:p>
          <a:p>
            <a:r>
              <a:rPr lang="en-GB" dirty="0"/>
              <a:t>However, if T &lt; ∑</a:t>
            </a:r>
            <a:r>
              <a:rPr lang="en-GB" dirty="0" err="1"/>
              <a:t>x</a:t>
            </a:r>
            <a:r>
              <a:rPr lang="en-GB" baseline="-25000" dirty="0" err="1"/>
              <a:t>j</a:t>
            </a:r>
            <a:r>
              <a:rPr lang="en-GB" baseline="-25000" dirty="0"/>
              <a:t> </a:t>
            </a:r>
            <a:r>
              <a:rPr lang="en-GB" dirty="0"/>
              <a:t>so we are decreasing the x</a:t>
            </a:r>
            <a:r>
              <a:rPr lang="en-GB" baseline="-25000" dirty="0"/>
              <a:t>i</a:t>
            </a:r>
            <a:r>
              <a:rPr lang="en-GB" dirty="0"/>
              <a:t>, the reverse is true.</a:t>
            </a:r>
          </a:p>
          <a:p>
            <a:r>
              <a:rPr lang="en-GB" dirty="0"/>
              <a:t>Further, some of the y</a:t>
            </a:r>
            <a:r>
              <a:rPr lang="en-GB" baseline="-25000" dirty="0"/>
              <a:t>i</a:t>
            </a:r>
            <a:r>
              <a:rPr lang="en-GB" dirty="0"/>
              <a:t> could be negative, which cannot happen with multiplicative adjustment.</a:t>
            </a:r>
          </a:p>
          <a:p>
            <a:endParaRPr lang="en-GB" dirty="0"/>
          </a:p>
        </p:txBody>
      </p:sp>
      <p:sp>
        <p:nvSpPr>
          <p:cNvPr id="5" name="Slide Number Placeholder 4">
            <a:extLst>
              <a:ext uri="{FF2B5EF4-FFF2-40B4-BE49-F238E27FC236}">
                <a16:creationId xmlns:a16="http://schemas.microsoft.com/office/drawing/2014/main" id="{F8D440D3-D2D2-42F1-8B06-9A2315A63B3F}"/>
              </a:ext>
            </a:extLst>
          </p:cNvPr>
          <p:cNvSpPr>
            <a:spLocks noGrp="1"/>
          </p:cNvSpPr>
          <p:nvPr>
            <p:ph type="sldNum" sz="quarter" idx="12"/>
          </p:nvPr>
        </p:nvSpPr>
        <p:spPr/>
        <p:txBody>
          <a:bodyPr/>
          <a:lstStyle/>
          <a:p>
            <a:fld id="{039C6C5A-DE53-4A38-928E-3FF471664810}" type="slidenum">
              <a:rPr lang="en-GB" smtClean="0"/>
              <a:t>20</a:t>
            </a:fld>
            <a:endParaRPr lang="en-GB"/>
          </a:p>
        </p:txBody>
      </p:sp>
    </p:spTree>
    <p:extLst>
      <p:ext uri="{BB962C8B-B14F-4D97-AF65-F5344CB8AC3E}">
        <p14:creationId xmlns:p14="http://schemas.microsoft.com/office/powerpoint/2010/main" val="1290892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D09DC-B10E-475C-A179-E8578EB226C1}"/>
              </a:ext>
            </a:extLst>
          </p:cNvPr>
          <p:cNvSpPr>
            <a:spLocks noGrp="1"/>
          </p:cNvSpPr>
          <p:nvPr>
            <p:ph type="title"/>
          </p:nvPr>
        </p:nvSpPr>
        <p:spPr>
          <a:xfrm>
            <a:off x="838200" y="365126"/>
            <a:ext cx="10515600" cy="993158"/>
          </a:xfrm>
        </p:spPr>
        <p:txBody>
          <a:bodyPr/>
          <a:lstStyle/>
          <a:p>
            <a:r>
              <a:rPr lang="en-GB" dirty="0">
                <a:solidFill>
                  <a:srgbClr val="FF0000"/>
                </a:solidFill>
              </a:rPr>
              <a:t>Asymmetric weighting (1)</a:t>
            </a:r>
          </a:p>
        </p:txBody>
      </p:sp>
      <p:sp>
        <p:nvSpPr>
          <p:cNvPr id="3" name="Content Placeholder 2">
            <a:extLst>
              <a:ext uri="{FF2B5EF4-FFF2-40B4-BE49-F238E27FC236}">
                <a16:creationId xmlns:a16="http://schemas.microsoft.com/office/drawing/2014/main" id="{EE5A8A03-3AA3-4CB9-8323-5F58A22A468F}"/>
              </a:ext>
            </a:extLst>
          </p:cNvPr>
          <p:cNvSpPr>
            <a:spLocks noGrp="1"/>
          </p:cNvSpPr>
          <p:nvPr>
            <p:ph idx="1"/>
          </p:nvPr>
        </p:nvSpPr>
        <p:spPr>
          <a:xfrm>
            <a:off x="838200" y="1526959"/>
            <a:ext cx="10515600" cy="4785064"/>
          </a:xfrm>
        </p:spPr>
        <p:txBody>
          <a:bodyPr>
            <a:noAutofit/>
          </a:bodyPr>
          <a:lstStyle/>
          <a:p>
            <a:r>
              <a:rPr lang="en-GB" sz="3600" dirty="0"/>
              <a:t>Like many good ideas, asymmetric weighting is obvious when you see it!</a:t>
            </a:r>
          </a:p>
          <a:p>
            <a:r>
              <a:rPr lang="en-GB" sz="3600" dirty="0"/>
              <a:t>It uses both the additive and multiplicative methods.</a:t>
            </a:r>
          </a:p>
          <a:p>
            <a:r>
              <a:rPr lang="en-GB" sz="3600" dirty="0"/>
              <a:t>The additive method is used when the x</a:t>
            </a:r>
            <a:r>
              <a:rPr lang="en-GB" sz="3600" baseline="-25000" dirty="0"/>
              <a:t>i</a:t>
            </a:r>
            <a:r>
              <a:rPr lang="en-GB" sz="3600" dirty="0"/>
              <a:t> need to be increased and the multiplicative method is used when they need to be decreased.</a:t>
            </a:r>
          </a:p>
          <a:p>
            <a:r>
              <a:rPr lang="en-GB" sz="3600" dirty="0"/>
              <a:t>We thus get the best of both worlds, a lower sum of squares than with just multiplicative adjustment, but no negative weights.</a:t>
            </a:r>
          </a:p>
        </p:txBody>
      </p:sp>
      <p:sp>
        <p:nvSpPr>
          <p:cNvPr id="5" name="Slide Number Placeholder 4">
            <a:extLst>
              <a:ext uri="{FF2B5EF4-FFF2-40B4-BE49-F238E27FC236}">
                <a16:creationId xmlns:a16="http://schemas.microsoft.com/office/drawing/2014/main" id="{2E7558FF-7975-4F63-93B3-06E95B3CA425}"/>
              </a:ext>
            </a:extLst>
          </p:cNvPr>
          <p:cNvSpPr>
            <a:spLocks noGrp="1"/>
          </p:cNvSpPr>
          <p:nvPr>
            <p:ph type="sldNum" sz="quarter" idx="12"/>
          </p:nvPr>
        </p:nvSpPr>
        <p:spPr/>
        <p:txBody>
          <a:bodyPr/>
          <a:lstStyle/>
          <a:p>
            <a:fld id="{039C6C5A-DE53-4A38-928E-3FF471664810}" type="slidenum">
              <a:rPr lang="en-GB" smtClean="0"/>
              <a:t>21</a:t>
            </a:fld>
            <a:endParaRPr lang="en-GB"/>
          </a:p>
        </p:txBody>
      </p:sp>
    </p:spTree>
    <p:extLst>
      <p:ext uri="{BB962C8B-B14F-4D97-AF65-F5344CB8AC3E}">
        <p14:creationId xmlns:p14="http://schemas.microsoft.com/office/powerpoint/2010/main" val="36296017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D09DC-B10E-475C-A179-E8578EB226C1}"/>
              </a:ext>
            </a:extLst>
          </p:cNvPr>
          <p:cNvSpPr>
            <a:spLocks noGrp="1"/>
          </p:cNvSpPr>
          <p:nvPr>
            <p:ph type="title"/>
          </p:nvPr>
        </p:nvSpPr>
        <p:spPr>
          <a:xfrm>
            <a:off x="838200" y="365126"/>
            <a:ext cx="10515600" cy="993158"/>
          </a:xfrm>
        </p:spPr>
        <p:txBody>
          <a:bodyPr/>
          <a:lstStyle/>
          <a:p>
            <a:r>
              <a:rPr lang="en-GB" dirty="0">
                <a:solidFill>
                  <a:srgbClr val="FF0000"/>
                </a:solidFill>
              </a:rPr>
              <a:t>Asymmetric weighting (2)</a:t>
            </a:r>
          </a:p>
        </p:txBody>
      </p:sp>
      <p:sp>
        <p:nvSpPr>
          <p:cNvPr id="3" name="Content Placeholder 2">
            <a:extLst>
              <a:ext uri="{FF2B5EF4-FFF2-40B4-BE49-F238E27FC236}">
                <a16:creationId xmlns:a16="http://schemas.microsoft.com/office/drawing/2014/main" id="{EE5A8A03-3AA3-4CB9-8323-5F58A22A468F}"/>
              </a:ext>
            </a:extLst>
          </p:cNvPr>
          <p:cNvSpPr>
            <a:spLocks noGrp="1"/>
          </p:cNvSpPr>
          <p:nvPr>
            <p:ph idx="1"/>
          </p:nvPr>
        </p:nvSpPr>
        <p:spPr>
          <a:xfrm>
            <a:off x="838200" y="1526959"/>
            <a:ext cx="10515600" cy="4785064"/>
          </a:xfrm>
        </p:spPr>
        <p:txBody>
          <a:bodyPr>
            <a:noAutofit/>
          </a:bodyPr>
          <a:lstStyle/>
          <a:p>
            <a:r>
              <a:rPr lang="en-GB" sz="3600" dirty="0"/>
              <a:t>Analysis of some data sets shows that at least for those sets, the efficiency is improved.</a:t>
            </a:r>
          </a:p>
          <a:p>
            <a:r>
              <a:rPr lang="en-GB" sz="3600" dirty="0"/>
              <a:t>Also, the number of very high weights is reduced.</a:t>
            </a:r>
          </a:p>
          <a:p>
            <a:r>
              <a:rPr lang="en-GB" sz="3600" dirty="0"/>
              <a:t>This means that less capping of weights is needed.</a:t>
            </a:r>
          </a:p>
          <a:p>
            <a:r>
              <a:rPr lang="en-GB" sz="3600" dirty="0"/>
              <a:t>It usually needs rather more iterations, increasing the time it takes to do the weighting, but this is not a serious problem.</a:t>
            </a:r>
          </a:p>
        </p:txBody>
      </p:sp>
      <p:sp>
        <p:nvSpPr>
          <p:cNvPr id="5" name="Slide Number Placeholder 4">
            <a:extLst>
              <a:ext uri="{FF2B5EF4-FFF2-40B4-BE49-F238E27FC236}">
                <a16:creationId xmlns:a16="http://schemas.microsoft.com/office/drawing/2014/main" id="{2E7558FF-7975-4F63-93B3-06E95B3CA425}"/>
              </a:ext>
            </a:extLst>
          </p:cNvPr>
          <p:cNvSpPr>
            <a:spLocks noGrp="1"/>
          </p:cNvSpPr>
          <p:nvPr>
            <p:ph type="sldNum" sz="quarter" idx="12"/>
          </p:nvPr>
        </p:nvSpPr>
        <p:spPr/>
        <p:txBody>
          <a:bodyPr/>
          <a:lstStyle/>
          <a:p>
            <a:fld id="{039C6C5A-DE53-4A38-928E-3FF471664810}" type="slidenum">
              <a:rPr lang="en-GB" smtClean="0"/>
              <a:t>22</a:t>
            </a:fld>
            <a:endParaRPr lang="en-GB"/>
          </a:p>
        </p:txBody>
      </p:sp>
    </p:spTree>
    <p:extLst>
      <p:ext uri="{BB962C8B-B14F-4D97-AF65-F5344CB8AC3E}">
        <p14:creationId xmlns:p14="http://schemas.microsoft.com/office/powerpoint/2010/main" val="575253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902AE-C83F-4B21-92CE-77AB9A3BAD36}"/>
              </a:ext>
            </a:extLst>
          </p:cNvPr>
          <p:cNvSpPr>
            <a:spLocks noGrp="1"/>
          </p:cNvSpPr>
          <p:nvPr>
            <p:ph type="title"/>
          </p:nvPr>
        </p:nvSpPr>
        <p:spPr/>
        <p:txBody>
          <a:bodyPr/>
          <a:lstStyle/>
          <a:p>
            <a:r>
              <a:rPr lang="en-GB" dirty="0">
                <a:solidFill>
                  <a:srgbClr val="FF0000"/>
                </a:solidFill>
              </a:rPr>
              <a:t>Distribution of weights</a:t>
            </a:r>
          </a:p>
        </p:txBody>
      </p:sp>
      <p:sp>
        <p:nvSpPr>
          <p:cNvPr id="3" name="Content Placeholder 2">
            <a:extLst>
              <a:ext uri="{FF2B5EF4-FFF2-40B4-BE49-F238E27FC236}">
                <a16:creationId xmlns:a16="http://schemas.microsoft.com/office/drawing/2014/main" id="{DF65FBFC-6063-435D-B9BA-92B96577A9DE}"/>
              </a:ext>
            </a:extLst>
          </p:cNvPr>
          <p:cNvSpPr>
            <a:spLocks noGrp="1"/>
          </p:cNvSpPr>
          <p:nvPr>
            <p:ph idx="1"/>
          </p:nvPr>
        </p:nvSpPr>
        <p:spPr/>
        <p:txBody>
          <a:bodyPr/>
          <a:lstStyle/>
          <a:p>
            <a:r>
              <a:rPr lang="en-GB" sz="3200" dirty="0"/>
              <a:t>The sum of the weights must equal the total universe being grossed up to.</a:t>
            </a:r>
          </a:p>
          <a:p>
            <a:r>
              <a:rPr lang="en-GB" sz="3200" dirty="0"/>
              <a:t>Thus the total of the weights is the same with both methods.</a:t>
            </a:r>
          </a:p>
          <a:p>
            <a:r>
              <a:rPr lang="en-GB" sz="3200" dirty="0"/>
              <a:t>As the largest weights all reduce, it might be thought that the smallest weights will increase.</a:t>
            </a:r>
          </a:p>
          <a:p>
            <a:r>
              <a:rPr lang="en-GB" sz="3200" dirty="0"/>
              <a:t>In fact, they tend to be smaller with asymmetric weighting.</a:t>
            </a:r>
          </a:p>
          <a:p>
            <a:r>
              <a:rPr lang="en-GB" sz="3200" dirty="0"/>
              <a:t>The weights that increase most are those around the 80</a:t>
            </a:r>
            <a:r>
              <a:rPr lang="en-GB" sz="3200" baseline="30000" dirty="0"/>
              <a:t>th</a:t>
            </a:r>
            <a:r>
              <a:rPr lang="en-GB" sz="3200" dirty="0"/>
              <a:t> percentile, going from small to large.</a:t>
            </a:r>
          </a:p>
          <a:p>
            <a:endParaRPr lang="en-GB" dirty="0"/>
          </a:p>
        </p:txBody>
      </p:sp>
      <p:sp>
        <p:nvSpPr>
          <p:cNvPr id="5" name="Slide Number Placeholder 4">
            <a:extLst>
              <a:ext uri="{FF2B5EF4-FFF2-40B4-BE49-F238E27FC236}">
                <a16:creationId xmlns:a16="http://schemas.microsoft.com/office/drawing/2014/main" id="{8D630072-83D0-4AFC-986B-7A2DBB1F3222}"/>
              </a:ext>
            </a:extLst>
          </p:cNvPr>
          <p:cNvSpPr>
            <a:spLocks noGrp="1"/>
          </p:cNvSpPr>
          <p:nvPr>
            <p:ph type="sldNum" sz="quarter" idx="12"/>
          </p:nvPr>
        </p:nvSpPr>
        <p:spPr/>
        <p:txBody>
          <a:bodyPr/>
          <a:lstStyle/>
          <a:p>
            <a:fld id="{039C6C5A-DE53-4A38-928E-3FF471664810}" type="slidenum">
              <a:rPr lang="en-GB" smtClean="0"/>
              <a:t>23</a:t>
            </a:fld>
            <a:endParaRPr lang="en-GB"/>
          </a:p>
        </p:txBody>
      </p:sp>
    </p:spTree>
    <p:extLst>
      <p:ext uri="{BB962C8B-B14F-4D97-AF65-F5344CB8AC3E}">
        <p14:creationId xmlns:p14="http://schemas.microsoft.com/office/powerpoint/2010/main" val="3558342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532D3-12F1-4536-840E-E45163139E59}"/>
              </a:ext>
            </a:extLst>
          </p:cNvPr>
          <p:cNvSpPr>
            <a:spLocks noGrp="1"/>
          </p:cNvSpPr>
          <p:nvPr>
            <p:ph type="title"/>
          </p:nvPr>
        </p:nvSpPr>
        <p:spPr>
          <a:xfrm>
            <a:off x="838200" y="365125"/>
            <a:ext cx="10515600" cy="1101725"/>
          </a:xfrm>
        </p:spPr>
        <p:txBody>
          <a:bodyPr/>
          <a:lstStyle/>
          <a:p>
            <a:r>
              <a:rPr lang="en-GB" dirty="0">
                <a:solidFill>
                  <a:srgbClr val="FF0000"/>
                </a:solidFill>
              </a:rPr>
              <a:t>Swiss Establishment Surveys: Efficiencies</a:t>
            </a:r>
          </a:p>
        </p:txBody>
      </p:sp>
      <p:sp>
        <p:nvSpPr>
          <p:cNvPr id="5" name="Rectangle 1">
            <a:extLst>
              <a:ext uri="{FF2B5EF4-FFF2-40B4-BE49-F238E27FC236}">
                <a16:creationId xmlns:a16="http://schemas.microsoft.com/office/drawing/2014/main" id="{A82D659A-5A61-4B1C-81B6-709818B6A0AB}"/>
              </a:ext>
            </a:extLst>
          </p:cNvPr>
          <p:cNvSpPr>
            <a:spLocks noChangeArrowheads="1"/>
          </p:cNvSpPr>
          <p:nvPr/>
        </p:nvSpPr>
        <p:spPr bwMode="auto">
          <a:xfrm>
            <a:off x="-3860007" y="79022"/>
            <a:ext cx="1976756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 Grossed to the 2013 and 2014 population estimates respectively</a:t>
            </a:r>
            <a:endParaRPr kumimoji="0" lang="en-GB" altLang="en-US" sz="800" b="0" i="0" u="none" strike="noStrike" cap="none" normalizeH="0" baseline="0">
              <a:ln>
                <a:noFill/>
              </a:ln>
              <a:solidFill>
                <a:schemeClr val="tx1"/>
              </a:solidFill>
              <a:effectLst/>
              <a:latin typeface="Arial" panose="020B0604020202020204"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7" name="Content Placeholder 6">
            <a:extLst>
              <a:ext uri="{FF2B5EF4-FFF2-40B4-BE49-F238E27FC236}">
                <a16:creationId xmlns:a16="http://schemas.microsoft.com/office/drawing/2014/main" id="{8251414C-65D5-4B38-8C18-E652FA30B56A}"/>
              </a:ext>
            </a:extLst>
          </p:cNvPr>
          <p:cNvGraphicFramePr>
            <a:graphicFrameLocks noGrp="1"/>
          </p:cNvGraphicFramePr>
          <p:nvPr>
            <p:ph idx="1"/>
            <p:extLst>
              <p:ext uri="{D42A27DB-BD31-4B8C-83A1-F6EECF244321}">
                <p14:modId xmlns:p14="http://schemas.microsoft.com/office/powerpoint/2010/main" val="3649207454"/>
              </p:ext>
            </p:extLst>
          </p:nvPr>
        </p:nvGraphicFramePr>
        <p:xfrm>
          <a:off x="2779415" y="1330859"/>
          <a:ext cx="6998327" cy="4976361"/>
        </p:xfrm>
        <a:graphic>
          <a:graphicData uri="http://schemas.openxmlformats.org/drawingml/2006/table">
            <a:tbl>
              <a:tblPr>
                <a:tableStyleId>{5C22544A-7EE6-4342-B048-85BDC9FD1C3A}</a:tableStyleId>
              </a:tblPr>
              <a:tblGrid>
                <a:gridCol w="2352087">
                  <a:extLst>
                    <a:ext uri="{9D8B030D-6E8A-4147-A177-3AD203B41FA5}">
                      <a16:colId xmlns:a16="http://schemas.microsoft.com/office/drawing/2014/main" val="3052237801"/>
                    </a:ext>
                  </a:extLst>
                </a:gridCol>
                <a:gridCol w="1483089">
                  <a:extLst>
                    <a:ext uri="{9D8B030D-6E8A-4147-A177-3AD203B41FA5}">
                      <a16:colId xmlns:a16="http://schemas.microsoft.com/office/drawing/2014/main" val="2130530087"/>
                    </a:ext>
                  </a:extLst>
                </a:gridCol>
                <a:gridCol w="1819101">
                  <a:extLst>
                    <a:ext uri="{9D8B030D-6E8A-4147-A177-3AD203B41FA5}">
                      <a16:colId xmlns:a16="http://schemas.microsoft.com/office/drawing/2014/main" val="3594107877"/>
                    </a:ext>
                  </a:extLst>
                </a:gridCol>
                <a:gridCol w="1344050">
                  <a:extLst>
                    <a:ext uri="{9D8B030D-6E8A-4147-A177-3AD203B41FA5}">
                      <a16:colId xmlns:a16="http://schemas.microsoft.com/office/drawing/2014/main" val="3147019321"/>
                    </a:ext>
                  </a:extLst>
                </a:gridCol>
              </a:tblGrid>
              <a:tr h="718189">
                <a:tc>
                  <a:txBody>
                    <a:bodyPr/>
                    <a:lstStyle/>
                    <a:p>
                      <a:pPr algn="l" fontAlgn="ctr"/>
                      <a:r>
                        <a:rPr lang="en-GB" sz="2100" u="none" strike="noStrike" dirty="0">
                          <a:effectLst/>
                        </a:rPr>
                        <a:t>Efficiencies</a:t>
                      </a:r>
                      <a:endParaRPr lang="en-GB" sz="2100" b="1" i="0" u="none" strike="noStrike" dirty="0">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kern="1200" dirty="0">
                          <a:solidFill>
                            <a:schemeClr val="dk1"/>
                          </a:solidFill>
                          <a:effectLst/>
                          <a:latin typeface="+mn-lt"/>
                          <a:ea typeface="+mn-ea"/>
                          <a:cs typeface="+mn-cs"/>
                        </a:rPr>
                        <a:t>Old</a:t>
                      </a:r>
                    </a:p>
                  </a:txBody>
                  <a:tcPr marL="7157" marR="7157" marT="7157" marB="0" anchor="ctr">
                    <a:noFill/>
                  </a:tcPr>
                </a:tc>
                <a:tc>
                  <a:txBody>
                    <a:bodyPr/>
                    <a:lstStyle/>
                    <a:p>
                      <a:pPr algn="l" fontAlgn="ctr"/>
                      <a:r>
                        <a:rPr lang="en-GB" sz="2100" u="none" strike="noStrike" dirty="0">
                          <a:effectLst/>
                        </a:rPr>
                        <a:t>Asymmetric</a:t>
                      </a:r>
                      <a:endParaRPr lang="en-GB" sz="2100" b="1" i="0" u="none" strike="noStrike" dirty="0">
                        <a:solidFill>
                          <a:srgbClr val="000000"/>
                        </a:solidFill>
                        <a:effectLst/>
                        <a:latin typeface="Times New Roman" panose="02020603050405020304" pitchFamily="18" charset="0"/>
                      </a:endParaRPr>
                    </a:p>
                  </a:txBody>
                  <a:tcPr marL="7157" marR="7157" marT="7157" marB="0" anchor="ctr">
                    <a:noFill/>
                  </a:tcPr>
                </a:tc>
                <a:tc>
                  <a:txBody>
                    <a:bodyPr/>
                    <a:lstStyle/>
                    <a:p>
                      <a:pPr algn="l" fontAlgn="ctr"/>
                      <a:r>
                        <a:rPr lang="en-GB" sz="2100" u="none" strike="noStrike">
                          <a:effectLst/>
                        </a:rPr>
                        <a:t>Change</a:t>
                      </a:r>
                      <a:endParaRPr lang="en-GB" sz="2100" b="1" i="0" u="none" strike="noStrike">
                        <a:solidFill>
                          <a:srgbClr val="000000"/>
                        </a:solidFill>
                        <a:effectLst/>
                        <a:latin typeface="Times New Roman" panose="02020603050405020304" pitchFamily="18" charset="0"/>
                      </a:endParaRPr>
                    </a:p>
                  </a:txBody>
                  <a:tcPr marL="7157" marR="7157" marT="7157" marB="0" anchor="ctr">
                    <a:noFill/>
                  </a:tcPr>
                </a:tc>
                <a:extLst>
                  <a:ext uri="{0D108BD9-81ED-4DB2-BD59-A6C34878D82A}">
                    <a16:rowId xmlns:a16="http://schemas.microsoft.com/office/drawing/2014/main" val="2499325539"/>
                  </a:ext>
                </a:extLst>
              </a:tr>
              <a:tr h="370678">
                <a:tc>
                  <a:txBody>
                    <a:bodyPr/>
                    <a:lstStyle/>
                    <a:p>
                      <a:pPr algn="l" fontAlgn="ctr"/>
                      <a:r>
                        <a:rPr lang="en-GB" sz="2100" u="none" strike="noStrike" dirty="0">
                          <a:effectLst/>
                        </a:rPr>
                        <a:t>Switz. 2012w1</a:t>
                      </a:r>
                      <a:endParaRPr lang="en-GB" sz="2100" b="0" i="0" u="none" strike="noStrike" dirty="0">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71.6</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72.1</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0.5</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extLst>
                  <a:ext uri="{0D108BD9-81ED-4DB2-BD59-A6C34878D82A}">
                    <a16:rowId xmlns:a16="http://schemas.microsoft.com/office/drawing/2014/main" val="3765745169"/>
                  </a:ext>
                </a:extLst>
              </a:tr>
              <a:tr h="370678">
                <a:tc>
                  <a:txBody>
                    <a:bodyPr/>
                    <a:lstStyle/>
                    <a:p>
                      <a:pPr algn="l" fontAlgn="ctr"/>
                      <a:r>
                        <a:rPr lang="en-GB" sz="2100" u="none" strike="noStrike">
                          <a:effectLst/>
                        </a:rPr>
                        <a:t>Switz. 2012w2</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69.5</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70.1</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0.6</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extLst>
                  <a:ext uri="{0D108BD9-81ED-4DB2-BD59-A6C34878D82A}">
                    <a16:rowId xmlns:a16="http://schemas.microsoft.com/office/drawing/2014/main" val="1490707598"/>
                  </a:ext>
                </a:extLst>
              </a:tr>
              <a:tr h="733634">
                <a:tc>
                  <a:txBody>
                    <a:bodyPr/>
                    <a:lstStyle/>
                    <a:p>
                      <a:pPr algn="l" fontAlgn="ctr"/>
                      <a:r>
                        <a:rPr lang="en-GB" sz="2100" u="none" strike="noStrike" dirty="0">
                          <a:effectLst/>
                        </a:rPr>
                        <a:t>Switz. 2012w3</a:t>
                      </a:r>
                    </a:p>
                    <a:p>
                      <a:pPr algn="l" fontAlgn="ctr"/>
                      <a:r>
                        <a:rPr lang="en-GB" sz="2100" u="none" strike="noStrike" dirty="0">
                          <a:effectLst/>
                        </a:rPr>
                        <a:t>(old rim totals)*</a:t>
                      </a:r>
                      <a:endParaRPr lang="en-GB" sz="2100" b="0" i="0" u="none" strike="noStrike" dirty="0">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69.6</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70.2</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0.6</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extLst>
                  <a:ext uri="{0D108BD9-81ED-4DB2-BD59-A6C34878D82A}">
                    <a16:rowId xmlns:a16="http://schemas.microsoft.com/office/drawing/2014/main" val="4006340638"/>
                  </a:ext>
                </a:extLst>
              </a:tr>
              <a:tr h="733634">
                <a:tc>
                  <a:txBody>
                    <a:bodyPr/>
                    <a:lstStyle/>
                    <a:p>
                      <a:pPr algn="l" fontAlgn="ctr"/>
                      <a:r>
                        <a:rPr lang="en-GB" sz="2100" u="none" strike="noStrike">
                          <a:effectLst/>
                        </a:rPr>
                        <a:t>Switz. 2012w3 (new rim totals)*</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dirty="0">
                          <a:effectLst/>
                        </a:rPr>
                        <a:t>74.4</a:t>
                      </a:r>
                      <a:endParaRPr lang="en-GB" sz="2100" b="0" i="0" u="none" strike="noStrike" dirty="0">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74.8</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0.4</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extLst>
                  <a:ext uri="{0D108BD9-81ED-4DB2-BD59-A6C34878D82A}">
                    <a16:rowId xmlns:a16="http://schemas.microsoft.com/office/drawing/2014/main" val="1046080127"/>
                  </a:ext>
                </a:extLst>
              </a:tr>
              <a:tr h="370678">
                <a:tc>
                  <a:txBody>
                    <a:bodyPr/>
                    <a:lstStyle/>
                    <a:p>
                      <a:pPr algn="l" fontAlgn="ctr"/>
                      <a:r>
                        <a:rPr lang="en-GB" sz="2100" u="none" strike="noStrike">
                          <a:effectLst/>
                        </a:rPr>
                        <a:t>Switz. 2012w4</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68.4</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69.3</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0.9</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extLst>
                  <a:ext uri="{0D108BD9-81ED-4DB2-BD59-A6C34878D82A}">
                    <a16:rowId xmlns:a16="http://schemas.microsoft.com/office/drawing/2014/main" val="2548949793"/>
                  </a:ext>
                </a:extLst>
              </a:tr>
              <a:tr h="370678">
                <a:tc>
                  <a:txBody>
                    <a:bodyPr/>
                    <a:lstStyle/>
                    <a:p>
                      <a:pPr algn="l" fontAlgn="ctr"/>
                      <a:r>
                        <a:rPr lang="en-GB" sz="2100" u="none" strike="noStrike">
                          <a:effectLst/>
                        </a:rPr>
                        <a:t>Switz. 2013w1</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dirty="0">
                          <a:effectLst/>
                        </a:rPr>
                        <a:t>75.0</a:t>
                      </a:r>
                      <a:endParaRPr lang="en-GB" sz="2100" b="0" i="0" u="none" strike="noStrike" dirty="0">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75.4</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0.4</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extLst>
                  <a:ext uri="{0D108BD9-81ED-4DB2-BD59-A6C34878D82A}">
                    <a16:rowId xmlns:a16="http://schemas.microsoft.com/office/drawing/2014/main" val="796121432"/>
                  </a:ext>
                </a:extLst>
              </a:tr>
              <a:tr h="370678">
                <a:tc>
                  <a:txBody>
                    <a:bodyPr/>
                    <a:lstStyle/>
                    <a:p>
                      <a:pPr algn="l" fontAlgn="ctr"/>
                      <a:r>
                        <a:rPr lang="en-GB" sz="2100" u="none" strike="noStrike">
                          <a:effectLst/>
                        </a:rPr>
                        <a:t>Switz. 2013w2</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74.7</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dirty="0">
                          <a:effectLst/>
                        </a:rPr>
                        <a:t>75.0</a:t>
                      </a:r>
                      <a:endParaRPr lang="en-GB" sz="2100" b="0" i="0" u="none" strike="noStrike" dirty="0">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0.3</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extLst>
                  <a:ext uri="{0D108BD9-81ED-4DB2-BD59-A6C34878D82A}">
                    <a16:rowId xmlns:a16="http://schemas.microsoft.com/office/drawing/2014/main" val="1881548658"/>
                  </a:ext>
                </a:extLst>
              </a:tr>
              <a:tr h="370678">
                <a:tc>
                  <a:txBody>
                    <a:bodyPr/>
                    <a:lstStyle/>
                    <a:p>
                      <a:pPr algn="l" fontAlgn="ctr"/>
                      <a:r>
                        <a:rPr lang="en-GB" sz="2100" u="none" strike="noStrike">
                          <a:effectLst/>
                        </a:rPr>
                        <a:t>Switz. 2013w3</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66.2</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67.6</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tc>
                  <a:txBody>
                    <a:bodyPr/>
                    <a:lstStyle/>
                    <a:p>
                      <a:pPr algn="ctr" fontAlgn="ctr"/>
                      <a:r>
                        <a:rPr lang="en-GB" sz="2100" u="none" strike="noStrike">
                          <a:effectLst/>
                        </a:rPr>
                        <a:t>1.4</a:t>
                      </a:r>
                      <a:endParaRPr lang="en-GB" sz="2100" b="0" i="0" u="none" strike="noStrike">
                        <a:solidFill>
                          <a:srgbClr val="000000"/>
                        </a:solidFill>
                        <a:effectLst/>
                        <a:latin typeface="Times New Roman" panose="02020603050405020304" pitchFamily="18" charset="0"/>
                      </a:endParaRPr>
                    </a:p>
                  </a:txBody>
                  <a:tcPr marL="7157" marR="7157" marT="7157" marB="0" anchor="ctr">
                    <a:noFill/>
                  </a:tcPr>
                </a:tc>
                <a:extLst>
                  <a:ext uri="{0D108BD9-81ED-4DB2-BD59-A6C34878D82A}">
                    <a16:rowId xmlns:a16="http://schemas.microsoft.com/office/drawing/2014/main" val="250817786"/>
                  </a:ext>
                </a:extLst>
              </a:tr>
              <a:tr h="566836">
                <a:tc gridSpan="4">
                  <a:txBody>
                    <a:bodyPr/>
                    <a:lstStyle/>
                    <a:p>
                      <a:pPr algn="l" fontAlgn="ctr"/>
                      <a:r>
                        <a:rPr lang="en-GB" sz="1700" u="none" strike="noStrike" dirty="0">
                          <a:effectLst/>
                        </a:rPr>
                        <a:t>    </a:t>
                      </a:r>
                    </a:p>
                    <a:p>
                      <a:pPr algn="l" fontAlgn="ctr"/>
                      <a:r>
                        <a:rPr lang="en-GB" sz="1700" u="none" strike="noStrike" dirty="0">
                          <a:effectLst/>
                        </a:rPr>
                        <a:t>* Grossed to the 2013 and 2014 population estimates respectively</a:t>
                      </a:r>
                      <a:endParaRPr lang="en-GB" sz="1700" b="0" i="0" u="none" strike="noStrike" dirty="0">
                        <a:solidFill>
                          <a:srgbClr val="000000"/>
                        </a:solidFill>
                        <a:effectLst/>
                        <a:latin typeface="Times New Roman" panose="02020603050405020304" pitchFamily="18" charset="0"/>
                      </a:endParaRPr>
                    </a:p>
                  </a:txBody>
                  <a:tcPr marL="7157" marR="7157" marT="7157" marB="0" anchor="ctr">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36265981"/>
                  </a:ext>
                </a:extLst>
              </a:tr>
            </a:tbl>
          </a:graphicData>
        </a:graphic>
      </p:graphicFrame>
      <p:sp>
        <p:nvSpPr>
          <p:cNvPr id="4" name="Slide Number Placeholder 3">
            <a:extLst>
              <a:ext uri="{FF2B5EF4-FFF2-40B4-BE49-F238E27FC236}">
                <a16:creationId xmlns:a16="http://schemas.microsoft.com/office/drawing/2014/main" id="{6B780C82-9F85-40B9-B471-DBC16CC6B573}"/>
              </a:ext>
            </a:extLst>
          </p:cNvPr>
          <p:cNvSpPr>
            <a:spLocks noGrp="1"/>
          </p:cNvSpPr>
          <p:nvPr>
            <p:ph type="sldNum" sz="quarter" idx="12"/>
          </p:nvPr>
        </p:nvSpPr>
        <p:spPr/>
        <p:txBody>
          <a:bodyPr/>
          <a:lstStyle/>
          <a:p>
            <a:fld id="{039C6C5A-DE53-4A38-928E-3FF471664810}" type="slidenum">
              <a:rPr lang="en-GB" smtClean="0"/>
              <a:t>24</a:t>
            </a:fld>
            <a:endParaRPr lang="en-GB"/>
          </a:p>
        </p:txBody>
      </p:sp>
    </p:spTree>
    <p:extLst>
      <p:ext uri="{BB962C8B-B14F-4D97-AF65-F5344CB8AC3E}">
        <p14:creationId xmlns:p14="http://schemas.microsoft.com/office/powerpoint/2010/main" val="2171497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93E5-BD23-4087-9AD8-C5719CB906AA}"/>
              </a:ext>
            </a:extLst>
          </p:cNvPr>
          <p:cNvSpPr>
            <a:spLocks noGrp="1"/>
          </p:cNvSpPr>
          <p:nvPr>
            <p:ph type="title"/>
          </p:nvPr>
        </p:nvSpPr>
        <p:spPr/>
        <p:txBody>
          <a:bodyPr/>
          <a:lstStyle/>
          <a:p>
            <a:r>
              <a:rPr lang="en-GB" dirty="0">
                <a:solidFill>
                  <a:srgbClr val="FF0000"/>
                </a:solidFill>
              </a:rPr>
              <a:t>Swiss Establishment Surveys:</a:t>
            </a:r>
            <a:br>
              <a:rPr lang="en-GB" dirty="0">
                <a:solidFill>
                  <a:srgbClr val="FF0000"/>
                </a:solidFill>
              </a:rPr>
            </a:br>
            <a:r>
              <a:rPr lang="en-GB" dirty="0">
                <a:solidFill>
                  <a:srgbClr val="FF0000"/>
                </a:solidFill>
              </a:rPr>
              <a:t>Minimum and maximum weights</a:t>
            </a:r>
            <a:endParaRPr lang="en-GB" dirty="0"/>
          </a:p>
        </p:txBody>
      </p:sp>
      <p:sp>
        <p:nvSpPr>
          <p:cNvPr id="5" name="Rectangle 1">
            <a:extLst>
              <a:ext uri="{FF2B5EF4-FFF2-40B4-BE49-F238E27FC236}">
                <a16:creationId xmlns:a16="http://schemas.microsoft.com/office/drawing/2014/main" id="{FD923A9C-A7B6-42A7-A178-8BB015817E98}"/>
              </a:ext>
            </a:extLst>
          </p:cNvPr>
          <p:cNvSpPr>
            <a:spLocks noChangeArrowheads="1"/>
          </p:cNvSpPr>
          <p:nvPr/>
        </p:nvSpPr>
        <p:spPr bwMode="auto">
          <a:xfrm>
            <a:off x="-7481799" y="-311736"/>
            <a:ext cx="23150240" cy="1025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7" name="Content Placeholder 6">
            <a:extLst>
              <a:ext uri="{FF2B5EF4-FFF2-40B4-BE49-F238E27FC236}">
                <a16:creationId xmlns:a16="http://schemas.microsoft.com/office/drawing/2014/main" id="{2A180B90-D134-4DCE-8A38-0D9D3AB82CA2}"/>
              </a:ext>
            </a:extLst>
          </p:cNvPr>
          <p:cNvGraphicFramePr>
            <a:graphicFrameLocks noGrp="1"/>
          </p:cNvGraphicFramePr>
          <p:nvPr>
            <p:ph idx="1"/>
            <p:extLst>
              <p:ext uri="{D42A27DB-BD31-4B8C-83A1-F6EECF244321}">
                <p14:modId xmlns:p14="http://schemas.microsoft.com/office/powerpoint/2010/main" val="2238403056"/>
              </p:ext>
            </p:extLst>
          </p:nvPr>
        </p:nvGraphicFramePr>
        <p:xfrm>
          <a:off x="2379307" y="1856791"/>
          <a:ext cx="6237373" cy="4320170"/>
        </p:xfrm>
        <a:graphic>
          <a:graphicData uri="http://schemas.openxmlformats.org/drawingml/2006/table">
            <a:tbl>
              <a:tblPr>
                <a:tableStyleId>{5C22544A-7EE6-4342-B048-85BDC9FD1C3A}</a:tableStyleId>
              </a:tblPr>
              <a:tblGrid>
                <a:gridCol w="2174032">
                  <a:extLst>
                    <a:ext uri="{9D8B030D-6E8A-4147-A177-3AD203B41FA5}">
                      <a16:colId xmlns:a16="http://schemas.microsoft.com/office/drawing/2014/main" val="4031907593"/>
                    </a:ext>
                  </a:extLst>
                </a:gridCol>
                <a:gridCol w="1119673">
                  <a:extLst>
                    <a:ext uri="{9D8B030D-6E8A-4147-A177-3AD203B41FA5}">
                      <a16:colId xmlns:a16="http://schemas.microsoft.com/office/drawing/2014/main" val="2740472891"/>
                    </a:ext>
                  </a:extLst>
                </a:gridCol>
                <a:gridCol w="755780">
                  <a:extLst>
                    <a:ext uri="{9D8B030D-6E8A-4147-A177-3AD203B41FA5}">
                      <a16:colId xmlns:a16="http://schemas.microsoft.com/office/drawing/2014/main" val="1725508956"/>
                    </a:ext>
                  </a:extLst>
                </a:gridCol>
                <a:gridCol w="1256634">
                  <a:extLst>
                    <a:ext uri="{9D8B030D-6E8A-4147-A177-3AD203B41FA5}">
                      <a16:colId xmlns:a16="http://schemas.microsoft.com/office/drawing/2014/main" val="4181013246"/>
                    </a:ext>
                  </a:extLst>
                </a:gridCol>
                <a:gridCol w="931254">
                  <a:extLst>
                    <a:ext uri="{9D8B030D-6E8A-4147-A177-3AD203B41FA5}">
                      <a16:colId xmlns:a16="http://schemas.microsoft.com/office/drawing/2014/main" val="265198259"/>
                    </a:ext>
                  </a:extLst>
                </a:gridCol>
              </a:tblGrid>
              <a:tr h="650123">
                <a:tc>
                  <a:txBody>
                    <a:bodyPr/>
                    <a:lstStyle/>
                    <a:p>
                      <a:pPr algn="l" fontAlgn="ctr"/>
                      <a:r>
                        <a:rPr lang="en-GB" sz="2100" u="none" strike="noStrike" dirty="0">
                          <a:effectLst/>
                        </a:rPr>
                        <a:t>Min/max weights</a:t>
                      </a:r>
                      <a:endParaRPr lang="en-GB" sz="2100" b="1" i="0" u="none" strike="noStrike" dirty="0">
                        <a:solidFill>
                          <a:srgbClr val="000000"/>
                        </a:solidFill>
                        <a:effectLst/>
                        <a:latin typeface="Times New Roman" panose="02020603050405020304" pitchFamily="18" charset="0"/>
                      </a:endParaRPr>
                    </a:p>
                  </a:txBody>
                  <a:tcPr marL="7041" marR="7041" marT="7041" marB="0" anchor="ctr">
                    <a:noFill/>
                  </a:tcPr>
                </a:tc>
                <a:tc gridSpan="2">
                  <a:txBody>
                    <a:bodyPr/>
                    <a:lstStyle/>
                    <a:p>
                      <a:pPr algn="ctr" fontAlgn="ctr"/>
                      <a:r>
                        <a:rPr lang="en-GB" sz="2100" u="none" strike="noStrike" kern="1200" dirty="0">
                          <a:solidFill>
                            <a:schemeClr val="dk1"/>
                          </a:solidFill>
                          <a:effectLst/>
                          <a:latin typeface="+mn-lt"/>
                          <a:ea typeface="+mn-ea"/>
                          <a:cs typeface="+mn-cs"/>
                        </a:rPr>
                        <a:t>Old</a:t>
                      </a:r>
                    </a:p>
                  </a:txBody>
                  <a:tcPr marL="7041" marR="7041" marT="7041" marB="0" anchor="ctr">
                    <a:noFill/>
                  </a:tcPr>
                </a:tc>
                <a:tc hMerge="1">
                  <a:txBody>
                    <a:bodyPr/>
                    <a:lstStyle/>
                    <a:p>
                      <a:endParaRPr lang="en-GB"/>
                    </a:p>
                  </a:txBody>
                  <a:tcPr/>
                </a:tc>
                <a:tc gridSpan="2">
                  <a:txBody>
                    <a:bodyPr/>
                    <a:lstStyle/>
                    <a:p>
                      <a:pPr algn="ctr" fontAlgn="ctr"/>
                      <a:r>
                        <a:rPr lang="en-GB" sz="2100" u="none" strike="noStrike">
                          <a:effectLst/>
                        </a:rPr>
                        <a:t>Asymmetric</a:t>
                      </a:r>
                      <a:endParaRPr lang="en-GB" sz="2100" b="1" i="0" u="none" strike="noStrike">
                        <a:solidFill>
                          <a:srgbClr val="000000"/>
                        </a:solidFill>
                        <a:effectLst/>
                        <a:latin typeface="Times New Roman" panose="02020603050405020304" pitchFamily="18" charset="0"/>
                      </a:endParaRPr>
                    </a:p>
                  </a:txBody>
                  <a:tcPr marL="7041" marR="7041" marT="7041" marB="0" anchor="ctr">
                    <a:noFill/>
                  </a:tcPr>
                </a:tc>
                <a:tc hMerge="1">
                  <a:txBody>
                    <a:bodyPr/>
                    <a:lstStyle/>
                    <a:p>
                      <a:endParaRPr lang="en-GB"/>
                    </a:p>
                  </a:txBody>
                  <a:tcPr/>
                </a:tc>
                <a:extLst>
                  <a:ext uri="{0D108BD9-81ED-4DB2-BD59-A6C34878D82A}">
                    <a16:rowId xmlns:a16="http://schemas.microsoft.com/office/drawing/2014/main" val="3345570714"/>
                  </a:ext>
                </a:extLst>
              </a:tr>
              <a:tr h="328557">
                <a:tc>
                  <a:txBody>
                    <a:bodyPr/>
                    <a:lstStyle/>
                    <a:p>
                      <a:pPr algn="l" fontAlgn="ctr"/>
                      <a:r>
                        <a:rPr lang="en-GB" sz="2100" u="none" strike="noStrike" dirty="0">
                          <a:effectLst/>
                        </a:rPr>
                        <a:t> </a:t>
                      </a:r>
                      <a:endParaRPr lang="en-GB" sz="2100" b="1"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min</a:t>
                      </a:r>
                      <a:endParaRPr lang="en-GB" sz="2100" b="1"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max</a:t>
                      </a:r>
                      <a:endParaRPr lang="en-GB" sz="2100" b="1"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min</a:t>
                      </a:r>
                      <a:endParaRPr lang="en-GB" sz="2100" b="1"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max</a:t>
                      </a:r>
                      <a:endParaRPr lang="en-GB" sz="2100" b="1" i="0" u="none" strike="noStrike">
                        <a:solidFill>
                          <a:srgbClr val="000000"/>
                        </a:solidFill>
                        <a:effectLst/>
                        <a:latin typeface="Times New Roman" panose="02020603050405020304" pitchFamily="18" charset="0"/>
                      </a:endParaRPr>
                    </a:p>
                  </a:txBody>
                  <a:tcPr marL="7041" marR="7041" marT="7041" marB="0" anchor="ctr">
                    <a:noFill/>
                  </a:tcPr>
                </a:tc>
                <a:extLst>
                  <a:ext uri="{0D108BD9-81ED-4DB2-BD59-A6C34878D82A}">
                    <a16:rowId xmlns:a16="http://schemas.microsoft.com/office/drawing/2014/main" val="1830987560"/>
                  </a:ext>
                </a:extLst>
              </a:tr>
              <a:tr h="335547">
                <a:tc>
                  <a:txBody>
                    <a:bodyPr/>
                    <a:lstStyle/>
                    <a:p>
                      <a:pPr algn="l" fontAlgn="ctr"/>
                      <a:r>
                        <a:rPr lang="en-GB" sz="2100" u="none" strike="noStrike" dirty="0">
                          <a:effectLst/>
                        </a:rPr>
                        <a:t>Switz. 2012w1</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0.060</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3.64</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0.036</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2.43</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extLst>
                  <a:ext uri="{0D108BD9-81ED-4DB2-BD59-A6C34878D82A}">
                    <a16:rowId xmlns:a16="http://schemas.microsoft.com/office/drawing/2014/main" val="382738403"/>
                  </a:ext>
                </a:extLst>
              </a:tr>
              <a:tr h="335547">
                <a:tc>
                  <a:txBody>
                    <a:bodyPr/>
                    <a:lstStyle/>
                    <a:p>
                      <a:pPr algn="l" fontAlgn="ctr"/>
                      <a:r>
                        <a:rPr lang="en-GB" sz="2100" u="none" strike="noStrike" dirty="0">
                          <a:effectLst/>
                        </a:rPr>
                        <a:t>Switz. 2012w2</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0.106</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7.89</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0.075</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6.31</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extLst>
                  <a:ext uri="{0D108BD9-81ED-4DB2-BD59-A6C34878D82A}">
                    <a16:rowId xmlns:a16="http://schemas.microsoft.com/office/drawing/2014/main" val="2811912135"/>
                  </a:ext>
                </a:extLst>
              </a:tr>
              <a:tr h="664104">
                <a:tc>
                  <a:txBody>
                    <a:bodyPr/>
                    <a:lstStyle/>
                    <a:p>
                      <a:pPr algn="l" fontAlgn="ctr"/>
                      <a:r>
                        <a:rPr lang="en-GB" sz="2100" u="none" strike="noStrike" dirty="0">
                          <a:effectLst/>
                        </a:rPr>
                        <a:t>Switz. 2012w3</a:t>
                      </a:r>
                    </a:p>
                    <a:p>
                      <a:pPr algn="l" fontAlgn="ctr"/>
                      <a:r>
                        <a:rPr lang="en-GB" sz="2100" u="none" strike="noStrike" dirty="0">
                          <a:effectLst/>
                        </a:rPr>
                        <a:t>(old rim totals)</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0.087</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4.09</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0.047</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3.02</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extLst>
                  <a:ext uri="{0D108BD9-81ED-4DB2-BD59-A6C34878D82A}">
                    <a16:rowId xmlns:a16="http://schemas.microsoft.com/office/drawing/2014/main" val="2221950475"/>
                  </a:ext>
                </a:extLst>
              </a:tr>
              <a:tr h="664104">
                <a:tc>
                  <a:txBody>
                    <a:bodyPr/>
                    <a:lstStyle/>
                    <a:p>
                      <a:pPr algn="l" fontAlgn="ctr"/>
                      <a:r>
                        <a:rPr lang="en-GB" sz="2100" u="none" strike="noStrike" dirty="0">
                          <a:effectLst/>
                        </a:rPr>
                        <a:t>Switz. 2012w3</a:t>
                      </a:r>
                    </a:p>
                    <a:p>
                      <a:pPr algn="l" fontAlgn="ctr"/>
                      <a:r>
                        <a:rPr lang="en-GB" sz="2100" u="none" strike="noStrike" dirty="0">
                          <a:effectLst/>
                        </a:rPr>
                        <a:t>(new rim totals)</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0.116</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3.47</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0.081</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2.66</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extLst>
                  <a:ext uri="{0D108BD9-81ED-4DB2-BD59-A6C34878D82A}">
                    <a16:rowId xmlns:a16="http://schemas.microsoft.com/office/drawing/2014/main" val="1826334357"/>
                  </a:ext>
                </a:extLst>
              </a:tr>
              <a:tr h="335547">
                <a:tc>
                  <a:txBody>
                    <a:bodyPr/>
                    <a:lstStyle/>
                    <a:p>
                      <a:pPr algn="l" fontAlgn="ctr"/>
                      <a:r>
                        <a:rPr lang="en-GB" sz="2100" u="none" strike="noStrike">
                          <a:effectLst/>
                        </a:rPr>
                        <a:t>Switz. 2012w4</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0.104</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6.20</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0.044</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4.30</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extLst>
                  <a:ext uri="{0D108BD9-81ED-4DB2-BD59-A6C34878D82A}">
                    <a16:rowId xmlns:a16="http://schemas.microsoft.com/office/drawing/2014/main" val="1634530351"/>
                  </a:ext>
                </a:extLst>
              </a:tr>
              <a:tr h="335547">
                <a:tc>
                  <a:txBody>
                    <a:bodyPr/>
                    <a:lstStyle/>
                    <a:p>
                      <a:pPr algn="l" fontAlgn="ctr"/>
                      <a:r>
                        <a:rPr lang="en-GB" sz="2100" u="none" strike="noStrike">
                          <a:effectLst/>
                        </a:rPr>
                        <a:t>Switz. 2013w1</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0.138</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4.72</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0.088</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3.54</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extLst>
                  <a:ext uri="{0D108BD9-81ED-4DB2-BD59-A6C34878D82A}">
                    <a16:rowId xmlns:a16="http://schemas.microsoft.com/office/drawing/2014/main" val="983988412"/>
                  </a:ext>
                </a:extLst>
              </a:tr>
              <a:tr h="335547">
                <a:tc>
                  <a:txBody>
                    <a:bodyPr/>
                    <a:lstStyle/>
                    <a:p>
                      <a:pPr algn="l" fontAlgn="ctr"/>
                      <a:r>
                        <a:rPr lang="en-GB" sz="2100" u="none" strike="noStrike">
                          <a:effectLst/>
                        </a:rPr>
                        <a:t>Switz. 2013w2</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0.122</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4.09</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0.078</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3.18</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extLst>
                  <a:ext uri="{0D108BD9-81ED-4DB2-BD59-A6C34878D82A}">
                    <a16:rowId xmlns:a16="http://schemas.microsoft.com/office/drawing/2014/main" val="595179113"/>
                  </a:ext>
                </a:extLst>
              </a:tr>
              <a:tr h="335547">
                <a:tc>
                  <a:txBody>
                    <a:bodyPr/>
                    <a:lstStyle/>
                    <a:p>
                      <a:pPr algn="l" fontAlgn="ctr"/>
                      <a:r>
                        <a:rPr lang="en-GB" sz="2100" u="none" strike="noStrike">
                          <a:effectLst/>
                        </a:rPr>
                        <a:t>Switz. 2013w3</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0.010</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a:effectLst/>
                        </a:rPr>
                        <a:t>4.68</a:t>
                      </a:r>
                      <a:endParaRPr lang="en-GB" sz="2100" b="0" i="0" u="none" strike="noStrike">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2E-04</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tc>
                  <a:txBody>
                    <a:bodyPr/>
                    <a:lstStyle/>
                    <a:p>
                      <a:pPr algn="r" fontAlgn="ctr"/>
                      <a:r>
                        <a:rPr lang="en-GB" sz="2100" u="none" strike="noStrike" dirty="0">
                          <a:effectLst/>
                        </a:rPr>
                        <a:t>3.49</a:t>
                      </a:r>
                      <a:endParaRPr lang="en-GB" sz="2100" b="0" i="0" u="none" strike="noStrike" dirty="0">
                        <a:solidFill>
                          <a:srgbClr val="000000"/>
                        </a:solidFill>
                        <a:effectLst/>
                        <a:latin typeface="Times New Roman" panose="02020603050405020304" pitchFamily="18" charset="0"/>
                      </a:endParaRPr>
                    </a:p>
                  </a:txBody>
                  <a:tcPr marL="7041" marR="7041" marT="7041" marB="0" anchor="ctr">
                    <a:noFill/>
                  </a:tcPr>
                </a:tc>
                <a:extLst>
                  <a:ext uri="{0D108BD9-81ED-4DB2-BD59-A6C34878D82A}">
                    <a16:rowId xmlns:a16="http://schemas.microsoft.com/office/drawing/2014/main" val="3753733203"/>
                  </a:ext>
                </a:extLst>
              </a:tr>
            </a:tbl>
          </a:graphicData>
        </a:graphic>
      </p:graphicFrame>
      <p:sp>
        <p:nvSpPr>
          <p:cNvPr id="4" name="Slide Number Placeholder 3">
            <a:extLst>
              <a:ext uri="{FF2B5EF4-FFF2-40B4-BE49-F238E27FC236}">
                <a16:creationId xmlns:a16="http://schemas.microsoft.com/office/drawing/2014/main" id="{4DED6B3C-31E2-49CE-B81E-747B8933438D}"/>
              </a:ext>
            </a:extLst>
          </p:cNvPr>
          <p:cNvSpPr>
            <a:spLocks noGrp="1"/>
          </p:cNvSpPr>
          <p:nvPr>
            <p:ph type="sldNum" sz="quarter" idx="12"/>
          </p:nvPr>
        </p:nvSpPr>
        <p:spPr/>
        <p:txBody>
          <a:bodyPr/>
          <a:lstStyle/>
          <a:p>
            <a:fld id="{039C6C5A-DE53-4A38-928E-3FF471664810}" type="slidenum">
              <a:rPr lang="en-GB" smtClean="0"/>
              <a:t>25</a:t>
            </a:fld>
            <a:endParaRPr lang="en-GB"/>
          </a:p>
        </p:txBody>
      </p:sp>
    </p:spTree>
    <p:extLst>
      <p:ext uri="{BB962C8B-B14F-4D97-AF65-F5344CB8AC3E}">
        <p14:creationId xmlns:p14="http://schemas.microsoft.com/office/powerpoint/2010/main" val="1685709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641C4-2B40-4798-8EFD-A9E2E186565F}"/>
              </a:ext>
            </a:extLst>
          </p:cNvPr>
          <p:cNvSpPr>
            <a:spLocks noGrp="1"/>
          </p:cNvSpPr>
          <p:nvPr>
            <p:ph type="title"/>
          </p:nvPr>
        </p:nvSpPr>
        <p:spPr>
          <a:xfrm>
            <a:off x="312420" y="365125"/>
            <a:ext cx="11567160" cy="1325563"/>
          </a:xfrm>
        </p:spPr>
        <p:txBody>
          <a:bodyPr/>
          <a:lstStyle/>
          <a:p>
            <a:r>
              <a:rPr lang="en-GB" dirty="0">
                <a:solidFill>
                  <a:srgbClr val="FF0000"/>
                </a:solidFill>
              </a:rPr>
              <a:t>Swiss Establishment Surveys:</a:t>
            </a:r>
            <a:br>
              <a:rPr lang="en-GB" dirty="0">
                <a:solidFill>
                  <a:srgbClr val="FF0000"/>
                </a:solidFill>
              </a:rPr>
            </a:br>
            <a:r>
              <a:rPr lang="en-GB" dirty="0">
                <a:solidFill>
                  <a:srgbClr val="FF0000"/>
                </a:solidFill>
              </a:rPr>
              <a:t>Number of iterations</a:t>
            </a:r>
            <a:endParaRPr lang="en-GB" dirty="0"/>
          </a:p>
        </p:txBody>
      </p:sp>
      <p:sp>
        <p:nvSpPr>
          <p:cNvPr id="5" name="Rectangle 1">
            <a:extLst>
              <a:ext uri="{FF2B5EF4-FFF2-40B4-BE49-F238E27FC236}">
                <a16:creationId xmlns:a16="http://schemas.microsoft.com/office/drawing/2014/main" id="{C8316A22-7A97-4543-9128-CF3E9F4CF194}"/>
              </a:ext>
            </a:extLst>
          </p:cNvPr>
          <p:cNvSpPr>
            <a:spLocks noChangeArrowheads="1"/>
          </p:cNvSpPr>
          <p:nvPr/>
        </p:nvSpPr>
        <p:spPr bwMode="auto">
          <a:xfrm>
            <a:off x="-8470906" y="-371307"/>
            <a:ext cx="25464943" cy="1107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7" name="Content Placeholder 6">
            <a:extLst>
              <a:ext uri="{FF2B5EF4-FFF2-40B4-BE49-F238E27FC236}">
                <a16:creationId xmlns:a16="http://schemas.microsoft.com/office/drawing/2014/main" id="{C2287959-69F7-4C9D-AEC6-09C37822A057}"/>
              </a:ext>
            </a:extLst>
          </p:cNvPr>
          <p:cNvGraphicFramePr>
            <a:graphicFrameLocks noGrp="1"/>
          </p:cNvGraphicFramePr>
          <p:nvPr>
            <p:ph idx="1"/>
            <p:extLst>
              <p:ext uri="{D42A27DB-BD31-4B8C-83A1-F6EECF244321}">
                <p14:modId xmlns:p14="http://schemas.microsoft.com/office/powerpoint/2010/main" val="2573527376"/>
              </p:ext>
            </p:extLst>
          </p:nvPr>
        </p:nvGraphicFramePr>
        <p:xfrm>
          <a:off x="3184947" y="1825624"/>
          <a:ext cx="5822105" cy="4351340"/>
        </p:xfrm>
        <a:graphic>
          <a:graphicData uri="http://schemas.openxmlformats.org/drawingml/2006/table">
            <a:tbl>
              <a:tblPr>
                <a:tableStyleId>{5C22544A-7EE6-4342-B048-85BDC9FD1C3A}</a:tableStyleId>
              </a:tblPr>
              <a:tblGrid>
                <a:gridCol w="1930541">
                  <a:extLst>
                    <a:ext uri="{9D8B030D-6E8A-4147-A177-3AD203B41FA5}">
                      <a16:colId xmlns:a16="http://schemas.microsoft.com/office/drawing/2014/main" val="3448052145"/>
                    </a:ext>
                  </a:extLst>
                </a:gridCol>
                <a:gridCol w="1148164">
                  <a:extLst>
                    <a:ext uri="{9D8B030D-6E8A-4147-A177-3AD203B41FA5}">
                      <a16:colId xmlns:a16="http://schemas.microsoft.com/office/drawing/2014/main" val="2491087138"/>
                    </a:ext>
                  </a:extLst>
                </a:gridCol>
                <a:gridCol w="1595236">
                  <a:extLst>
                    <a:ext uri="{9D8B030D-6E8A-4147-A177-3AD203B41FA5}">
                      <a16:colId xmlns:a16="http://schemas.microsoft.com/office/drawing/2014/main" val="3002940004"/>
                    </a:ext>
                  </a:extLst>
                </a:gridCol>
                <a:gridCol w="1148164">
                  <a:extLst>
                    <a:ext uri="{9D8B030D-6E8A-4147-A177-3AD203B41FA5}">
                      <a16:colId xmlns:a16="http://schemas.microsoft.com/office/drawing/2014/main" val="210543867"/>
                    </a:ext>
                  </a:extLst>
                </a:gridCol>
              </a:tblGrid>
              <a:tr h="708712">
                <a:tc>
                  <a:txBody>
                    <a:bodyPr/>
                    <a:lstStyle/>
                    <a:p>
                      <a:pPr algn="l" fontAlgn="ctr"/>
                      <a:r>
                        <a:rPr lang="en-GB" sz="2200" u="none" strike="noStrike" dirty="0">
                          <a:effectLst/>
                        </a:rPr>
                        <a:t>No. of iterations</a:t>
                      </a:r>
                      <a:endParaRPr lang="en-GB" sz="2200" b="1" i="0" u="none" strike="noStrike" dirty="0">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400" u="none" strike="noStrike" kern="1200" dirty="0">
                          <a:solidFill>
                            <a:schemeClr val="dk1"/>
                          </a:solidFill>
                          <a:effectLst/>
                          <a:latin typeface="+mn-lt"/>
                          <a:ea typeface="+mn-ea"/>
                          <a:cs typeface="+mn-cs"/>
                        </a:rPr>
                        <a:t>Old</a:t>
                      </a:r>
                    </a:p>
                  </a:txBody>
                  <a:tcPr marL="7621" marR="7621" marT="7621" marB="0" anchor="ctr">
                    <a:noFill/>
                  </a:tcPr>
                </a:tc>
                <a:tc>
                  <a:txBody>
                    <a:bodyPr/>
                    <a:lstStyle/>
                    <a:p>
                      <a:pPr algn="l" fontAlgn="ctr"/>
                      <a:r>
                        <a:rPr lang="en-GB" sz="2200" u="none" strike="noStrike">
                          <a:effectLst/>
                        </a:rPr>
                        <a:t>Asymmetric</a:t>
                      </a:r>
                      <a:endParaRPr lang="en-GB" sz="2200" b="1"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l" fontAlgn="ctr"/>
                      <a:r>
                        <a:rPr lang="en-GB" sz="2200" u="none" strike="noStrike">
                          <a:effectLst/>
                        </a:rPr>
                        <a:t>Change</a:t>
                      </a:r>
                      <a:endParaRPr lang="en-GB" sz="2200" b="1" i="0" u="none" strike="noStrike">
                        <a:solidFill>
                          <a:srgbClr val="000000"/>
                        </a:solidFill>
                        <a:effectLst/>
                        <a:latin typeface="Times New Roman" panose="02020603050405020304" pitchFamily="18" charset="0"/>
                      </a:endParaRPr>
                    </a:p>
                  </a:txBody>
                  <a:tcPr marL="7621" marR="7621" marT="7621" marB="0" anchor="ctr">
                    <a:noFill/>
                  </a:tcPr>
                </a:tc>
                <a:extLst>
                  <a:ext uri="{0D108BD9-81ED-4DB2-BD59-A6C34878D82A}">
                    <a16:rowId xmlns:a16="http://schemas.microsoft.com/office/drawing/2014/main" val="1154107938"/>
                  </a:ext>
                </a:extLst>
              </a:tr>
              <a:tr h="365787">
                <a:tc>
                  <a:txBody>
                    <a:bodyPr/>
                    <a:lstStyle/>
                    <a:p>
                      <a:pPr algn="l" fontAlgn="ctr"/>
                      <a:r>
                        <a:rPr lang="en-GB" sz="2200" u="none" strike="noStrike" dirty="0">
                          <a:effectLst/>
                        </a:rPr>
                        <a:t>Switz. 2012w1</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18</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23</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5</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extLst>
                  <a:ext uri="{0D108BD9-81ED-4DB2-BD59-A6C34878D82A}">
                    <a16:rowId xmlns:a16="http://schemas.microsoft.com/office/drawing/2014/main" val="33962902"/>
                  </a:ext>
                </a:extLst>
              </a:tr>
              <a:tr h="365787">
                <a:tc>
                  <a:txBody>
                    <a:bodyPr/>
                    <a:lstStyle/>
                    <a:p>
                      <a:pPr algn="l" fontAlgn="ctr"/>
                      <a:r>
                        <a:rPr lang="en-GB" sz="2200" u="none" strike="noStrike" dirty="0">
                          <a:effectLst/>
                        </a:rPr>
                        <a:t>Switz. 2012w2</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dirty="0">
                          <a:effectLst/>
                        </a:rPr>
                        <a:t>17</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dirty="0">
                          <a:effectLst/>
                        </a:rPr>
                        <a:t>17</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dirty="0">
                          <a:effectLst/>
                        </a:rPr>
                        <a:t>0</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extLst>
                  <a:ext uri="{0D108BD9-81ED-4DB2-BD59-A6C34878D82A}">
                    <a16:rowId xmlns:a16="http://schemas.microsoft.com/office/drawing/2014/main" val="1178160079"/>
                  </a:ext>
                </a:extLst>
              </a:tr>
              <a:tr h="723953">
                <a:tc>
                  <a:txBody>
                    <a:bodyPr/>
                    <a:lstStyle/>
                    <a:p>
                      <a:pPr algn="l" fontAlgn="ctr"/>
                      <a:r>
                        <a:rPr lang="en-GB" sz="2200" u="none" strike="noStrike">
                          <a:effectLst/>
                        </a:rPr>
                        <a:t>Switz. 2012w3 (old rim totals)</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17</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20</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dirty="0">
                          <a:effectLst/>
                        </a:rPr>
                        <a:t>3</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extLst>
                  <a:ext uri="{0D108BD9-81ED-4DB2-BD59-A6C34878D82A}">
                    <a16:rowId xmlns:a16="http://schemas.microsoft.com/office/drawing/2014/main" val="1072816358"/>
                  </a:ext>
                </a:extLst>
              </a:tr>
              <a:tr h="723953">
                <a:tc>
                  <a:txBody>
                    <a:bodyPr/>
                    <a:lstStyle/>
                    <a:p>
                      <a:pPr algn="l" fontAlgn="ctr"/>
                      <a:r>
                        <a:rPr lang="en-GB" sz="2200" u="none" strike="noStrike">
                          <a:effectLst/>
                        </a:rPr>
                        <a:t>Switz. 2012w3 (new rim totals)</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18</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20</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dirty="0">
                          <a:effectLst/>
                        </a:rPr>
                        <a:t>2</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extLst>
                  <a:ext uri="{0D108BD9-81ED-4DB2-BD59-A6C34878D82A}">
                    <a16:rowId xmlns:a16="http://schemas.microsoft.com/office/drawing/2014/main" val="602757606"/>
                  </a:ext>
                </a:extLst>
              </a:tr>
              <a:tr h="365787">
                <a:tc>
                  <a:txBody>
                    <a:bodyPr/>
                    <a:lstStyle/>
                    <a:p>
                      <a:pPr algn="l" fontAlgn="ctr"/>
                      <a:r>
                        <a:rPr lang="en-GB" sz="2200" u="none" strike="noStrike">
                          <a:effectLst/>
                        </a:rPr>
                        <a:t>Switz. 2012w4</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20</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22</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dirty="0">
                          <a:effectLst/>
                        </a:rPr>
                        <a:t>2</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extLst>
                  <a:ext uri="{0D108BD9-81ED-4DB2-BD59-A6C34878D82A}">
                    <a16:rowId xmlns:a16="http://schemas.microsoft.com/office/drawing/2014/main" val="263718222"/>
                  </a:ext>
                </a:extLst>
              </a:tr>
              <a:tr h="365787">
                <a:tc>
                  <a:txBody>
                    <a:bodyPr/>
                    <a:lstStyle/>
                    <a:p>
                      <a:pPr algn="l" fontAlgn="ctr"/>
                      <a:r>
                        <a:rPr lang="en-GB" sz="2200" u="none" strike="noStrike">
                          <a:effectLst/>
                        </a:rPr>
                        <a:t>Switz. 2013w1</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18</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19</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dirty="0">
                          <a:effectLst/>
                        </a:rPr>
                        <a:t>1</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extLst>
                  <a:ext uri="{0D108BD9-81ED-4DB2-BD59-A6C34878D82A}">
                    <a16:rowId xmlns:a16="http://schemas.microsoft.com/office/drawing/2014/main" val="2095817239"/>
                  </a:ext>
                </a:extLst>
              </a:tr>
              <a:tr h="365787">
                <a:tc>
                  <a:txBody>
                    <a:bodyPr/>
                    <a:lstStyle/>
                    <a:p>
                      <a:pPr algn="l" fontAlgn="ctr"/>
                      <a:r>
                        <a:rPr lang="en-GB" sz="2200" u="none" strike="noStrike">
                          <a:effectLst/>
                        </a:rPr>
                        <a:t>Switz. 2013w2</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19</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21</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dirty="0">
                          <a:effectLst/>
                        </a:rPr>
                        <a:t>2</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extLst>
                  <a:ext uri="{0D108BD9-81ED-4DB2-BD59-A6C34878D82A}">
                    <a16:rowId xmlns:a16="http://schemas.microsoft.com/office/drawing/2014/main" val="2762190187"/>
                  </a:ext>
                </a:extLst>
              </a:tr>
              <a:tr h="365787">
                <a:tc>
                  <a:txBody>
                    <a:bodyPr/>
                    <a:lstStyle/>
                    <a:p>
                      <a:pPr algn="l" fontAlgn="ctr"/>
                      <a:r>
                        <a:rPr lang="en-GB" sz="2200" u="none" strike="noStrike">
                          <a:effectLst/>
                        </a:rPr>
                        <a:t>Switz. 2013w3</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23</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a:effectLst/>
                        </a:rPr>
                        <a:t>24</a:t>
                      </a:r>
                      <a:endParaRPr lang="en-GB" sz="2200" b="0" i="0" u="none" strike="noStrike">
                        <a:solidFill>
                          <a:srgbClr val="000000"/>
                        </a:solidFill>
                        <a:effectLst/>
                        <a:latin typeface="Times New Roman" panose="02020603050405020304" pitchFamily="18" charset="0"/>
                      </a:endParaRPr>
                    </a:p>
                  </a:txBody>
                  <a:tcPr marL="7621" marR="7621" marT="7621" marB="0" anchor="ctr">
                    <a:noFill/>
                  </a:tcPr>
                </a:tc>
                <a:tc>
                  <a:txBody>
                    <a:bodyPr/>
                    <a:lstStyle/>
                    <a:p>
                      <a:pPr algn="ctr" fontAlgn="ctr"/>
                      <a:r>
                        <a:rPr lang="en-GB" sz="2200" u="none" strike="noStrike" dirty="0">
                          <a:effectLst/>
                        </a:rPr>
                        <a:t>1</a:t>
                      </a:r>
                      <a:endParaRPr lang="en-GB" sz="2200" b="0" i="0" u="none" strike="noStrike" dirty="0">
                        <a:solidFill>
                          <a:srgbClr val="000000"/>
                        </a:solidFill>
                        <a:effectLst/>
                        <a:latin typeface="Times New Roman" panose="02020603050405020304" pitchFamily="18" charset="0"/>
                      </a:endParaRPr>
                    </a:p>
                  </a:txBody>
                  <a:tcPr marL="7621" marR="7621" marT="7621" marB="0" anchor="ctr">
                    <a:noFill/>
                  </a:tcPr>
                </a:tc>
                <a:extLst>
                  <a:ext uri="{0D108BD9-81ED-4DB2-BD59-A6C34878D82A}">
                    <a16:rowId xmlns:a16="http://schemas.microsoft.com/office/drawing/2014/main" val="3351865022"/>
                  </a:ext>
                </a:extLst>
              </a:tr>
            </a:tbl>
          </a:graphicData>
        </a:graphic>
      </p:graphicFrame>
      <p:sp>
        <p:nvSpPr>
          <p:cNvPr id="4" name="Slide Number Placeholder 3">
            <a:extLst>
              <a:ext uri="{FF2B5EF4-FFF2-40B4-BE49-F238E27FC236}">
                <a16:creationId xmlns:a16="http://schemas.microsoft.com/office/drawing/2014/main" id="{7B28BA26-6028-4797-A52F-E80E589182FD}"/>
              </a:ext>
            </a:extLst>
          </p:cNvPr>
          <p:cNvSpPr>
            <a:spLocks noGrp="1"/>
          </p:cNvSpPr>
          <p:nvPr>
            <p:ph type="sldNum" sz="quarter" idx="12"/>
          </p:nvPr>
        </p:nvSpPr>
        <p:spPr/>
        <p:txBody>
          <a:bodyPr/>
          <a:lstStyle/>
          <a:p>
            <a:fld id="{039C6C5A-DE53-4A38-928E-3FF471664810}" type="slidenum">
              <a:rPr lang="en-GB" smtClean="0"/>
              <a:t>26</a:t>
            </a:fld>
            <a:endParaRPr lang="en-GB"/>
          </a:p>
        </p:txBody>
      </p:sp>
    </p:spTree>
    <p:extLst>
      <p:ext uri="{BB962C8B-B14F-4D97-AF65-F5344CB8AC3E}">
        <p14:creationId xmlns:p14="http://schemas.microsoft.com/office/powerpoint/2010/main" val="1918097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B70F3-CAED-4DF8-84E9-F9518764E669}"/>
              </a:ext>
            </a:extLst>
          </p:cNvPr>
          <p:cNvSpPr>
            <a:spLocks noGrp="1"/>
          </p:cNvSpPr>
          <p:nvPr>
            <p:ph type="title"/>
          </p:nvPr>
        </p:nvSpPr>
        <p:spPr>
          <a:xfrm>
            <a:off x="838200" y="942975"/>
            <a:ext cx="10515600" cy="1003300"/>
          </a:xfrm>
        </p:spPr>
        <p:txBody>
          <a:bodyPr>
            <a:normAutofit fontScale="90000"/>
          </a:bodyPr>
          <a:lstStyle/>
          <a:p>
            <a:r>
              <a:rPr lang="en-GB" dirty="0">
                <a:solidFill>
                  <a:srgbClr val="FF0000"/>
                </a:solidFill>
              </a:rPr>
              <a:t>Georgian Establishment Survey 2019</a:t>
            </a:r>
            <a:br>
              <a:rPr lang="en-GB" dirty="0">
                <a:solidFill>
                  <a:srgbClr val="FF0000"/>
                </a:solidFill>
              </a:rPr>
            </a:br>
            <a:endParaRPr lang="en-GB" sz="3300" dirty="0"/>
          </a:p>
        </p:txBody>
      </p:sp>
      <p:graphicFrame>
        <p:nvGraphicFramePr>
          <p:cNvPr id="4" name="Content Placeholder 3">
            <a:extLst>
              <a:ext uri="{FF2B5EF4-FFF2-40B4-BE49-F238E27FC236}">
                <a16:creationId xmlns:a16="http://schemas.microsoft.com/office/drawing/2014/main" id="{B0E0F4BC-DB46-4F80-B632-578C7A10335A}"/>
              </a:ext>
            </a:extLst>
          </p:cNvPr>
          <p:cNvGraphicFramePr>
            <a:graphicFrameLocks noGrp="1"/>
          </p:cNvGraphicFramePr>
          <p:nvPr>
            <p:ph idx="1"/>
            <p:extLst>
              <p:ext uri="{D42A27DB-BD31-4B8C-83A1-F6EECF244321}">
                <p14:modId xmlns:p14="http://schemas.microsoft.com/office/powerpoint/2010/main" val="1890774656"/>
              </p:ext>
            </p:extLst>
          </p:nvPr>
        </p:nvGraphicFramePr>
        <p:xfrm>
          <a:off x="3124200" y="2734322"/>
          <a:ext cx="5943600" cy="2911875"/>
        </p:xfrm>
        <a:graphic>
          <a:graphicData uri="http://schemas.openxmlformats.org/drawingml/2006/table">
            <a:tbl>
              <a:tblPr>
                <a:tableStyleId>{5C22544A-7EE6-4342-B048-85BDC9FD1C3A}</a:tableStyleId>
              </a:tblPr>
              <a:tblGrid>
                <a:gridCol w="2679700">
                  <a:extLst>
                    <a:ext uri="{9D8B030D-6E8A-4147-A177-3AD203B41FA5}">
                      <a16:colId xmlns:a16="http://schemas.microsoft.com/office/drawing/2014/main" val="3414022600"/>
                    </a:ext>
                  </a:extLst>
                </a:gridCol>
                <a:gridCol w="1397000">
                  <a:extLst>
                    <a:ext uri="{9D8B030D-6E8A-4147-A177-3AD203B41FA5}">
                      <a16:colId xmlns:a16="http://schemas.microsoft.com/office/drawing/2014/main" val="553856631"/>
                    </a:ext>
                  </a:extLst>
                </a:gridCol>
                <a:gridCol w="1866900">
                  <a:extLst>
                    <a:ext uri="{9D8B030D-6E8A-4147-A177-3AD203B41FA5}">
                      <a16:colId xmlns:a16="http://schemas.microsoft.com/office/drawing/2014/main" val="2331107583"/>
                    </a:ext>
                  </a:extLst>
                </a:gridCol>
              </a:tblGrid>
              <a:tr h="582375">
                <a:tc>
                  <a:txBody>
                    <a:bodyPr/>
                    <a:lstStyle/>
                    <a:p>
                      <a:pPr algn="l" fontAlgn="b"/>
                      <a:endParaRPr lang="en-GB" sz="28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a:effectLst/>
                        </a:rPr>
                        <a:t>Old</a:t>
                      </a:r>
                      <a:endParaRPr lang="en-GB" sz="28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a:effectLst/>
                        </a:rPr>
                        <a:t>Asymmetric</a:t>
                      </a:r>
                      <a:endParaRPr lang="en-GB" sz="28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2910702123"/>
                  </a:ext>
                </a:extLst>
              </a:tr>
              <a:tr h="582375">
                <a:tc>
                  <a:txBody>
                    <a:bodyPr/>
                    <a:lstStyle/>
                    <a:p>
                      <a:pPr algn="l" fontAlgn="b"/>
                      <a:r>
                        <a:rPr lang="en-GB" sz="2800" u="none" strike="noStrike" dirty="0">
                          <a:effectLst/>
                        </a:rPr>
                        <a:t>Minimum weight</a:t>
                      </a:r>
                      <a:endParaRPr lang="en-GB" sz="28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dirty="0">
                          <a:effectLst/>
                        </a:rPr>
                        <a:t>0.052</a:t>
                      </a:r>
                      <a:endParaRPr lang="en-GB" sz="28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a:effectLst/>
                        </a:rPr>
                        <a:t>0.042</a:t>
                      </a:r>
                      <a:endParaRPr lang="en-GB" sz="2800" b="0" i="0" u="none" strike="noStrike">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756622917"/>
                  </a:ext>
                </a:extLst>
              </a:tr>
              <a:tr h="582375">
                <a:tc>
                  <a:txBody>
                    <a:bodyPr/>
                    <a:lstStyle/>
                    <a:p>
                      <a:pPr algn="l" fontAlgn="b"/>
                      <a:r>
                        <a:rPr lang="en-GB" sz="2800" u="none" strike="noStrike">
                          <a:effectLst/>
                        </a:rPr>
                        <a:t>Maximum weight</a:t>
                      </a:r>
                      <a:endParaRPr lang="en-GB" sz="28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dirty="0">
                          <a:effectLst/>
                        </a:rPr>
                        <a:t>0.612</a:t>
                      </a:r>
                      <a:endParaRPr lang="en-GB" sz="28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dirty="0">
                          <a:effectLst/>
                        </a:rPr>
                        <a:t>0.486</a:t>
                      </a:r>
                      <a:endParaRPr lang="en-GB" sz="28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1270154916"/>
                  </a:ext>
                </a:extLst>
              </a:tr>
              <a:tr h="582375">
                <a:tc>
                  <a:txBody>
                    <a:bodyPr/>
                    <a:lstStyle/>
                    <a:p>
                      <a:pPr algn="l" fontAlgn="b"/>
                      <a:r>
                        <a:rPr lang="en-GB" sz="2800" u="none" strike="noStrike">
                          <a:effectLst/>
                        </a:rPr>
                        <a:t>Efficiency</a:t>
                      </a:r>
                      <a:endParaRPr lang="en-GB" sz="28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a:effectLst/>
                        </a:rPr>
                        <a:t>78.7%</a:t>
                      </a:r>
                      <a:endParaRPr lang="en-GB" sz="28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dirty="0">
                          <a:effectLst/>
                        </a:rPr>
                        <a:t>79.3%</a:t>
                      </a:r>
                      <a:endParaRPr lang="en-GB" sz="28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788020604"/>
                  </a:ext>
                </a:extLst>
              </a:tr>
              <a:tr h="582375">
                <a:tc>
                  <a:txBody>
                    <a:bodyPr/>
                    <a:lstStyle/>
                    <a:p>
                      <a:pPr algn="l" fontAlgn="b"/>
                      <a:r>
                        <a:rPr lang="en-GB" sz="2800" u="none" strike="noStrike" dirty="0">
                          <a:effectLst/>
                        </a:rPr>
                        <a:t>Iterations</a:t>
                      </a:r>
                      <a:endParaRPr lang="en-GB" sz="2800" b="0" i="0" u="none" strike="noStrike" dirty="0">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a:effectLst/>
                        </a:rPr>
                        <a:t>6</a:t>
                      </a:r>
                      <a:endParaRPr lang="en-GB" sz="2800" b="0" i="0" u="none" strike="noStrike">
                        <a:solidFill>
                          <a:srgbClr val="000000"/>
                        </a:solidFill>
                        <a:effectLst/>
                        <a:latin typeface="Calibri" panose="020F0502020204030204" pitchFamily="34" charset="0"/>
                      </a:endParaRPr>
                    </a:p>
                  </a:txBody>
                  <a:tcPr marL="9525" marR="9525" marT="9525" marB="0" anchor="b">
                    <a:noFill/>
                  </a:tcPr>
                </a:tc>
                <a:tc>
                  <a:txBody>
                    <a:bodyPr/>
                    <a:lstStyle/>
                    <a:p>
                      <a:pPr algn="r" fontAlgn="b"/>
                      <a:r>
                        <a:rPr lang="en-GB" sz="2800" u="none" strike="noStrike" dirty="0">
                          <a:effectLst/>
                        </a:rPr>
                        <a:t>8</a:t>
                      </a:r>
                      <a:endParaRPr lang="en-GB" sz="2800" b="0" i="0" u="none" strike="noStrike" dirty="0">
                        <a:solidFill>
                          <a:srgbClr val="000000"/>
                        </a:solidFill>
                        <a:effectLst/>
                        <a:latin typeface="Calibri" panose="020F0502020204030204" pitchFamily="34" charset="0"/>
                      </a:endParaRPr>
                    </a:p>
                  </a:txBody>
                  <a:tcPr marL="9525" marR="9525" marT="9525" marB="0" anchor="b">
                    <a:noFill/>
                  </a:tcPr>
                </a:tc>
                <a:extLst>
                  <a:ext uri="{0D108BD9-81ED-4DB2-BD59-A6C34878D82A}">
                    <a16:rowId xmlns:a16="http://schemas.microsoft.com/office/drawing/2014/main" val="3096381766"/>
                  </a:ext>
                </a:extLst>
              </a:tr>
            </a:tbl>
          </a:graphicData>
        </a:graphic>
      </p:graphicFrame>
      <p:sp>
        <p:nvSpPr>
          <p:cNvPr id="5" name="Slide Number Placeholder 4">
            <a:extLst>
              <a:ext uri="{FF2B5EF4-FFF2-40B4-BE49-F238E27FC236}">
                <a16:creationId xmlns:a16="http://schemas.microsoft.com/office/drawing/2014/main" id="{4B470B13-CC0A-40A3-B6AD-1D7830F5A5B8}"/>
              </a:ext>
            </a:extLst>
          </p:cNvPr>
          <p:cNvSpPr>
            <a:spLocks noGrp="1"/>
          </p:cNvSpPr>
          <p:nvPr>
            <p:ph type="sldNum" sz="quarter" idx="12"/>
          </p:nvPr>
        </p:nvSpPr>
        <p:spPr/>
        <p:txBody>
          <a:bodyPr/>
          <a:lstStyle/>
          <a:p>
            <a:fld id="{039C6C5A-DE53-4A38-928E-3FF471664810}" type="slidenum">
              <a:rPr lang="en-GB" smtClean="0"/>
              <a:t>27</a:t>
            </a:fld>
            <a:endParaRPr lang="en-GB"/>
          </a:p>
        </p:txBody>
      </p:sp>
    </p:spTree>
    <p:extLst>
      <p:ext uri="{BB962C8B-B14F-4D97-AF65-F5344CB8AC3E}">
        <p14:creationId xmlns:p14="http://schemas.microsoft.com/office/powerpoint/2010/main" val="9113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77EEC-D502-D3DD-D971-CF53D254F058}"/>
              </a:ext>
            </a:extLst>
          </p:cNvPr>
          <p:cNvSpPr>
            <a:spLocks noGrp="1"/>
          </p:cNvSpPr>
          <p:nvPr>
            <p:ph type="title"/>
          </p:nvPr>
        </p:nvSpPr>
        <p:spPr/>
        <p:txBody>
          <a:bodyPr>
            <a:normAutofit/>
          </a:bodyPr>
          <a:lstStyle/>
          <a:p>
            <a:r>
              <a:rPr lang="en-GB" sz="4800" b="1" dirty="0"/>
              <a:t>Reference</a:t>
            </a:r>
          </a:p>
        </p:txBody>
      </p:sp>
      <p:sp>
        <p:nvSpPr>
          <p:cNvPr id="3" name="Content Placeholder 2">
            <a:extLst>
              <a:ext uri="{FF2B5EF4-FFF2-40B4-BE49-F238E27FC236}">
                <a16:creationId xmlns:a16="http://schemas.microsoft.com/office/drawing/2014/main" id="{BE080DC0-B2B6-C45C-C593-B7FC9A58A450}"/>
              </a:ext>
            </a:extLst>
          </p:cNvPr>
          <p:cNvSpPr>
            <a:spLocks noGrp="1"/>
          </p:cNvSpPr>
          <p:nvPr>
            <p:ph idx="1"/>
          </p:nvPr>
        </p:nvSpPr>
        <p:spPr/>
        <p:txBody>
          <a:bodyPr>
            <a:normAutofit/>
          </a:bodyPr>
          <a:lstStyle/>
          <a:p>
            <a:pPr marL="0" indent="0">
              <a:buNone/>
            </a:pPr>
            <a:r>
              <a:rPr lang="en-GB" sz="4800" dirty="0"/>
              <a:t>“A better rim weighting algorithm”</a:t>
            </a:r>
          </a:p>
          <a:p>
            <a:pPr marL="0" indent="0">
              <a:buNone/>
            </a:pPr>
            <a:r>
              <a:rPr lang="en-GB" sz="4800" dirty="0"/>
              <a:t>Michael Baxter</a:t>
            </a:r>
          </a:p>
          <a:p>
            <a:pPr marL="0" indent="0">
              <a:buNone/>
            </a:pPr>
            <a:r>
              <a:rPr lang="en-GB" sz="4800" dirty="0"/>
              <a:t>International Journal of Market Research</a:t>
            </a:r>
          </a:p>
          <a:p>
            <a:pPr marL="0" indent="0">
              <a:buNone/>
            </a:pPr>
            <a:r>
              <a:rPr lang="en-GB" sz="4800" dirty="0"/>
              <a:t>Vol. 58 Issue 4 2016</a:t>
            </a:r>
          </a:p>
          <a:p>
            <a:pPr marL="0" indent="0">
              <a:buNone/>
            </a:pPr>
            <a:r>
              <a:rPr lang="en-GB" sz="4800" dirty="0"/>
              <a:t>Pages 621-634</a:t>
            </a:r>
          </a:p>
        </p:txBody>
      </p:sp>
    </p:spTree>
    <p:extLst>
      <p:ext uri="{BB962C8B-B14F-4D97-AF65-F5344CB8AC3E}">
        <p14:creationId xmlns:p14="http://schemas.microsoft.com/office/powerpoint/2010/main" val="789061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F2C49-8C3C-4346-9016-25E2F9F8D52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12FF8F0-0A62-46E0-92DB-212926A41585}"/>
              </a:ext>
            </a:extLst>
          </p:cNvPr>
          <p:cNvSpPr>
            <a:spLocks noGrp="1"/>
          </p:cNvSpPr>
          <p:nvPr>
            <p:ph idx="1"/>
          </p:nvPr>
        </p:nvSpPr>
        <p:spPr>
          <a:xfrm>
            <a:off x="838200" y="1380931"/>
            <a:ext cx="5953217" cy="4796032"/>
          </a:xfrm>
        </p:spPr>
        <p:txBody>
          <a:bodyPr>
            <a:normAutofit/>
          </a:bodyPr>
          <a:lstStyle/>
          <a:p>
            <a:pPr marL="0" indent="0" algn="ctr">
              <a:buNone/>
            </a:pPr>
            <a:r>
              <a:rPr lang="en-GB" sz="13800" dirty="0">
                <a:solidFill>
                  <a:srgbClr val="0070C0"/>
                </a:solidFill>
              </a:rPr>
              <a:t>Thank</a:t>
            </a:r>
          </a:p>
          <a:p>
            <a:pPr marL="0" indent="0" algn="ctr">
              <a:buNone/>
            </a:pPr>
            <a:r>
              <a:rPr lang="en-GB" sz="13800" dirty="0">
                <a:solidFill>
                  <a:srgbClr val="0070C0"/>
                </a:solidFill>
              </a:rPr>
              <a:t>you</a:t>
            </a:r>
          </a:p>
        </p:txBody>
      </p:sp>
      <p:pic>
        <p:nvPicPr>
          <p:cNvPr id="4" name="Content Placeholder 3">
            <a:extLst>
              <a:ext uri="{FF2B5EF4-FFF2-40B4-BE49-F238E27FC236}">
                <a16:creationId xmlns:a16="http://schemas.microsoft.com/office/drawing/2014/main" id="{A74C63D2-FDD5-4358-9F99-C76038A50B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1417" y="1530220"/>
            <a:ext cx="4256028" cy="4273421"/>
          </a:xfrm>
          <a:prstGeom prst="rect">
            <a:avLst/>
          </a:prstGeom>
        </p:spPr>
      </p:pic>
      <p:sp>
        <p:nvSpPr>
          <p:cNvPr id="6" name="Slide Number Placeholder 5">
            <a:extLst>
              <a:ext uri="{FF2B5EF4-FFF2-40B4-BE49-F238E27FC236}">
                <a16:creationId xmlns:a16="http://schemas.microsoft.com/office/drawing/2014/main" id="{69ADF905-5639-4A5A-9BEA-AE072A2D35FB}"/>
              </a:ext>
            </a:extLst>
          </p:cNvPr>
          <p:cNvSpPr>
            <a:spLocks noGrp="1"/>
          </p:cNvSpPr>
          <p:nvPr>
            <p:ph type="sldNum" sz="quarter" idx="12"/>
          </p:nvPr>
        </p:nvSpPr>
        <p:spPr/>
        <p:txBody>
          <a:bodyPr/>
          <a:lstStyle/>
          <a:p>
            <a:fld id="{039C6C5A-DE53-4A38-928E-3FF471664810}" type="slidenum">
              <a:rPr lang="en-GB" smtClean="0"/>
              <a:t>29</a:t>
            </a:fld>
            <a:endParaRPr lang="en-GB"/>
          </a:p>
        </p:txBody>
      </p:sp>
    </p:spTree>
    <p:extLst>
      <p:ext uri="{BB962C8B-B14F-4D97-AF65-F5344CB8AC3E}">
        <p14:creationId xmlns:p14="http://schemas.microsoft.com/office/powerpoint/2010/main" val="3248819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C1805-7333-41E2-9314-768F85FC06E6}"/>
              </a:ext>
            </a:extLst>
          </p:cNvPr>
          <p:cNvSpPr>
            <a:spLocks noGrp="1"/>
          </p:cNvSpPr>
          <p:nvPr>
            <p:ph type="title"/>
          </p:nvPr>
        </p:nvSpPr>
        <p:spPr/>
        <p:txBody>
          <a:bodyPr/>
          <a:lstStyle/>
          <a:p>
            <a:r>
              <a:rPr lang="en-GB" dirty="0">
                <a:solidFill>
                  <a:srgbClr val="FF0000"/>
                </a:solidFill>
              </a:rPr>
              <a:t> </a:t>
            </a:r>
          </a:p>
        </p:txBody>
      </p:sp>
      <p:sp>
        <p:nvSpPr>
          <p:cNvPr id="3" name="Content Placeholder 2">
            <a:extLst>
              <a:ext uri="{FF2B5EF4-FFF2-40B4-BE49-F238E27FC236}">
                <a16:creationId xmlns:a16="http://schemas.microsoft.com/office/drawing/2014/main" id="{9C068E3C-6775-421D-87B7-97B46BA14614}"/>
              </a:ext>
            </a:extLst>
          </p:cNvPr>
          <p:cNvSpPr>
            <a:spLocks noGrp="1"/>
          </p:cNvSpPr>
          <p:nvPr>
            <p:ph idx="1"/>
          </p:nvPr>
        </p:nvSpPr>
        <p:spPr>
          <a:xfrm>
            <a:off x="838200" y="790575"/>
            <a:ext cx="10515600" cy="5386388"/>
          </a:xfrm>
        </p:spPr>
        <p:txBody>
          <a:bodyPr>
            <a:noAutofit/>
          </a:bodyPr>
          <a:lstStyle/>
          <a:p>
            <a:pPr marL="0" indent="0">
              <a:buNone/>
            </a:pPr>
            <a:r>
              <a:rPr lang="en-GB" sz="4000" dirty="0"/>
              <a:t>Sample surveys are one of the main methods by which data are collected for statistical purposes.</a:t>
            </a:r>
          </a:p>
          <a:p>
            <a:pPr marL="0" indent="0">
              <a:buNone/>
            </a:pPr>
            <a:r>
              <a:rPr lang="en-GB" sz="4000" dirty="0"/>
              <a:t>They are undertaken by the Office for National Statistics and many other organisations in both the public and private sectors.</a:t>
            </a:r>
          </a:p>
          <a:p>
            <a:pPr marL="0" indent="0">
              <a:buNone/>
            </a:pPr>
            <a:r>
              <a:rPr lang="en-GB" sz="4000" dirty="0"/>
              <a:t>The results of these surveys need to be weighted to produce unbiased estimates.</a:t>
            </a:r>
          </a:p>
        </p:txBody>
      </p:sp>
      <p:sp>
        <p:nvSpPr>
          <p:cNvPr id="5" name="Slide Number Placeholder 4">
            <a:extLst>
              <a:ext uri="{FF2B5EF4-FFF2-40B4-BE49-F238E27FC236}">
                <a16:creationId xmlns:a16="http://schemas.microsoft.com/office/drawing/2014/main" id="{A006B0D9-B22F-4716-B1CA-65027195A8ED}"/>
              </a:ext>
            </a:extLst>
          </p:cNvPr>
          <p:cNvSpPr>
            <a:spLocks noGrp="1"/>
          </p:cNvSpPr>
          <p:nvPr>
            <p:ph type="sldNum" sz="quarter" idx="12"/>
          </p:nvPr>
        </p:nvSpPr>
        <p:spPr/>
        <p:txBody>
          <a:bodyPr/>
          <a:lstStyle/>
          <a:p>
            <a:fld id="{039C6C5A-DE53-4A38-928E-3FF471664810}" type="slidenum">
              <a:rPr lang="en-GB" smtClean="0"/>
              <a:t>3</a:t>
            </a:fld>
            <a:endParaRPr lang="en-GB"/>
          </a:p>
        </p:txBody>
      </p:sp>
    </p:spTree>
    <p:extLst>
      <p:ext uri="{BB962C8B-B14F-4D97-AF65-F5344CB8AC3E}">
        <p14:creationId xmlns:p14="http://schemas.microsoft.com/office/powerpoint/2010/main" val="1925362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C1805-7333-41E2-9314-768F85FC06E6}"/>
              </a:ext>
            </a:extLst>
          </p:cNvPr>
          <p:cNvSpPr>
            <a:spLocks noGrp="1"/>
          </p:cNvSpPr>
          <p:nvPr>
            <p:ph type="title"/>
          </p:nvPr>
        </p:nvSpPr>
        <p:spPr/>
        <p:txBody>
          <a:bodyPr/>
          <a:lstStyle/>
          <a:p>
            <a:r>
              <a:rPr lang="en-GB" dirty="0">
                <a:solidFill>
                  <a:srgbClr val="FF0000"/>
                </a:solidFill>
              </a:rPr>
              <a:t>Why do we need to weight? (1)</a:t>
            </a:r>
          </a:p>
        </p:txBody>
      </p:sp>
      <p:sp>
        <p:nvSpPr>
          <p:cNvPr id="3" name="Content Placeholder 2">
            <a:extLst>
              <a:ext uri="{FF2B5EF4-FFF2-40B4-BE49-F238E27FC236}">
                <a16:creationId xmlns:a16="http://schemas.microsoft.com/office/drawing/2014/main" id="{9C068E3C-6775-421D-87B7-97B46BA14614}"/>
              </a:ext>
            </a:extLst>
          </p:cNvPr>
          <p:cNvSpPr>
            <a:spLocks noGrp="1"/>
          </p:cNvSpPr>
          <p:nvPr>
            <p:ph idx="1"/>
          </p:nvPr>
        </p:nvSpPr>
        <p:spPr>
          <a:xfrm>
            <a:off x="838200" y="1535837"/>
            <a:ext cx="10515600" cy="4641126"/>
          </a:xfrm>
        </p:spPr>
        <p:txBody>
          <a:bodyPr>
            <a:noAutofit/>
          </a:bodyPr>
          <a:lstStyle/>
          <a:p>
            <a:r>
              <a:rPr lang="en-GB" sz="3200" dirty="0"/>
              <a:t>Most obviously, only a sample, so needs to be grossed up to population total</a:t>
            </a:r>
          </a:p>
          <a:p>
            <a:r>
              <a:rPr lang="en-GB" sz="3200" dirty="0"/>
              <a:t>Might suppose that if we sample say 0.1% of all households, just multiply results by 1000.  But there are many complications.</a:t>
            </a:r>
          </a:p>
          <a:p>
            <a:r>
              <a:rPr lang="en-GB" sz="3200" dirty="0"/>
              <a:t>We may not draw an exactly representative sample of households; this causes selection bias</a:t>
            </a:r>
          </a:p>
          <a:p>
            <a:r>
              <a:rPr lang="en-GB" sz="3200" dirty="0"/>
              <a:t>Non-contact/refusal/rubbish response</a:t>
            </a:r>
          </a:p>
          <a:p>
            <a:endParaRPr lang="en-GB" sz="3000" dirty="0"/>
          </a:p>
        </p:txBody>
      </p:sp>
      <p:sp>
        <p:nvSpPr>
          <p:cNvPr id="5" name="Slide Number Placeholder 4">
            <a:extLst>
              <a:ext uri="{FF2B5EF4-FFF2-40B4-BE49-F238E27FC236}">
                <a16:creationId xmlns:a16="http://schemas.microsoft.com/office/drawing/2014/main" id="{1383A136-972D-4E77-BA99-0D549CBC3F43}"/>
              </a:ext>
            </a:extLst>
          </p:cNvPr>
          <p:cNvSpPr>
            <a:spLocks noGrp="1"/>
          </p:cNvSpPr>
          <p:nvPr>
            <p:ph type="sldNum" sz="quarter" idx="12"/>
          </p:nvPr>
        </p:nvSpPr>
        <p:spPr/>
        <p:txBody>
          <a:bodyPr/>
          <a:lstStyle/>
          <a:p>
            <a:fld id="{039C6C5A-DE53-4A38-928E-3FF471664810}" type="slidenum">
              <a:rPr lang="en-GB" smtClean="0"/>
              <a:t>4</a:t>
            </a:fld>
            <a:endParaRPr lang="en-GB"/>
          </a:p>
        </p:txBody>
      </p:sp>
    </p:spTree>
    <p:extLst>
      <p:ext uri="{BB962C8B-B14F-4D97-AF65-F5344CB8AC3E}">
        <p14:creationId xmlns:p14="http://schemas.microsoft.com/office/powerpoint/2010/main" val="2341980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C1805-7333-41E2-9314-768F85FC06E6}"/>
              </a:ext>
            </a:extLst>
          </p:cNvPr>
          <p:cNvSpPr>
            <a:spLocks noGrp="1"/>
          </p:cNvSpPr>
          <p:nvPr>
            <p:ph type="title"/>
          </p:nvPr>
        </p:nvSpPr>
        <p:spPr/>
        <p:txBody>
          <a:bodyPr/>
          <a:lstStyle/>
          <a:p>
            <a:r>
              <a:rPr lang="en-GB" dirty="0">
                <a:solidFill>
                  <a:srgbClr val="FF0000"/>
                </a:solidFill>
              </a:rPr>
              <a:t>Why do we need to weight? (2)</a:t>
            </a:r>
          </a:p>
        </p:txBody>
      </p:sp>
      <p:sp>
        <p:nvSpPr>
          <p:cNvPr id="3" name="Content Placeholder 2">
            <a:extLst>
              <a:ext uri="{FF2B5EF4-FFF2-40B4-BE49-F238E27FC236}">
                <a16:creationId xmlns:a16="http://schemas.microsoft.com/office/drawing/2014/main" id="{9C068E3C-6775-421D-87B7-97B46BA14614}"/>
              </a:ext>
            </a:extLst>
          </p:cNvPr>
          <p:cNvSpPr>
            <a:spLocks noGrp="1"/>
          </p:cNvSpPr>
          <p:nvPr>
            <p:ph idx="1"/>
          </p:nvPr>
        </p:nvSpPr>
        <p:spPr>
          <a:xfrm>
            <a:off x="838200" y="1535837"/>
            <a:ext cx="10515600" cy="4641126"/>
          </a:xfrm>
        </p:spPr>
        <p:txBody>
          <a:bodyPr>
            <a:noAutofit/>
          </a:bodyPr>
          <a:lstStyle/>
          <a:p>
            <a:r>
              <a:rPr lang="en-GB" sz="3200" dirty="0"/>
              <a:t>Non-respondents likely to be different on average from respondents</a:t>
            </a:r>
          </a:p>
          <a:p>
            <a:r>
              <a:rPr lang="en-GB" sz="3200" dirty="0"/>
              <a:t>This causes response bias</a:t>
            </a:r>
          </a:p>
          <a:p>
            <a:r>
              <a:rPr lang="en-GB" sz="3200" dirty="0"/>
              <a:t>Least likely to respond:</a:t>
            </a:r>
          </a:p>
          <a:p>
            <a:pPr lvl="1"/>
            <a:r>
              <a:rPr lang="en-GB" sz="3200" dirty="0"/>
              <a:t>One-person households</a:t>
            </a:r>
          </a:p>
          <a:p>
            <a:pPr lvl="1"/>
            <a:r>
              <a:rPr lang="en-GB" sz="3200" dirty="0"/>
              <a:t>Males 20-29 and 30-39 and females 20-29</a:t>
            </a:r>
          </a:p>
          <a:p>
            <a:pPr lvl="1"/>
            <a:r>
              <a:rPr lang="en-GB" sz="3200" dirty="0"/>
              <a:t>People with very young children</a:t>
            </a:r>
          </a:p>
          <a:p>
            <a:pPr lvl="1"/>
            <a:r>
              <a:rPr lang="en-GB" sz="3200" dirty="0"/>
              <a:t>Of course, these categories overlap.</a:t>
            </a:r>
          </a:p>
        </p:txBody>
      </p:sp>
      <p:sp>
        <p:nvSpPr>
          <p:cNvPr id="5" name="Slide Number Placeholder 4">
            <a:extLst>
              <a:ext uri="{FF2B5EF4-FFF2-40B4-BE49-F238E27FC236}">
                <a16:creationId xmlns:a16="http://schemas.microsoft.com/office/drawing/2014/main" id="{1383A136-972D-4E77-BA99-0D549CBC3F43}"/>
              </a:ext>
            </a:extLst>
          </p:cNvPr>
          <p:cNvSpPr>
            <a:spLocks noGrp="1"/>
          </p:cNvSpPr>
          <p:nvPr>
            <p:ph type="sldNum" sz="quarter" idx="12"/>
          </p:nvPr>
        </p:nvSpPr>
        <p:spPr/>
        <p:txBody>
          <a:bodyPr/>
          <a:lstStyle/>
          <a:p>
            <a:fld id="{039C6C5A-DE53-4A38-928E-3FF471664810}" type="slidenum">
              <a:rPr lang="en-GB" smtClean="0"/>
              <a:t>5</a:t>
            </a:fld>
            <a:endParaRPr lang="en-GB"/>
          </a:p>
        </p:txBody>
      </p:sp>
    </p:spTree>
    <p:extLst>
      <p:ext uri="{BB962C8B-B14F-4D97-AF65-F5344CB8AC3E}">
        <p14:creationId xmlns:p14="http://schemas.microsoft.com/office/powerpoint/2010/main" val="3024985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5C5FB-9718-4C38-B4EA-61B5E8828584}"/>
              </a:ext>
            </a:extLst>
          </p:cNvPr>
          <p:cNvSpPr>
            <a:spLocks noGrp="1"/>
          </p:cNvSpPr>
          <p:nvPr>
            <p:ph type="title"/>
          </p:nvPr>
        </p:nvSpPr>
        <p:spPr/>
        <p:txBody>
          <a:bodyPr/>
          <a:lstStyle/>
          <a:p>
            <a:r>
              <a:rPr lang="en-GB" dirty="0">
                <a:solidFill>
                  <a:srgbClr val="FF0000"/>
                </a:solidFill>
              </a:rPr>
              <a:t>Control to known totals (1)</a:t>
            </a:r>
          </a:p>
        </p:txBody>
      </p:sp>
      <p:sp>
        <p:nvSpPr>
          <p:cNvPr id="3" name="Content Placeholder 2">
            <a:extLst>
              <a:ext uri="{FF2B5EF4-FFF2-40B4-BE49-F238E27FC236}">
                <a16:creationId xmlns:a16="http://schemas.microsoft.com/office/drawing/2014/main" id="{842165A4-D2D3-4C56-9A02-E37A64BC3F88}"/>
              </a:ext>
            </a:extLst>
          </p:cNvPr>
          <p:cNvSpPr>
            <a:spLocks noGrp="1"/>
          </p:cNvSpPr>
          <p:nvPr>
            <p:ph idx="1"/>
          </p:nvPr>
        </p:nvSpPr>
        <p:spPr>
          <a:xfrm>
            <a:off x="838200" y="1510018"/>
            <a:ext cx="10515600" cy="4857226"/>
          </a:xfrm>
        </p:spPr>
        <p:txBody>
          <a:bodyPr>
            <a:normAutofit/>
          </a:bodyPr>
          <a:lstStyle/>
          <a:p>
            <a:r>
              <a:rPr lang="en-GB" sz="3600" dirty="0"/>
              <a:t>These biases can be reduced by controlling to known totals.</a:t>
            </a:r>
          </a:p>
          <a:p>
            <a:r>
              <a:rPr lang="en-GB" sz="3600" dirty="0"/>
              <a:t>Obtained from official government statistical office.</a:t>
            </a:r>
          </a:p>
          <a:p>
            <a:r>
              <a:rPr lang="en-GB" sz="3600" dirty="0"/>
              <a:t>Some countries have better data than others.</a:t>
            </a:r>
          </a:p>
          <a:p>
            <a:r>
              <a:rPr lang="en-GB" sz="3600" dirty="0"/>
              <a:t>We usually use:</a:t>
            </a:r>
          </a:p>
          <a:p>
            <a:pPr lvl="1"/>
            <a:r>
              <a:rPr lang="en-GB" sz="3600" dirty="0"/>
              <a:t>Population by age and sex.</a:t>
            </a:r>
          </a:p>
          <a:p>
            <a:pPr lvl="1"/>
            <a:r>
              <a:rPr lang="en-GB" sz="3600" dirty="0"/>
              <a:t>Population by region for </a:t>
            </a:r>
            <a:r>
              <a:rPr lang="en-GB" sz="3600"/>
              <a:t>large countries.</a:t>
            </a:r>
            <a:endParaRPr lang="en-GB" sz="3600" dirty="0"/>
          </a:p>
          <a:p>
            <a:pPr lvl="1"/>
            <a:r>
              <a:rPr lang="en-GB" sz="3600" dirty="0"/>
              <a:t>Number of households by size.</a:t>
            </a:r>
          </a:p>
        </p:txBody>
      </p:sp>
      <p:sp>
        <p:nvSpPr>
          <p:cNvPr id="5" name="Slide Number Placeholder 4">
            <a:extLst>
              <a:ext uri="{FF2B5EF4-FFF2-40B4-BE49-F238E27FC236}">
                <a16:creationId xmlns:a16="http://schemas.microsoft.com/office/drawing/2014/main" id="{69E1AC3D-0C8B-4496-93A6-00FC6FA919D7}"/>
              </a:ext>
            </a:extLst>
          </p:cNvPr>
          <p:cNvSpPr>
            <a:spLocks noGrp="1"/>
          </p:cNvSpPr>
          <p:nvPr>
            <p:ph type="sldNum" sz="quarter" idx="12"/>
          </p:nvPr>
        </p:nvSpPr>
        <p:spPr/>
        <p:txBody>
          <a:bodyPr/>
          <a:lstStyle/>
          <a:p>
            <a:fld id="{039C6C5A-DE53-4A38-928E-3FF471664810}" type="slidenum">
              <a:rPr lang="en-GB" smtClean="0"/>
              <a:t>6</a:t>
            </a:fld>
            <a:endParaRPr lang="en-GB"/>
          </a:p>
        </p:txBody>
      </p:sp>
    </p:spTree>
    <p:extLst>
      <p:ext uri="{BB962C8B-B14F-4D97-AF65-F5344CB8AC3E}">
        <p14:creationId xmlns:p14="http://schemas.microsoft.com/office/powerpoint/2010/main" val="1222082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5C5FB-9718-4C38-B4EA-61B5E8828584}"/>
              </a:ext>
            </a:extLst>
          </p:cNvPr>
          <p:cNvSpPr>
            <a:spLocks noGrp="1"/>
          </p:cNvSpPr>
          <p:nvPr>
            <p:ph type="title"/>
          </p:nvPr>
        </p:nvSpPr>
        <p:spPr/>
        <p:txBody>
          <a:bodyPr/>
          <a:lstStyle/>
          <a:p>
            <a:r>
              <a:rPr lang="en-GB" dirty="0">
                <a:solidFill>
                  <a:srgbClr val="FF0000"/>
                </a:solidFill>
              </a:rPr>
              <a:t>Control to known totals (2)</a:t>
            </a:r>
          </a:p>
        </p:txBody>
      </p:sp>
      <p:sp>
        <p:nvSpPr>
          <p:cNvPr id="3" name="Content Placeholder 2">
            <a:extLst>
              <a:ext uri="{FF2B5EF4-FFF2-40B4-BE49-F238E27FC236}">
                <a16:creationId xmlns:a16="http://schemas.microsoft.com/office/drawing/2014/main" id="{842165A4-D2D3-4C56-9A02-E37A64BC3F88}"/>
              </a:ext>
            </a:extLst>
          </p:cNvPr>
          <p:cNvSpPr>
            <a:spLocks noGrp="1"/>
          </p:cNvSpPr>
          <p:nvPr>
            <p:ph idx="1"/>
          </p:nvPr>
        </p:nvSpPr>
        <p:spPr>
          <a:xfrm>
            <a:off x="838200" y="1510018"/>
            <a:ext cx="10515600" cy="4857226"/>
          </a:xfrm>
        </p:spPr>
        <p:txBody>
          <a:bodyPr>
            <a:normAutofit/>
          </a:bodyPr>
          <a:lstStyle/>
          <a:p>
            <a:r>
              <a:rPr lang="en-GB" sz="3600" dirty="0"/>
              <a:t>Weighting ends up with each respondent having a weight.</a:t>
            </a:r>
          </a:p>
          <a:p>
            <a:r>
              <a:rPr lang="en-GB" sz="3600" dirty="0"/>
              <a:t>Sum of weights of e.g. all male respondents aged 5-9 will equal known number of all males aged 5-9.</a:t>
            </a:r>
          </a:p>
          <a:p>
            <a:r>
              <a:rPr lang="en-GB" sz="3600" dirty="0"/>
              <a:t>For best results, we want the sum of the squares of the weights to be a minimum.</a:t>
            </a:r>
          </a:p>
          <a:p>
            <a:pPr lvl="1"/>
            <a:r>
              <a:rPr lang="en-GB" sz="3600" dirty="0"/>
              <a:t>Does anyone know why we want this condition?</a:t>
            </a:r>
          </a:p>
        </p:txBody>
      </p:sp>
      <p:sp>
        <p:nvSpPr>
          <p:cNvPr id="5" name="Slide Number Placeholder 4">
            <a:extLst>
              <a:ext uri="{FF2B5EF4-FFF2-40B4-BE49-F238E27FC236}">
                <a16:creationId xmlns:a16="http://schemas.microsoft.com/office/drawing/2014/main" id="{F872AF31-4619-435A-A9D7-01658F4D880F}"/>
              </a:ext>
            </a:extLst>
          </p:cNvPr>
          <p:cNvSpPr>
            <a:spLocks noGrp="1"/>
          </p:cNvSpPr>
          <p:nvPr>
            <p:ph type="sldNum" sz="quarter" idx="12"/>
          </p:nvPr>
        </p:nvSpPr>
        <p:spPr/>
        <p:txBody>
          <a:bodyPr/>
          <a:lstStyle/>
          <a:p>
            <a:fld id="{039C6C5A-DE53-4A38-928E-3FF471664810}" type="slidenum">
              <a:rPr lang="en-GB" smtClean="0"/>
              <a:t>7</a:t>
            </a:fld>
            <a:endParaRPr lang="en-GB"/>
          </a:p>
        </p:txBody>
      </p:sp>
    </p:spTree>
    <p:extLst>
      <p:ext uri="{BB962C8B-B14F-4D97-AF65-F5344CB8AC3E}">
        <p14:creationId xmlns:p14="http://schemas.microsoft.com/office/powerpoint/2010/main" val="3905193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06FF-2C81-46A7-84E7-9D4D6CF35217}"/>
              </a:ext>
            </a:extLst>
          </p:cNvPr>
          <p:cNvSpPr>
            <a:spLocks noGrp="1"/>
          </p:cNvSpPr>
          <p:nvPr>
            <p:ph type="title"/>
          </p:nvPr>
        </p:nvSpPr>
        <p:spPr/>
        <p:txBody>
          <a:bodyPr>
            <a:noAutofit/>
          </a:bodyPr>
          <a:lstStyle/>
          <a:p>
            <a:r>
              <a:rPr lang="en-GB" sz="5400" dirty="0">
                <a:solidFill>
                  <a:srgbClr val="FF0000"/>
                </a:solidFill>
              </a:rPr>
              <a:t>Why we need to minimise</a:t>
            </a:r>
            <a:br>
              <a:rPr lang="en-GB" sz="5400" dirty="0">
                <a:solidFill>
                  <a:srgbClr val="FF0000"/>
                </a:solidFill>
              </a:rPr>
            </a:br>
            <a:r>
              <a:rPr lang="en-GB" sz="5400" dirty="0">
                <a:solidFill>
                  <a:srgbClr val="FF0000"/>
                </a:solidFill>
              </a:rPr>
              <a:t>the sum of squares (1)</a:t>
            </a:r>
          </a:p>
        </p:txBody>
      </p:sp>
      <p:sp>
        <p:nvSpPr>
          <p:cNvPr id="3" name="Content Placeholder 2">
            <a:extLst>
              <a:ext uri="{FF2B5EF4-FFF2-40B4-BE49-F238E27FC236}">
                <a16:creationId xmlns:a16="http://schemas.microsoft.com/office/drawing/2014/main" id="{CD06D0ED-D8D7-4118-8C80-7AA24AAFD54C}"/>
              </a:ext>
            </a:extLst>
          </p:cNvPr>
          <p:cNvSpPr>
            <a:spLocks noGrp="1"/>
          </p:cNvSpPr>
          <p:nvPr>
            <p:ph idx="1"/>
          </p:nvPr>
        </p:nvSpPr>
        <p:spPr>
          <a:xfrm>
            <a:off x="838200" y="1420427"/>
            <a:ext cx="10515600" cy="4756536"/>
          </a:xfrm>
        </p:spPr>
        <p:txBody>
          <a:bodyPr>
            <a:noAutofit/>
          </a:bodyPr>
          <a:lstStyle/>
          <a:p>
            <a:endParaRPr lang="en-GB" sz="2900" dirty="0"/>
          </a:p>
          <a:p>
            <a:r>
              <a:rPr lang="en-GB" sz="4000" dirty="0"/>
              <a:t>With a perfectly balanced sample, the variance is proportional to the reciprocal of the sample size.</a:t>
            </a:r>
          </a:p>
          <a:p>
            <a:r>
              <a:rPr lang="en-GB" sz="4000" dirty="0"/>
              <a:t>With an unbalanced sample, the variance is larger than with a perfectly balanced one of the same size.</a:t>
            </a:r>
          </a:p>
        </p:txBody>
      </p:sp>
      <p:sp>
        <p:nvSpPr>
          <p:cNvPr id="5" name="Slide Number Placeholder 4">
            <a:extLst>
              <a:ext uri="{FF2B5EF4-FFF2-40B4-BE49-F238E27FC236}">
                <a16:creationId xmlns:a16="http://schemas.microsoft.com/office/drawing/2014/main" id="{859E6640-970B-4AC4-951E-AE92A54BD006}"/>
              </a:ext>
            </a:extLst>
          </p:cNvPr>
          <p:cNvSpPr>
            <a:spLocks noGrp="1"/>
          </p:cNvSpPr>
          <p:nvPr>
            <p:ph type="sldNum" sz="quarter" idx="12"/>
          </p:nvPr>
        </p:nvSpPr>
        <p:spPr/>
        <p:txBody>
          <a:bodyPr/>
          <a:lstStyle/>
          <a:p>
            <a:fld id="{039C6C5A-DE53-4A38-928E-3FF471664810}" type="slidenum">
              <a:rPr lang="en-GB" smtClean="0"/>
              <a:t>8</a:t>
            </a:fld>
            <a:endParaRPr lang="en-GB"/>
          </a:p>
        </p:txBody>
      </p:sp>
    </p:spTree>
    <p:extLst>
      <p:ext uri="{BB962C8B-B14F-4D97-AF65-F5344CB8AC3E}">
        <p14:creationId xmlns:p14="http://schemas.microsoft.com/office/powerpoint/2010/main" val="2558818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06FF-2C81-46A7-84E7-9D4D6CF35217}"/>
              </a:ext>
            </a:extLst>
          </p:cNvPr>
          <p:cNvSpPr>
            <a:spLocks noGrp="1"/>
          </p:cNvSpPr>
          <p:nvPr>
            <p:ph type="title"/>
          </p:nvPr>
        </p:nvSpPr>
        <p:spPr/>
        <p:txBody>
          <a:bodyPr>
            <a:noAutofit/>
          </a:bodyPr>
          <a:lstStyle/>
          <a:p>
            <a:r>
              <a:rPr lang="en-GB" sz="5400" dirty="0">
                <a:solidFill>
                  <a:srgbClr val="FF0000"/>
                </a:solidFill>
              </a:rPr>
              <a:t>Why we need to minimise</a:t>
            </a:r>
            <a:br>
              <a:rPr lang="en-GB" sz="5400" dirty="0">
                <a:solidFill>
                  <a:srgbClr val="FF0000"/>
                </a:solidFill>
              </a:rPr>
            </a:br>
            <a:r>
              <a:rPr lang="en-GB" sz="5400" dirty="0">
                <a:solidFill>
                  <a:srgbClr val="FF0000"/>
                </a:solidFill>
              </a:rPr>
              <a:t>the sum of squares(2)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D06D0ED-D8D7-4118-8C80-7AA24AAFD54C}"/>
                  </a:ext>
                </a:extLst>
              </p:cNvPr>
              <p:cNvSpPr>
                <a:spLocks noGrp="1"/>
              </p:cNvSpPr>
              <p:nvPr>
                <p:ph idx="1"/>
              </p:nvPr>
            </p:nvSpPr>
            <p:spPr>
              <a:xfrm>
                <a:off x="838200" y="1420427"/>
                <a:ext cx="10515600" cy="4756536"/>
              </a:xfrm>
            </p:spPr>
            <p:txBody>
              <a:bodyPr>
                <a:noAutofit/>
              </a:bodyPr>
              <a:lstStyle/>
              <a:p>
                <a:endParaRPr lang="en-GB" sz="2900" dirty="0"/>
              </a:p>
              <a:p>
                <a:r>
                  <a:rPr lang="en-GB" sz="4000" dirty="0"/>
                  <a:t>The efficiency is defined as</a:t>
                </a:r>
              </a:p>
              <a:p>
                <a:pPr lvl="1"/>
                <a14:m>
                  <m:oMath xmlns:m="http://schemas.openxmlformats.org/officeDocument/2006/math">
                    <m:r>
                      <a:rPr lang="en-GB" sz="4000" b="0" i="1" smtClean="0">
                        <a:latin typeface="Cambria Math" panose="02040503050406030204" pitchFamily="18" charset="0"/>
                      </a:rPr>
                      <m:t>100 </m:t>
                    </m:r>
                    <m:f>
                      <m:fPr>
                        <m:ctrlPr>
                          <a:rPr lang="en-GB" sz="4000" b="0" i="1" smtClean="0">
                            <a:latin typeface="Cambria Math" panose="02040503050406030204" pitchFamily="18" charset="0"/>
                          </a:rPr>
                        </m:ctrlPr>
                      </m:fPr>
                      <m:num>
                        <m:r>
                          <a:rPr lang="en-GB" sz="4000" b="0" i="1" smtClean="0">
                            <a:latin typeface="Cambria Math" panose="02040503050406030204" pitchFamily="18" charset="0"/>
                          </a:rPr>
                          <m:t>𝑣𝑎𝑟𝑖𝑎𝑛𝑐𝑒</m:t>
                        </m:r>
                        <m:r>
                          <a:rPr lang="en-GB" sz="4000" b="0" i="1" smtClean="0">
                            <a:latin typeface="Cambria Math" panose="02040503050406030204" pitchFamily="18" charset="0"/>
                          </a:rPr>
                          <m:t> </m:t>
                        </m:r>
                        <m:r>
                          <a:rPr lang="en-GB" sz="4000" b="0" i="1" smtClean="0">
                            <a:latin typeface="Cambria Math" panose="02040503050406030204" pitchFamily="18" charset="0"/>
                          </a:rPr>
                          <m:t>𝑓𝑟𝑜𝑚</m:t>
                        </m:r>
                        <m:r>
                          <a:rPr lang="en-GB" sz="4000" b="0" i="1" smtClean="0">
                            <a:latin typeface="Cambria Math" panose="02040503050406030204" pitchFamily="18" charset="0"/>
                          </a:rPr>
                          <m:t> </m:t>
                        </m:r>
                        <m:r>
                          <a:rPr lang="en-GB" sz="4000" b="0" i="1" smtClean="0">
                            <a:latin typeface="Cambria Math" panose="02040503050406030204" pitchFamily="18" charset="0"/>
                          </a:rPr>
                          <m:t>𝑎</m:t>
                        </m:r>
                        <m:r>
                          <a:rPr lang="en-GB" sz="4000" b="0" i="1" smtClean="0">
                            <a:latin typeface="Cambria Math" panose="02040503050406030204" pitchFamily="18" charset="0"/>
                          </a:rPr>
                          <m:t> </m:t>
                        </m:r>
                        <m:r>
                          <a:rPr lang="en-GB" sz="4000" b="0" i="1" smtClean="0">
                            <a:latin typeface="Cambria Math" panose="02040503050406030204" pitchFamily="18" charset="0"/>
                          </a:rPr>
                          <m:t>𝑝𝑒𝑟𝑓𝑒𝑐𝑡𝑙𝑦</m:t>
                        </m:r>
                        <m:r>
                          <a:rPr lang="en-GB" sz="4000" b="0" i="1" smtClean="0">
                            <a:latin typeface="Cambria Math" panose="02040503050406030204" pitchFamily="18" charset="0"/>
                          </a:rPr>
                          <m:t> </m:t>
                        </m:r>
                        <m:r>
                          <a:rPr lang="en-GB" sz="4000" b="0" i="1" smtClean="0">
                            <a:latin typeface="Cambria Math" panose="02040503050406030204" pitchFamily="18" charset="0"/>
                          </a:rPr>
                          <m:t>𝑏𝑎𝑙𝑎𝑛𝑐𝑒𝑑</m:t>
                        </m:r>
                        <m:r>
                          <a:rPr lang="en-GB" sz="4000" b="0" i="1" smtClean="0">
                            <a:latin typeface="Cambria Math" panose="02040503050406030204" pitchFamily="18" charset="0"/>
                          </a:rPr>
                          <m:t> </m:t>
                        </m:r>
                        <m:r>
                          <a:rPr lang="en-GB" sz="4000" b="0" i="1" smtClean="0">
                            <a:latin typeface="Cambria Math" panose="02040503050406030204" pitchFamily="18" charset="0"/>
                          </a:rPr>
                          <m:t>𝑠𝑎𝑚𝑝𝑙𝑒</m:t>
                        </m:r>
                      </m:num>
                      <m:den>
                        <m:r>
                          <a:rPr lang="en-GB" sz="4000" b="0" i="1" smtClean="0">
                            <a:latin typeface="Cambria Math" panose="02040503050406030204" pitchFamily="18" charset="0"/>
                          </a:rPr>
                          <m:t>𝑣𝑎𝑟𝑖𝑎𝑛𝑐𝑒</m:t>
                        </m:r>
                        <m:r>
                          <a:rPr lang="en-GB" sz="4000" b="0" i="1" smtClean="0">
                            <a:latin typeface="Cambria Math" panose="02040503050406030204" pitchFamily="18" charset="0"/>
                          </a:rPr>
                          <m:t> </m:t>
                        </m:r>
                        <m:r>
                          <a:rPr lang="en-GB" sz="4000" b="0" i="1" smtClean="0">
                            <a:latin typeface="Cambria Math" panose="02040503050406030204" pitchFamily="18" charset="0"/>
                          </a:rPr>
                          <m:t>𝑓𝑟𝑜𝑚</m:t>
                        </m:r>
                        <m:r>
                          <a:rPr lang="en-GB" sz="4000" b="0" i="1" smtClean="0">
                            <a:latin typeface="Cambria Math" panose="02040503050406030204" pitchFamily="18" charset="0"/>
                          </a:rPr>
                          <m:t> </m:t>
                        </m:r>
                        <m:r>
                          <a:rPr lang="en-GB" sz="4000" b="0" i="1" smtClean="0">
                            <a:latin typeface="Cambria Math" panose="02040503050406030204" pitchFamily="18" charset="0"/>
                          </a:rPr>
                          <m:t>𝑡h𝑒</m:t>
                        </m:r>
                        <m:r>
                          <a:rPr lang="en-GB" sz="4000" b="0" i="1" smtClean="0">
                            <a:latin typeface="Cambria Math" panose="02040503050406030204" pitchFamily="18" charset="0"/>
                          </a:rPr>
                          <m:t> </m:t>
                        </m:r>
                        <m:r>
                          <a:rPr lang="en-GB" sz="4000" b="0" i="1" smtClean="0">
                            <a:latin typeface="Cambria Math" panose="02040503050406030204" pitchFamily="18" charset="0"/>
                          </a:rPr>
                          <m:t>𝑎𝑐𝑡𝑢𝑎𝑙</m:t>
                        </m:r>
                        <m:r>
                          <a:rPr lang="en-GB" sz="4000" b="0" i="1" smtClean="0">
                            <a:latin typeface="Cambria Math" panose="02040503050406030204" pitchFamily="18" charset="0"/>
                          </a:rPr>
                          <m:t> </m:t>
                        </m:r>
                        <m:r>
                          <a:rPr lang="en-GB" sz="4000" b="0" i="1" smtClean="0">
                            <a:latin typeface="Cambria Math" panose="02040503050406030204" pitchFamily="18" charset="0"/>
                          </a:rPr>
                          <m:t>𝑠𝑎𝑚𝑝𝑙𝑒</m:t>
                        </m:r>
                      </m:den>
                    </m:f>
                    <m:r>
                      <a:rPr lang="en-GB" sz="4000" b="0" i="1" smtClean="0">
                        <a:latin typeface="Cambria Math" panose="02040503050406030204" pitchFamily="18" charset="0"/>
                      </a:rPr>
                      <m:t> %</m:t>
                    </m:r>
                  </m:oMath>
                </a14:m>
                <a:endParaRPr lang="en-GB" sz="4000" dirty="0"/>
              </a:p>
              <a:p>
                <a:r>
                  <a:rPr lang="en-GB" sz="4000" dirty="0"/>
                  <a:t>The efficiency is proportional to the reciprocal of the sum of squares of the weights.</a:t>
                </a:r>
              </a:p>
              <a:p>
                <a:r>
                  <a:rPr lang="en-GB" sz="4000" dirty="0"/>
                  <a:t>The smaller this sum, the higher the efficiency hence the smaller the variance of the sampling errors.</a:t>
                </a:r>
              </a:p>
            </p:txBody>
          </p:sp>
        </mc:Choice>
        <mc:Fallback xmlns="">
          <p:sp>
            <p:nvSpPr>
              <p:cNvPr id="3" name="Content Placeholder 2">
                <a:extLst>
                  <a:ext uri="{FF2B5EF4-FFF2-40B4-BE49-F238E27FC236}">
                    <a16:creationId xmlns:a16="http://schemas.microsoft.com/office/drawing/2014/main" id="{CD06D0ED-D8D7-4118-8C80-7AA24AAFD54C}"/>
                  </a:ext>
                </a:extLst>
              </p:cNvPr>
              <p:cNvSpPr>
                <a:spLocks noGrp="1" noRot="1" noChangeAspect="1" noMove="1" noResize="1" noEditPoints="1" noAdjustHandles="1" noChangeArrowheads="1" noChangeShapeType="1" noTextEdit="1"/>
              </p:cNvSpPr>
              <p:nvPr>
                <p:ph idx="1"/>
              </p:nvPr>
            </p:nvSpPr>
            <p:spPr>
              <a:xfrm>
                <a:off x="838200" y="1420427"/>
                <a:ext cx="10515600" cy="4756536"/>
              </a:xfrm>
              <a:blipFill>
                <a:blip r:embed="rId2"/>
                <a:stretch>
                  <a:fillRect l="-1855" r="-2319" b="-12436"/>
                </a:stretch>
              </a:blipFill>
            </p:spPr>
            <p:txBody>
              <a:bodyPr/>
              <a:lstStyle/>
              <a:p>
                <a:r>
                  <a:rPr lang="en-GB">
                    <a:noFill/>
                  </a:rPr>
                  <a:t> </a:t>
                </a:r>
              </a:p>
            </p:txBody>
          </p:sp>
        </mc:Fallback>
      </mc:AlternateContent>
      <p:sp>
        <p:nvSpPr>
          <p:cNvPr id="5" name="Slide Number Placeholder 4">
            <a:extLst>
              <a:ext uri="{FF2B5EF4-FFF2-40B4-BE49-F238E27FC236}">
                <a16:creationId xmlns:a16="http://schemas.microsoft.com/office/drawing/2014/main" id="{859E6640-970B-4AC4-951E-AE92A54BD006}"/>
              </a:ext>
            </a:extLst>
          </p:cNvPr>
          <p:cNvSpPr>
            <a:spLocks noGrp="1"/>
          </p:cNvSpPr>
          <p:nvPr>
            <p:ph type="sldNum" sz="quarter" idx="12"/>
          </p:nvPr>
        </p:nvSpPr>
        <p:spPr/>
        <p:txBody>
          <a:bodyPr/>
          <a:lstStyle/>
          <a:p>
            <a:fld id="{039C6C5A-DE53-4A38-928E-3FF471664810}" type="slidenum">
              <a:rPr lang="en-GB" smtClean="0"/>
              <a:t>9</a:t>
            </a:fld>
            <a:endParaRPr lang="en-GB"/>
          </a:p>
        </p:txBody>
      </p:sp>
    </p:spTree>
    <p:extLst>
      <p:ext uri="{BB962C8B-B14F-4D97-AF65-F5344CB8AC3E}">
        <p14:creationId xmlns:p14="http://schemas.microsoft.com/office/powerpoint/2010/main" val="25453513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CLUDEHIDDENSLIDES" val="False"/>
  <p:tag name="NUMBEROFPAGES" val="2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1911</Words>
  <Application>Microsoft Office PowerPoint</Application>
  <PresentationFormat>Widescreen</PresentationFormat>
  <Paragraphs>351</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Cambria Math</vt:lpstr>
      <vt:lpstr>Times New Roman</vt:lpstr>
      <vt:lpstr>Office Theme</vt:lpstr>
      <vt:lpstr>Asymmetric Rim Weighting</vt:lpstr>
      <vt:lpstr> </vt:lpstr>
      <vt:lpstr> </vt:lpstr>
      <vt:lpstr>Why do we need to weight? (1)</vt:lpstr>
      <vt:lpstr>Why do we need to weight? (2)</vt:lpstr>
      <vt:lpstr>Control to known totals (1)</vt:lpstr>
      <vt:lpstr>Control to known totals (2)</vt:lpstr>
      <vt:lpstr>Why we need to minimise the sum of squares (1)</vt:lpstr>
      <vt:lpstr>Why we need to minimise the sum of squares(2)</vt:lpstr>
      <vt:lpstr>How do we achieve this weighting? (1)</vt:lpstr>
      <vt:lpstr>How do we achieve this weighting? (2)</vt:lpstr>
      <vt:lpstr>Another issue: Weight capping (1)</vt:lpstr>
      <vt:lpstr>Another issue: Weight capping (2)</vt:lpstr>
      <vt:lpstr>How RIM weighting works (1)</vt:lpstr>
      <vt:lpstr>How RIM weighting works (2)</vt:lpstr>
      <vt:lpstr>How RIM weighting works (3)</vt:lpstr>
      <vt:lpstr>How RIM weighting works (4)</vt:lpstr>
      <vt:lpstr>How RIM weighting works (5)</vt:lpstr>
      <vt:lpstr>How RIM weighting works (6)</vt:lpstr>
      <vt:lpstr>Alternative: additive adjustment</vt:lpstr>
      <vt:lpstr>Asymmetric weighting (1)</vt:lpstr>
      <vt:lpstr>Asymmetric weighting (2)</vt:lpstr>
      <vt:lpstr>Distribution of weights</vt:lpstr>
      <vt:lpstr>Swiss Establishment Surveys: Efficiencies</vt:lpstr>
      <vt:lpstr>Swiss Establishment Surveys: Minimum and maximum weights</vt:lpstr>
      <vt:lpstr>Swiss Establishment Surveys: Number of iterations</vt:lpstr>
      <vt:lpstr>Georgian Establishment Survey 2019 </vt:lpstr>
      <vt:lpstr>Reference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Asymmetric Rim Weighting</dc:title>
  <dc:creator>Baxter, Michael (KMLWG)</dc:creator>
  <cp:lastModifiedBy>Janina Sasin</cp:lastModifiedBy>
  <cp:revision>65</cp:revision>
  <dcterms:created xsi:type="dcterms:W3CDTF">2019-12-20T09:11:20Z</dcterms:created>
  <dcterms:modified xsi:type="dcterms:W3CDTF">2025-07-08T15:39:00Z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10c26a8-98fd-484c-8e04-448fd14ce682_Enabled">
    <vt:lpwstr>true</vt:lpwstr>
  </property>
  <property fmtid="{D5CDD505-2E9C-101B-9397-08002B2CF9AE}" pid="3" name="MSIP_Label_e10c26a8-98fd-484c-8e04-448fd14ce682_SetDate">
    <vt:lpwstr>2025-07-08T15:38:33Z</vt:lpwstr>
  </property>
  <property fmtid="{D5CDD505-2E9C-101B-9397-08002B2CF9AE}" pid="4" name="MSIP_Label_e10c26a8-98fd-484c-8e04-448fd14ce682_Method">
    <vt:lpwstr>Standard</vt:lpwstr>
  </property>
  <property fmtid="{D5CDD505-2E9C-101B-9397-08002B2CF9AE}" pid="5" name="MSIP_Label_e10c26a8-98fd-484c-8e04-448fd14ce682_Name">
    <vt:lpwstr>Internal</vt:lpwstr>
  </property>
  <property fmtid="{D5CDD505-2E9C-101B-9397-08002B2CF9AE}" pid="6" name="MSIP_Label_e10c26a8-98fd-484c-8e04-448fd14ce682_SiteId">
    <vt:lpwstr>d7af58d0-d14d-4a14-b333-3d6d769ced80</vt:lpwstr>
  </property>
  <property fmtid="{D5CDD505-2E9C-101B-9397-08002B2CF9AE}" pid="7" name="MSIP_Label_e10c26a8-98fd-484c-8e04-448fd14ce682_ActionId">
    <vt:lpwstr>82a7b79c-8e35-4381-98ec-07cefac2675e</vt:lpwstr>
  </property>
  <property fmtid="{D5CDD505-2E9C-101B-9397-08002B2CF9AE}" pid="8" name="MSIP_Label_e10c26a8-98fd-484c-8e04-448fd14ce682_ContentBits">
    <vt:lpwstr>0</vt:lpwstr>
  </property>
  <property fmtid="{D5CDD505-2E9C-101B-9397-08002B2CF9AE}" pid="9" name="MSIP_Label_e10c26a8-98fd-484c-8e04-448fd14ce682_Tag">
    <vt:lpwstr>10, 3, 0, 1</vt:lpwstr>
  </property>
</Properties>
</file>