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7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63" r:id="rId19"/>
    <p:sldId id="276" r:id="rId20"/>
    <p:sldId id="274" r:id="rId21"/>
    <p:sldId id="277" r:id="rId22"/>
    <p:sldId id="278" r:id="rId23"/>
    <p:sldId id="279" r:id="rId24"/>
    <p:sldId id="280" r:id="rId25"/>
    <p:sldId id="275" r:id="rId26"/>
    <p:sldId id="282" r:id="rId27"/>
    <p:sldId id="28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4F61-3871-0598-CD8B-4596ABE43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0D52D-880C-4B56-0614-6249AC81A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6629C-A1FC-D71A-FB8A-2FEE6E5DA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459D0-C249-F1F7-8743-0B1E5085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B045F-4FA1-2BDC-AFF7-C88543DE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74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635F-E909-5C1E-93E3-31D3347D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50E5D-4AE1-DA49-759A-86FA262E9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75767-8BB2-1111-6F08-3E43621E6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6C79E-2173-9034-82FE-44335A65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1DDC0-5C75-E4F3-633A-FDC5298D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23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EC1B33-B5B8-C7BB-DD26-D2ABA2FF7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8B2C6-9D8D-87E4-008A-27BF285F4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BA48D-94E6-15BE-8917-6603B8D5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C8BFE-95C5-477D-57D5-99CC3F25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62F9C-9943-C9AC-5159-0B490EF8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43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3948B-B3BA-A811-8406-F8EC6815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C3912-B08B-442E-B147-0F836BC64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1AB0B-3112-3FAE-AB2B-BFBD0DA1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1872A-A37D-6DE5-A7DC-6DBDF24F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D4CC-3C5D-0545-205D-F36E246B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22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483AF-FE88-A440-F947-028DE0A50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E6F11-33A7-BFE6-0480-290E0F61D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948BD-25D3-D2BE-6B12-11CB37A8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C983D-0160-DB58-1F14-CC4C0CEF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7E30F-D40C-65C8-D826-9A3ED929F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11232-8BF5-C2AD-7A29-210719452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38502-690A-44E7-7AE4-4CCFAC9AF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9594B-7F97-1DF7-1B21-EEA7030AC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A9FD6-D73C-F7A3-D135-8C1BA958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C98E7-729C-077C-4B02-B265D6AA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DBC67-F40F-615A-CA0A-24DE5C2D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84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56DF3-2659-57BE-ECB4-FBFBCE6D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159FF-70C7-FE9D-24D3-F01E5F13C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261DE-D765-7AD0-2C07-41A32CB82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47CBC4-EB49-2F0C-0E54-C2856CBCC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DE5117-2D03-7019-58AC-D4FED7B40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5E94E3-4D9F-ED78-E45A-C1EBDD8E5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7BB7B-3911-0D15-5B62-B664C503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A35EC5-B3C5-71F1-F3CC-5F9E04B0C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75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0B5-2BDC-CCAB-A4E9-3B1AD9603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FA505-7EA6-F5AB-C02E-91B59477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7C3DC-6ADB-35B4-37AD-C2BBBCF2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09084-8540-94AB-5E5E-65D64D9C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33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B6E8C5-399B-F38C-A83B-A8908145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6E2D8D-21E9-159F-97CE-34756EB2F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8BCAB-D7E0-598F-4442-182202AC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03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6A86D-9D09-B192-426F-9B71F773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4D1C5-441E-78CE-136E-E51B6A12F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4C14E-1337-7F7D-11DA-750A5AB2B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71BAD-777C-FC51-B5A5-A06E8D43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2C09E-87D7-802E-ADF9-BFF5B09D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D917C-584B-4E01-FA93-EA289877F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CC18E-A17C-A6B7-3E22-751BC8C5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DA3C5-D215-2E34-192B-6626C1DC1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F78E4-31FA-B08D-0529-C4D46025E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4D751-6F8B-806F-A4B7-5D663BBC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6202B-8801-6157-2409-D0176644C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E86AE-5210-230D-31EB-0FA579A5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0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F5CEAB-0DE5-9777-8E55-C3FDFF13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8409C-BE14-54A1-B7A7-392CE4EDF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A1DDA-4463-3A8D-074E-2AC790E04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CD176-3BB8-4656-8946-25A38A7957B2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37F00-D78C-9CC6-A23E-B94B79F8A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333F8-59E2-301F-31F7-6018131B3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7882B-74C9-4367-87E8-07C987DAC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2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CF5D-228B-BCFB-0CA7-7080994901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Television Audience Monitoring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9E9D9-1080-A540-45EB-16DAA025E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5600" b="1" dirty="0">
                <a:solidFill>
                  <a:srgbClr val="FF0000"/>
                </a:solidFill>
              </a:rPr>
              <a:t>Michael Baxter</a:t>
            </a:r>
          </a:p>
          <a:p>
            <a:r>
              <a:rPr lang="en-GB" sz="4700" dirty="0"/>
              <a:t>Formerly Head of Statistics, Kantar Media</a:t>
            </a:r>
          </a:p>
        </p:txBody>
      </p:sp>
    </p:spTree>
    <p:extLst>
      <p:ext uri="{BB962C8B-B14F-4D97-AF65-F5344CB8AC3E}">
        <p14:creationId xmlns:p14="http://schemas.microsoft.com/office/powerpoint/2010/main" val="299553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CCA93-21BC-F35C-0C48-4C2EDCB05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9224D-E377-792F-89E0-7CB72EA2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Weighting the Establishment Survey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F65E-6F6C-00A2-BEB1-EB1568DB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867"/>
            <a:ext cx="10515600" cy="4478033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The most widely used weighting procedure is called the random iterative method or RIM weighting.</a:t>
            </a:r>
          </a:p>
          <a:p>
            <a:r>
              <a:rPr lang="en-GB" sz="3600" dirty="0"/>
              <a:t>In 2016 I published a modified weighting procedure that I called asymmetric weighting.</a:t>
            </a:r>
          </a:p>
          <a:p>
            <a:r>
              <a:rPr lang="en-GB" sz="3600" dirty="0"/>
              <a:t>I won’t go into details today; we’re planning a meeting on weighting methods later this year.</a:t>
            </a:r>
          </a:p>
          <a:p>
            <a:r>
              <a:rPr lang="en-GB" sz="3600" dirty="0"/>
              <a:t>But the advantages of my method are that it produces a higher efficiency, which I shall explain later, and reduces the number of very high weights.</a:t>
            </a:r>
          </a:p>
        </p:txBody>
      </p:sp>
    </p:spTree>
    <p:extLst>
      <p:ext uri="{BB962C8B-B14F-4D97-AF65-F5344CB8AC3E}">
        <p14:creationId xmlns:p14="http://schemas.microsoft.com/office/powerpoint/2010/main" val="301498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0AB52-4162-BFC2-4E21-AE6E20704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346B5-41D4-4E89-0B47-73EE2D1C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controls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25B7E-D94A-DF4E-4852-2E2532BCA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39"/>
            <a:ext cx="10515600" cy="4864962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We need the panel to be representative of the household population.</a:t>
            </a:r>
          </a:p>
          <a:p>
            <a:r>
              <a:rPr lang="en-GB" sz="3600" dirty="0"/>
              <a:t>To do this, we need to find what factors affect the amount of TV watched in the household and the channel choice.</a:t>
            </a:r>
          </a:p>
          <a:p>
            <a:r>
              <a:rPr lang="en-GB" sz="3600" dirty="0"/>
              <a:t>There are questions in the Establishment Survey on how many hours of viewing there are on an average weekday and weekend day.</a:t>
            </a:r>
          </a:p>
          <a:p>
            <a:r>
              <a:rPr lang="en-GB" sz="3600" dirty="0"/>
              <a:t>From this, we can calculate weekly viewing.</a:t>
            </a:r>
          </a:p>
        </p:txBody>
      </p:sp>
    </p:spTree>
    <p:extLst>
      <p:ext uri="{BB962C8B-B14F-4D97-AF65-F5344CB8AC3E}">
        <p14:creationId xmlns:p14="http://schemas.microsoft.com/office/powerpoint/2010/main" val="171050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78594-0F9C-8687-BC19-4E63945C6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8F3B1-6CEB-586C-5B28-804863913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controls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D0D97-7E53-A91E-E872-DFFEEAA4A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39"/>
            <a:ext cx="10515600" cy="4864962"/>
          </a:xfrm>
        </p:spPr>
        <p:txBody>
          <a:bodyPr>
            <a:normAutofit/>
          </a:bodyPr>
          <a:lstStyle/>
          <a:p>
            <a:r>
              <a:rPr lang="en-GB" sz="3600" dirty="0"/>
              <a:t>Treating the claimed viewing as the dependent variable, we can then use statistical techniques to see what variables best predict total viewing.</a:t>
            </a:r>
          </a:p>
          <a:p>
            <a:r>
              <a:rPr lang="en-GB" sz="3600" dirty="0"/>
              <a:t>Some variables can be assumed to be important using common sense, such as size of household and number of TVs.</a:t>
            </a:r>
          </a:p>
          <a:p>
            <a:r>
              <a:rPr lang="en-GB" sz="3600" dirty="0"/>
              <a:t>For channel choice, the important factors are likely to be type of reception, presence of children and possibly region of the country.</a:t>
            </a:r>
          </a:p>
        </p:txBody>
      </p:sp>
    </p:spTree>
    <p:extLst>
      <p:ext uri="{BB962C8B-B14F-4D97-AF65-F5344CB8AC3E}">
        <p14:creationId xmlns:p14="http://schemas.microsoft.com/office/powerpoint/2010/main" val="43061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397FE-B9FE-2FAC-392C-3B9E2DACD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93E56-5AE5-7E4D-71FA-12E904F7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controls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670AA-F912-704D-95B4-6E9CAAC29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From the Establishment Survey, for each control variable we can calculate the proportion of households in each category of the variable.</a:t>
            </a:r>
          </a:p>
          <a:p>
            <a:r>
              <a:rPr lang="en-GB" sz="3600" dirty="0"/>
              <a:t>For example, if the panel size is 1000 and we find that 60% of households have one TV, 30% have two TVs and 10% have more, then we know that the panel should contain 600 households with one TV, 30% with two TVs and 10% with more.</a:t>
            </a:r>
          </a:p>
        </p:txBody>
      </p:sp>
    </p:spTree>
    <p:extLst>
      <p:ext uri="{BB962C8B-B14F-4D97-AF65-F5344CB8AC3E}">
        <p14:creationId xmlns:p14="http://schemas.microsoft.com/office/powerpoint/2010/main" val="968376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4C957-76FC-FF4F-D741-EDBA4BD33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06A88-220C-A821-EE80-79418047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controls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8D293-31B4-7B70-A366-EF36DF9A1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In practice, a panel never exactly satisfies all the panel controls.</a:t>
            </a:r>
          </a:p>
          <a:p>
            <a:r>
              <a:rPr lang="en-GB" sz="3600" dirty="0"/>
              <a:t>It is important to check the panel frequently to see if it diverges significantly from the controls, and to take action if there is any problem.</a:t>
            </a:r>
          </a:p>
          <a:p>
            <a:r>
              <a:rPr lang="en-GB" sz="3600" dirty="0"/>
              <a:t>For each category of each control, calculate the tolerance, which is the square root of the control figure rounded up to the nearest integer.</a:t>
            </a:r>
          </a:p>
        </p:txBody>
      </p:sp>
    </p:spTree>
    <p:extLst>
      <p:ext uri="{BB962C8B-B14F-4D97-AF65-F5344CB8AC3E}">
        <p14:creationId xmlns:p14="http://schemas.microsoft.com/office/powerpoint/2010/main" val="5901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5C35F-72C1-E41C-4085-9365C427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8F235-10B7-A18E-6F20-7739DEE1E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controls (5)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7552-6B80-D140-1FE5-337D3A2DE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If any figure is too high or low, action must be taken.</a:t>
            </a:r>
          </a:p>
          <a:p>
            <a:r>
              <a:rPr lang="en-GB" sz="3600" dirty="0"/>
              <a:t>For example, if we should require 600 households with one TV, √600 ≈ 24.5 so the tolerance is 25.</a:t>
            </a:r>
          </a:p>
          <a:p>
            <a:r>
              <a:rPr lang="en-GB" sz="3600" dirty="0"/>
              <a:t>If we have more than 600+25=625 such households, we should remove some from the panel.</a:t>
            </a:r>
          </a:p>
          <a:p>
            <a:r>
              <a:rPr lang="en-GB" sz="3600" dirty="0"/>
              <a:t>If we have fewer than 600-25=575 such households, we should recruit more for the panel.</a:t>
            </a:r>
          </a:p>
          <a:p>
            <a:r>
              <a:rPr lang="en-GB" sz="3600" dirty="0"/>
              <a:t>Satisfying all the controls at once is very difficult.  Often, satisfying one leads to problems with another.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671634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39AD8-56E5-0451-2F98-DC681B18E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0162-96F7-9A19-31C1-DF60D8E7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Selecting the initial panel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0080F-6FE8-45D2-7A51-806C9D08B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/>
          </a:bodyPr>
          <a:lstStyle/>
          <a:p>
            <a:r>
              <a:rPr lang="en-GB" sz="3600" dirty="0"/>
              <a:t>When selecting the initial panel, we have the conflicting aims of choosing at random and getting a balanced panel.</a:t>
            </a:r>
          </a:p>
          <a:p>
            <a:r>
              <a:rPr lang="en-GB" sz="3600" dirty="0"/>
              <a:t>Sort the households in the Establishment Survey so that consecutive households are as similar as possible.</a:t>
            </a:r>
          </a:p>
          <a:p>
            <a:r>
              <a:rPr lang="en-GB" sz="3600" dirty="0"/>
              <a:t>Split the list into three groups.  The first has households 1, 4, 7, …; the second has 2, 5, 8, …; the third has 3, 6, 9, …</a:t>
            </a:r>
          </a:p>
        </p:txBody>
      </p:sp>
    </p:spTree>
    <p:extLst>
      <p:ext uri="{BB962C8B-B14F-4D97-AF65-F5344CB8AC3E}">
        <p14:creationId xmlns:p14="http://schemas.microsoft.com/office/powerpoint/2010/main" val="2512113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62AEA-59CA-48C8-9D2A-6471A40F5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1444F-ED44-BE97-99E1-DCB39CE6A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Selecting the initial panel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8E667-8715-58D5-E477-78D3D2EAA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/>
          </a:bodyPr>
          <a:lstStyle/>
          <a:p>
            <a:r>
              <a:rPr lang="en-GB" sz="3600" dirty="0"/>
              <a:t>Try to recruit households from the first list.</a:t>
            </a:r>
          </a:p>
          <a:p>
            <a:r>
              <a:rPr lang="en-GB" sz="3600" dirty="0"/>
              <a:t>If a household cannot be recruited, try for the corresponding one on the second list.</a:t>
            </a:r>
          </a:p>
          <a:p>
            <a:r>
              <a:rPr lang="en-GB" sz="3600" dirty="0"/>
              <a:t>If that also fails, try for the corresponding one on the third list.</a:t>
            </a:r>
          </a:p>
          <a:p>
            <a:r>
              <a:rPr lang="en-GB" sz="3600" dirty="0"/>
              <a:t>After the bulk of the panel is recruited, it may be necessary to start picking and choosing to get as close as possible to a panel balance.</a:t>
            </a:r>
          </a:p>
        </p:txBody>
      </p:sp>
    </p:spTree>
    <p:extLst>
      <p:ext uri="{BB962C8B-B14F-4D97-AF65-F5344CB8AC3E}">
        <p14:creationId xmlns:p14="http://schemas.microsoft.com/office/powerpoint/2010/main" val="363986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89B33-8507-182C-9095-C0E3D5277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0BD3-B9CA-7156-7C92-EA01012D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Universes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42554-0941-3419-2B3E-3C3945004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282"/>
            <a:ext cx="10515600" cy="5152347"/>
          </a:xfrm>
        </p:spPr>
        <p:txBody>
          <a:bodyPr>
            <a:normAutofit/>
          </a:bodyPr>
          <a:lstStyle/>
          <a:p>
            <a:r>
              <a:rPr lang="en-GB" sz="3600" dirty="0"/>
              <a:t>As well as panel controls, we also need to calculate universes, as we’ll see later.</a:t>
            </a:r>
          </a:p>
          <a:p>
            <a:r>
              <a:rPr lang="en-GB" sz="3600" dirty="0"/>
              <a:t>While panel controls are proportions of the panel and are calculated from numbers of households, universes are absolute numbers and are calculated from numbers of people.</a:t>
            </a:r>
          </a:p>
          <a:p>
            <a:r>
              <a:rPr lang="en-GB" sz="3600" dirty="0"/>
              <a:t>For example, instead of finding how many households have two TVs, we find how many people live in such households.</a:t>
            </a:r>
          </a:p>
        </p:txBody>
      </p:sp>
    </p:spTree>
    <p:extLst>
      <p:ext uri="{BB962C8B-B14F-4D97-AF65-F5344CB8AC3E}">
        <p14:creationId xmlns:p14="http://schemas.microsoft.com/office/powerpoint/2010/main" val="225214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3A335-9D37-BE1E-BF06-FEBDCE55A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CCE6-C3D8-3E4E-E0F6-B3DA78514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Universes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1A99-DB3C-6E4C-3297-CDC60A433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983670"/>
          </a:xfrm>
        </p:spPr>
        <p:txBody>
          <a:bodyPr>
            <a:normAutofit/>
          </a:bodyPr>
          <a:lstStyle/>
          <a:p>
            <a:r>
              <a:rPr lang="en-GB" sz="3600" dirty="0"/>
              <a:t>Usually, the variables for universes are all of the ones used for panel controls plus age and sex, which of course cannot be calculated for households.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7224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1927D-C942-D714-816E-44DF8B847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Who needs television monitoring?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B4937-E6AA-85FF-AB09-CA66BB2D6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TV companies need to know how popular programmes are, so they know if they want to continue producing or repeating the programmes.</a:t>
            </a:r>
          </a:p>
          <a:p>
            <a:r>
              <a:rPr lang="en-GB" sz="3600" dirty="0"/>
              <a:t>Advertisers need to know the size of audience of a given programme to calculate how much it is worth paying for a slot in that programme and also the age, sex and other characteristics of that audience, so that adverts targeted at for example middle-aged men or teenage girls are placed with suitable programmes.</a:t>
            </a:r>
          </a:p>
        </p:txBody>
      </p:sp>
    </p:spTree>
    <p:extLst>
      <p:ext uri="{BB962C8B-B14F-4D97-AF65-F5344CB8AC3E}">
        <p14:creationId xmlns:p14="http://schemas.microsoft.com/office/powerpoint/2010/main" val="3807519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DE647-D4F1-4E29-5F8E-D909AA387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89024-84DF-1B50-F5CD-5A6978056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Daily weighting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65E6C-EF36-3302-2588-6C3439972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Once the panel is set up, data are collected every day from all the panel households.</a:t>
            </a:r>
          </a:p>
          <a:p>
            <a:r>
              <a:rPr lang="en-GB" sz="3600" dirty="0"/>
              <a:t>Similarly to the Establishment Survey, the data must be weighted to reduce bias due to the fact that the panel can never be perfectly representative.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72395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87738-5AA5-4C92-C8EA-F58C70409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3E84-96E2-65BD-A1FB-C7330BD59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Daily weighting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A58BA-8387-8D33-87C6-D9F5FC3BF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The weighting procedure is very similar to the one for the Establishment Survey.</a:t>
            </a:r>
          </a:p>
          <a:p>
            <a:r>
              <a:rPr lang="en-GB" sz="3600" dirty="0"/>
              <a:t>The weights must be such that the sum of the weights of all the respondents in a given group, say males aged 20-29 or people living in a household with satellite TV, equals the universe for that group.</a:t>
            </a:r>
          </a:p>
        </p:txBody>
      </p:sp>
    </p:spTree>
    <p:extLst>
      <p:ext uri="{BB962C8B-B14F-4D97-AF65-F5344CB8AC3E}">
        <p14:creationId xmlns:p14="http://schemas.microsoft.com/office/powerpoint/2010/main" val="3392171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D2514-0D44-A342-3155-35B01332D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38D5F-462B-302D-B0F3-2B56AAEFB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efficiency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81704-EBFA-28E4-C0FC-AD1B0AA23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/>
          </a:bodyPr>
          <a:lstStyle/>
          <a:p>
            <a:r>
              <a:rPr lang="en-GB" sz="3600" dirty="0"/>
              <a:t>Clients are often very interested in the efficiency of the panel, a measure of how far the panel is from perfect balance.</a:t>
            </a:r>
          </a:p>
          <a:p>
            <a:r>
              <a:rPr lang="en-GB" sz="3600" dirty="0"/>
              <a:t>If the panel could be perfectly balanced, then in the daily weighting all of the weights would be equal.</a:t>
            </a:r>
          </a:p>
          <a:p>
            <a:r>
              <a:rPr lang="en-GB" sz="3600" dirty="0"/>
              <a:t>The variance of the sampling error would then be proportional to the reciprocal of the panel size.</a:t>
            </a:r>
          </a:p>
        </p:txBody>
      </p:sp>
    </p:spTree>
    <p:extLst>
      <p:ext uri="{BB962C8B-B14F-4D97-AF65-F5344CB8AC3E}">
        <p14:creationId xmlns:p14="http://schemas.microsoft.com/office/powerpoint/2010/main" val="1129294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C452F-22F8-4613-72E0-ADF542537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DF31-CEE2-4F4F-389D-7DC2BB83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efficiency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AA044-33AA-0A23-60F1-0A7DF172F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/>
          </a:bodyPr>
          <a:lstStyle/>
          <a:p>
            <a:r>
              <a:rPr lang="en-GB" sz="3600" dirty="0"/>
              <a:t>In practice, the weights are not all equal so the variance of the sampling error is increased.</a:t>
            </a:r>
          </a:p>
          <a:p>
            <a:r>
              <a:rPr lang="en-GB" sz="3600" dirty="0"/>
              <a:t>There are several ways to define efficiency.</a:t>
            </a:r>
          </a:p>
          <a:p>
            <a:r>
              <a:rPr lang="en-GB" sz="3600" dirty="0"/>
              <a:t>One way is to say that the effective size of the panel is the size of a smaller but perfectly balanced panel with the same variance of the sampling error as the actual panel and then efficiency = effective size/actual size.</a:t>
            </a:r>
          </a:p>
        </p:txBody>
      </p:sp>
    </p:spTree>
    <p:extLst>
      <p:ext uri="{BB962C8B-B14F-4D97-AF65-F5344CB8AC3E}">
        <p14:creationId xmlns:p14="http://schemas.microsoft.com/office/powerpoint/2010/main" val="3471855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9F6A1-8AF0-BEFC-46B2-877CCA1DC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B048-A999-2B31-3AAA-C438CD6D7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efficiency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A3F0B-9D7C-555B-8CEB-604C516A7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59"/>
            <a:ext cx="10515600" cy="4793942"/>
          </a:xfrm>
        </p:spPr>
        <p:txBody>
          <a:bodyPr>
            <a:normAutofit/>
          </a:bodyPr>
          <a:lstStyle/>
          <a:p>
            <a:r>
              <a:rPr lang="en-GB" sz="3600" dirty="0"/>
              <a:t>If the mean of the weights is μ and their variance is σ² then the efficiency is 1/(1+ σ²/μ²).</a:t>
            </a:r>
          </a:p>
          <a:p>
            <a:r>
              <a:rPr lang="en-GB" sz="3600" dirty="0"/>
              <a:t>Clearly, the efficiency is 1 if σ²=0, so all the weights are the same.  The greater the dispersion of the weights the lower the efficiency.</a:t>
            </a:r>
          </a:p>
          <a:p>
            <a:r>
              <a:rPr lang="en-GB" sz="3600" dirty="0"/>
              <a:t>My asymmetric weighting technique, which I mentioned earlier, gives a slightly lower value of σ² than the standard technique hence a higher efficiency.</a:t>
            </a:r>
          </a:p>
        </p:txBody>
      </p:sp>
    </p:spTree>
    <p:extLst>
      <p:ext uri="{BB962C8B-B14F-4D97-AF65-F5344CB8AC3E}">
        <p14:creationId xmlns:p14="http://schemas.microsoft.com/office/powerpoint/2010/main" val="85411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1F369-A502-5AA2-18B0-A944081CD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06500-AF84-721A-C34F-5E00756FF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maintenance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B67A7-E2DC-F920-EB41-FA5A891B7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It is essential to keep monitoring the panel.</a:t>
            </a:r>
          </a:p>
          <a:p>
            <a:r>
              <a:rPr lang="en-GB" sz="3600" dirty="0"/>
              <a:t>Households may drop out, or be removed because </a:t>
            </a:r>
            <a:r>
              <a:rPr lang="en-GB" sz="3600" dirty="0" err="1"/>
              <a:t>th</a:t>
            </a:r>
            <a:r>
              <a:rPr lang="en-GB" sz="3600" dirty="0"/>
              <a:t> data they supply seem to be unreliable.</a:t>
            </a:r>
          </a:p>
          <a:p>
            <a:r>
              <a:rPr lang="en-GB" sz="3600" dirty="0"/>
              <a:t>Households often change character.</a:t>
            </a:r>
          </a:p>
          <a:p>
            <a:r>
              <a:rPr lang="en-GB" sz="3600" dirty="0"/>
              <a:t>For example, a newly married couple are a two-person household with no children.  They have a baby so become a three-person household with a child.</a:t>
            </a:r>
          </a:p>
        </p:txBody>
      </p:sp>
    </p:spTree>
    <p:extLst>
      <p:ext uri="{BB962C8B-B14F-4D97-AF65-F5344CB8AC3E}">
        <p14:creationId xmlns:p14="http://schemas.microsoft.com/office/powerpoint/2010/main" val="38078613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8122F-EFB6-5E94-30C2-3CD14AE88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0DD79-FAE4-D332-9CD0-1DAE1AE7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Panel maintenance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219EF-55F5-2684-7EE0-04D626811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Eventually, the child grows up and moves out.</a:t>
            </a:r>
          </a:p>
          <a:p>
            <a:r>
              <a:rPr lang="en-GB" sz="3600" dirty="0"/>
              <a:t>Maybe one of the people dies.</a:t>
            </a:r>
          </a:p>
          <a:p>
            <a:r>
              <a:rPr lang="en-GB" sz="3600" dirty="0"/>
              <a:t>Also, every time there is a new Establishment Survey, the panel controls and universes must be recalculated and this may worsen the quality of the panel balance so the panel will need adjusting.</a:t>
            </a:r>
          </a:p>
        </p:txBody>
      </p:sp>
    </p:spTree>
    <p:extLst>
      <p:ext uri="{BB962C8B-B14F-4D97-AF65-F5344CB8AC3E}">
        <p14:creationId xmlns:p14="http://schemas.microsoft.com/office/powerpoint/2010/main" val="13807616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BE418-EB5E-4A32-0073-DAEBF0DE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F69D5-420D-95F1-190A-EF4EFE6E7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endParaRPr lang="en-GB" sz="40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GB" sz="14400" b="1" dirty="0">
                <a:solidFill>
                  <a:srgbClr val="00B050"/>
                </a:solidFill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406712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5B28A-287C-D348-9906-CDA6DA581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Who carries out the monitoring?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643A6-C511-7088-9B82-DE9EB0B0B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Monitoring is done in dozens of countries worldwide.</a:t>
            </a:r>
          </a:p>
          <a:p>
            <a:r>
              <a:rPr lang="en-GB" sz="3600" dirty="0"/>
              <a:t>Nearly all of it is done by three companies, Kantar Media, Nielsen and </a:t>
            </a:r>
            <a:r>
              <a:rPr lang="de-DE" sz="3600" dirty="0"/>
              <a:t>Gesellschaft für Konsumforschung (GfK, Association for Consumer Research).</a:t>
            </a:r>
          </a:p>
          <a:p>
            <a:r>
              <a:rPr lang="de-DE" sz="3600" dirty="0"/>
              <a:t>In a few countries, most of the work is done by independent local firms such as TFI Media Intelligence in Georgia, although they usually need assistance from another firm.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30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07EB4-BA71-D234-7965-E33F2B647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E23B7-C8A7-FA4F-7ED2-84E26166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Who selects the company?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D32AA-4275-06A7-5BF9-9D52D51B8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In most countries, television companies and advertising agencies form a committee (the Joint Industry Committee or JIC).</a:t>
            </a:r>
          </a:p>
          <a:p>
            <a:r>
              <a:rPr lang="en-GB" sz="3600" dirty="0"/>
              <a:t>They issue an invitation to tender for the work and then choose the company.</a:t>
            </a:r>
          </a:p>
          <a:p>
            <a:r>
              <a:rPr lang="en-GB" sz="3600" dirty="0"/>
              <a:t>Typically, contracts run for five years.</a:t>
            </a:r>
          </a:p>
          <a:p>
            <a:r>
              <a:rPr lang="en-GB" sz="3600" dirty="0"/>
              <a:t>In a few countries, notably the USA, a company does the monitoring on its own initiative and then sells the results.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78667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2D18-D3E1-513A-7A35-97922048F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How is monitoring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09135-4A7A-4AE4-627D-3393A140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Monitors are placed on every TV in a panel of households.</a:t>
            </a:r>
          </a:p>
          <a:p>
            <a:r>
              <a:rPr lang="en-GB" sz="3600" dirty="0"/>
              <a:t>As discussed later, the panel is designed to be representative of the population.</a:t>
            </a:r>
          </a:p>
          <a:p>
            <a:r>
              <a:rPr lang="en-GB" sz="3600" dirty="0"/>
              <a:t>The monitors record the sound of the programme being watched, which can be compared with a database of recorded sounds.</a:t>
            </a:r>
          </a:p>
          <a:p>
            <a:r>
              <a:rPr lang="en-GB" sz="3600" dirty="0"/>
              <a:t>Also, there is a remote control that can be used to tell the monitor who is in the room.</a:t>
            </a:r>
          </a:p>
        </p:txBody>
      </p:sp>
    </p:spTree>
    <p:extLst>
      <p:ext uri="{BB962C8B-B14F-4D97-AF65-F5344CB8AC3E}">
        <p14:creationId xmlns:p14="http://schemas.microsoft.com/office/powerpoint/2010/main" val="38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92071-23F9-5E72-9D63-9737611C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1DA8B-F0CE-A1D5-52CC-0A71D2D2C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How big should the panel be?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9DD40-E373-B7F3-D096-31969A9E6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2933"/>
            <a:ext cx="10515600" cy="4647968"/>
          </a:xfrm>
        </p:spPr>
        <p:txBody>
          <a:bodyPr>
            <a:normAutofit/>
          </a:bodyPr>
          <a:lstStyle/>
          <a:p>
            <a:r>
              <a:rPr lang="en-GB" sz="3600" dirty="0"/>
              <a:t>Obviously, the bigger the panel, the better.</a:t>
            </a:r>
          </a:p>
          <a:p>
            <a:r>
              <a:rPr lang="en-GB" sz="3600" dirty="0"/>
              <a:t>Generally, the JIC that commissions the monitoring specified the size of the panel.</a:t>
            </a:r>
          </a:p>
          <a:p>
            <a:r>
              <a:rPr lang="en-GB" sz="3600" dirty="0"/>
              <a:t>Kantar Media advises that figures should only be published if they are based on at least 100 respondents.</a:t>
            </a:r>
          </a:p>
          <a:p>
            <a:r>
              <a:rPr lang="en-GB" sz="3600" dirty="0"/>
              <a:t>The JIC has to decide if the proposed size is adequate to produce the data it wishes to release.</a:t>
            </a:r>
          </a:p>
        </p:txBody>
      </p:sp>
    </p:spTree>
    <p:extLst>
      <p:ext uri="{BB962C8B-B14F-4D97-AF65-F5344CB8AC3E}">
        <p14:creationId xmlns:p14="http://schemas.microsoft.com/office/powerpoint/2010/main" val="155591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548C2-08A5-4B9F-85A2-343EF0AA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2DBAC-D26D-D5FB-0347-53989D6C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The Establishment Survey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3EAA4-E2CA-5BB7-E387-DC560E08C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867"/>
            <a:ext cx="10515600" cy="4478033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The first step in setting up a new monitoring service is to conduct an establishment survey.</a:t>
            </a:r>
          </a:p>
          <a:p>
            <a:r>
              <a:rPr lang="en-GB" sz="3600" dirty="0"/>
              <a:t>This is a household survey; it should have at least ten times as many responding households as will be on the panel.</a:t>
            </a:r>
          </a:p>
          <a:p>
            <a:r>
              <a:rPr lang="en-GB" sz="3600" dirty="0"/>
              <a:t>It collects data about the population, such as how many households have one, two or more TVs.</a:t>
            </a:r>
          </a:p>
          <a:p>
            <a:r>
              <a:rPr lang="en-GB" sz="3600" dirty="0"/>
              <a:t>It also provides a list of households of known properties to be sampled for inclusion in the panel.</a:t>
            </a:r>
          </a:p>
        </p:txBody>
      </p:sp>
    </p:spTree>
    <p:extLst>
      <p:ext uri="{BB962C8B-B14F-4D97-AF65-F5344CB8AC3E}">
        <p14:creationId xmlns:p14="http://schemas.microsoft.com/office/powerpoint/2010/main" val="1294665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60276-A476-FF42-9DA9-E55EB6FB5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29E6-5D4D-C2AE-9685-2FE388E0F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The Establishment Survey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D0430-E7D4-2294-7F0A-534B9E75F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867"/>
            <a:ext cx="10515600" cy="4478033"/>
          </a:xfrm>
        </p:spPr>
        <p:txBody>
          <a:bodyPr>
            <a:normAutofit/>
          </a:bodyPr>
          <a:lstStyle/>
          <a:p>
            <a:r>
              <a:rPr lang="en-GB" sz="3600" dirty="0"/>
              <a:t>Subsequently, there should be regular repeat surveys.</a:t>
            </a:r>
          </a:p>
          <a:p>
            <a:r>
              <a:rPr lang="en-GB" sz="3600" dirty="0"/>
              <a:t>They should be done at least annually.</a:t>
            </a:r>
          </a:p>
          <a:p>
            <a:r>
              <a:rPr lang="en-GB" sz="3600" dirty="0"/>
              <a:t>Ideally, the fieldwork should be done continuously.</a:t>
            </a:r>
          </a:p>
          <a:p>
            <a:r>
              <a:rPr lang="en-GB" sz="3600" dirty="0"/>
              <a:t>There are two reasons for this:</a:t>
            </a:r>
          </a:p>
          <a:p>
            <a:pPr lvl="1"/>
            <a:r>
              <a:rPr lang="en-GB" sz="3200" dirty="0"/>
              <a:t>To monitor changes in the population, especially the proportions using different types of reception as this often changes significantly from year to year.</a:t>
            </a:r>
          </a:p>
          <a:p>
            <a:pPr lvl="1"/>
            <a:r>
              <a:rPr lang="en-GB" sz="3200" dirty="0"/>
              <a:t>To get more households to recruit for the panel.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4455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29DFA-A7AA-1354-504A-9F37D174D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8D5D8-3B1B-C2D0-4CD4-8587E5B7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2060"/>
                </a:solidFill>
              </a:rPr>
              <a:t>Weighting the Establishment Survey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266F1-AAF6-A535-D12E-260E10E21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867"/>
            <a:ext cx="10515600" cy="4478033"/>
          </a:xfrm>
        </p:spPr>
        <p:txBody>
          <a:bodyPr>
            <a:normAutofit/>
          </a:bodyPr>
          <a:lstStyle/>
          <a:p>
            <a:r>
              <a:rPr lang="en-GB" sz="3600" dirty="0"/>
              <a:t>The response rate for this survey is low.</a:t>
            </a:r>
          </a:p>
          <a:p>
            <a:r>
              <a:rPr lang="en-GB" sz="3600" dirty="0"/>
              <a:t>As a result, there may be high non-response bias.</a:t>
            </a:r>
          </a:p>
          <a:p>
            <a:r>
              <a:rPr lang="en-GB" sz="3600" dirty="0"/>
              <a:t>To reduce this bias, the respondents are weighted so that the weighted sums equal data obtained from the national statistical office.</a:t>
            </a:r>
          </a:p>
          <a:p>
            <a:r>
              <a:rPr lang="en-GB" sz="3600" dirty="0"/>
              <a:t>The data usually used are the population in households by age and sex, and the number of people in 1, 2, 3, etc. person households.</a:t>
            </a:r>
          </a:p>
        </p:txBody>
      </p:sp>
    </p:spTree>
    <p:extLst>
      <p:ext uri="{BB962C8B-B14F-4D97-AF65-F5344CB8AC3E}">
        <p14:creationId xmlns:p14="http://schemas.microsoft.com/office/powerpoint/2010/main" val="3532971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1848</Words>
  <Application>Microsoft Office PowerPoint</Application>
  <PresentationFormat>Widescreen</PresentationFormat>
  <Paragraphs>113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Television Audience Monitoring</vt:lpstr>
      <vt:lpstr>Who needs television monitoring?</vt:lpstr>
      <vt:lpstr>Who carries out the monitoring?</vt:lpstr>
      <vt:lpstr>Who selects the company?</vt:lpstr>
      <vt:lpstr>How is monitoring done?</vt:lpstr>
      <vt:lpstr>How big should the panel be?</vt:lpstr>
      <vt:lpstr>The Establishment Survey (1)</vt:lpstr>
      <vt:lpstr>The Establishment Survey (2)</vt:lpstr>
      <vt:lpstr>Weighting the Establishment Survey (1)</vt:lpstr>
      <vt:lpstr>Weighting the Establishment Survey (2)</vt:lpstr>
      <vt:lpstr>Panel controls (1)</vt:lpstr>
      <vt:lpstr>Panel controls (2)</vt:lpstr>
      <vt:lpstr>Panel controls (3)</vt:lpstr>
      <vt:lpstr>Panel controls (4)</vt:lpstr>
      <vt:lpstr>Panel controls (5)</vt:lpstr>
      <vt:lpstr>Selecting the initial panel (1)</vt:lpstr>
      <vt:lpstr>Selecting the initial panel (2)</vt:lpstr>
      <vt:lpstr>Universes (1)</vt:lpstr>
      <vt:lpstr>Universes (2)</vt:lpstr>
      <vt:lpstr>Daily weighting (1)</vt:lpstr>
      <vt:lpstr>Daily weighting (2)</vt:lpstr>
      <vt:lpstr>Panel efficiency (1)</vt:lpstr>
      <vt:lpstr>Panel efficiency (2)</vt:lpstr>
      <vt:lpstr>Panel efficiency (3)</vt:lpstr>
      <vt:lpstr>Panel maintenance (1)</vt:lpstr>
      <vt:lpstr>Panel maintenance (2)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Baxter</dc:creator>
  <cp:lastModifiedBy>Janina Sasin</cp:lastModifiedBy>
  <cp:revision>30</cp:revision>
  <dcterms:created xsi:type="dcterms:W3CDTF">2025-01-14T12:11:09Z</dcterms:created>
  <dcterms:modified xsi:type="dcterms:W3CDTF">2025-03-11T14:19:18Z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10c26a8-98fd-484c-8e04-448fd14ce682_Enabled">
    <vt:lpwstr>true</vt:lpwstr>
  </property>
  <property fmtid="{D5CDD505-2E9C-101B-9397-08002B2CF9AE}" pid="3" name="MSIP_Label_e10c26a8-98fd-484c-8e04-448fd14ce682_SetDate">
    <vt:lpwstr>2025-03-11T14:19:17Z</vt:lpwstr>
  </property>
  <property fmtid="{D5CDD505-2E9C-101B-9397-08002B2CF9AE}" pid="4" name="MSIP_Label_e10c26a8-98fd-484c-8e04-448fd14ce682_Method">
    <vt:lpwstr>Standard</vt:lpwstr>
  </property>
  <property fmtid="{D5CDD505-2E9C-101B-9397-08002B2CF9AE}" pid="5" name="MSIP_Label_e10c26a8-98fd-484c-8e04-448fd14ce682_Name">
    <vt:lpwstr>Internal</vt:lpwstr>
  </property>
  <property fmtid="{D5CDD505-2E9C-101B-9397-08002B2CF9AE}" pid="6" name="MSIP_Label_e10c26a8-98fd-484c-8e04-448fd14ce682_SiteId">
    <vt:lpwstr>d7af58d0-d14d-4a14-b333-3d6d769ced80</vt:lpwstr>
  </property>
  <property fmtid="{D5CDD505-2E9C-101B-9397-08002B2CF9AE}" pid="7" name="MSIP_Label_e10c26a8-98fd-484c-8e04-448fd14ce682_ActionId">
    <vt:lpwstr>618286dd-a5eb-427e-bfa8-27639140fe02</vt:lpwstr>
  </property>
  <property fmtid="{D5CDD505-2E9C-101B-9397-08002B2CF9AE}" pid="8" name="MSIP_Label_e10c26a8-98fd-484c-8e04-448fd14ce682_ContentBits">
    <vt:lpwstr>0</vt:lpwstr>
  </property>
  <property fmtid="{D5CDD505-2E9C-101B-9397-08002B2CF9AE}" pid="9" name="MSIP_Label_e10c26a8-98fd-484c-8e04-448fd14ce682_Tag">
    <vt:lpwstr>10, 3, 0, 1</vt:lpwstr>
  </property>
</Properties>
</file>