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13" r:id="rId3"/>
    <p:sldId id="314" r:id="rId4"/>
    <p:sldId id="257" r:id="rId5"/>
    <p:sldId id="315" r:id="rId6"/>
    <p:sldId id="262" r:id="rId7"/>
    <p:sldId id="304" r:id="rId8"/>
    <p:sldId id="319" r:id="rId9"/>
    <p:sldId id="296" r:id="rId10"/>
    <p:sldId id="297" r:id="rId11"/>
    <p:sldId id="327" r:id="rId12"/>
    <p:sldId id="317" r:id="rId13"/>
    <p:sldId id="326" r:id="rId14"/>
    <p:sldId id="328" r:id="rId15"/>
    <p:sldId id="325" r:id="rId16"/>
    <p:sldId id="265" r:id="rId17"/>
    <p:sldId id="295" r:id="rId18"/>
    <p:sldId id="320" r:id="rId19"/>
    <p:sldId id="324" r:id="rId20"/>
    <p:sldId id="329" r:id="rId21"/>
    <p:sldId id="25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1" autoAdjust="0"/>
    <p:restoredTop sz="94660"/>
  </p:normalViewPr>
  <p:slideViewPr>
    <p:cSldViewPr snapToGrid="0">
      <p:cViewPr varScale="1">
        <p:scale>
          <a:sx n="78" d="100"/>
          <a:sy n="78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C6FAE-A0A3-4DAE-8FF0-38F81CCF22CF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06F5D-955D-4F4C-8866-56BAAB070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33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563D8C9C-5B8E-9EAF-EF97-D33BB4E651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EE9F1F-22A6-487A-9DFE-F05A29C9550A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8E58240-B1BF-8DE7-3898-DFA1A0519A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2725" y="733425"/>
            <a:ext cx="6410325" cy="36068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6B187A2D-2E6B-F721-FF1A-41C7B99B17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59AB7DD1-7ABB-1CF2-3F06-E6A1097B48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5740D2-E8E4-469E-ADAF-C86EC65E5268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E8104D1A-D616-0C1B-1840-F28592E849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2725" y="733425"/>
            <a:ext cx="6410325" cy="36068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3BEA4A50-284D-C9BF-93B7-5D2232D5C4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5815B7C7-7AEC-7E25-9206-44D3A17628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17FE86-C46C-404E-9751-6DC5D378C5A3}" type="slidenum">
              <a:rPr lang="en-GB" altLang="en-US" smtClean="0"/>
              <a:pPr/>
              <a:t>9</a:t>
            </a:fld>
            <a:endParaRPr lang="en-GB" altLang="en-US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A632FB02-0B42-CA5C-535F-68D942CC0C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2725" y="733425"/>
            <a:ext cx="6410325" cy="3606800"/>
          </a:xfrm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E496B5CA-A5B7-6A21-3D46-4DE2DFC48A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F3C7F1DA-5FF8-EFFC-706B-5EE29AF263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6EF7177-6735-475B-BB94-A3794A2DFCA2}" type="slidenum">
              <a:rPr lang="en-GB" altLang="en-US" smtClean="0"/>
              <a:pPr/>
              <a:t>10</a:t>
            </a:fld>
            <a:endParaRPr lang="en-GB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A2A1BFF4-1764-F8B3-8CF6-3CCFDE6340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2725" y="733425"/>
            <a:ext cx="6410325" cy="3606800"/>
          </a:xfrm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93BB4652-7B36-B5DF-D576-DF52F4DF9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659D1E46-01C7-93A1-3EEB-B2133387D0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697055-CA70-4D7C-BB44-9E8184B0F8C9}" type="slidenum">
              <a:rPr lang="en-GB" altLang="en-US" smtClean="0"/>
              <a:pPr/>
              <a:t>11</a:t>
            </a:fld>
            <a:endParaRPr lang="en-GB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CA2E548-4A89-DB6E-5196-A70DFD100E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2725" y="733425"/>
            <a:ext cx="6410325" cy="36068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5F0906E-F940-1515-8683-D08F8A983B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40C49-4E7B-8216-2DFA-605BD42C5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B1E786-53D1-1513-FB73-3BB01CD08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A1C75-F701-6480-29A5-29F53B49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8E31-CEDC-4141-85C0-1A24BDAF6544}" type="datetime1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FE041-CC11-7953-2FE1-04EC482E9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4952F-8834-594C-79E1-E131D8D81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93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D6774-B9D4-2567-E45A-61A0BCD91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82B76A-713B-CF97-CA06-76D2A986C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C03AA-F121-3ABE-ECF2-C4A28A7DE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6225E-E407-41F4-AED8-3AE0C72FFC4B}" type="datetime1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DC0B8-9311-DBF4-C546-E4F789766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AC8CB-4BDB-503A-E3DC-825961AD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85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323C22-B5EA-5B15-AB64-ECB8E997CD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4B0C65-9293-15D2-9EE8-079F21033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3DEA4-C86A-722B-5B42-732B483EA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A3557-F092-469F-95BB-384630864B76}" type="datetime1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DFE7F-6F21-8E19-576F-DC71E6C9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E7B21-0A38-418C-AA16-EC84CCCB4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23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06E4-BFB5-299B-02FC-8E668401B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F78B9-C3B5-F28F-5375-F25B8239B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AB12C-C0FF-E14E-B5D7-A1BF3EEC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A993-98F7-469A-95FA-5314581422E6}" type="datetime1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6C12C-B7ED-1B06-30EA-6D88FC34B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94FED-4968-0020-7305-DAF47009E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401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25745-270C-DB0B-B8D4-660F1B5F1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76820-CA5B-024C-0177-DD692EDB0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202EF-E220-3AA2-9014-B288BAA87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C7237-B1B0-497D-8132-2B948BEF94C6}" type="datetime1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7AEDF-824F-6C1B-C821-4CDC3C49B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7136E-545F-F9AB-BB4C-B79BC5A0E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28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8FAE-A54E-28B4-E261-0E2E1B6C4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F7CF7-9C96-B598-580A-9A6B3E7AA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9E80D4-8780-E797-7B15-43F1A4DBD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E8F879-B03B-3F3A-4380-2EC7B006D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2F18-81F4-4FAC-A667-5BA2C721AE11}" type="datetime1">
              <a:rPr lang="en-GB" smtClean="0"/>
              <a:t>30/01/2025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6AAFD6-C6B9-0474-E8B8-150E03131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F904C-1690-3C77-746A-0D896A588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5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1CA65-4867-E759-BB7A-BA59F1280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A14FB-B3F1-BB3F-F554-49FA261DA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779DF3-E88E-6B97-8E33-4D1D80207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21F58F-F3A3-D51B-CEC2-2A7BB9AFB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03458-C105-5743-4635-FE35777A0A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11A245-9C1E-2F85-4507-D9662AD89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F3779-313F-43E9-9200-161CAFF3EAC7}" type="datetime1">
              <a:rPr lang="en-GB" smtClean="0"/>
              <a:t>30/01/2025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29CF98-E6CC-C20D-D490-64A090FB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B4225-4B4B-E373-C565-CAD08FC13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32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DACC-15C3-86B8-5F46-6714585D8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338ADD-0F8E-3AEA-9554-ACBFF3206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F8220-A237-4178-8148-411B257D3D8E}" type="datetime1">
              <a:rPr lang="en-GB" smtClean="0"/>
              <a:t>30/01/2025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FDFBB-6016-C6DE-7C5A-BCF37A219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416ACB-E326-6367-BC72-1F5CD6A9B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893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1704CC-D28C-3AFC-AF7D-45F61D5AF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EC4E-CA6C-4B29-8437-51D2117988B0}" type="datetime1">
              <a:rPr lang="en-GB" smtClean="0"/>
              <a:t>30/01/2025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6DF6A9-1E70-B9AF-A706-7357E8CAB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B8A64-ECB5-6A30-E4CE-1F599E14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75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AE0FF-ECA2-72E0-7D10-EBACB180E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26A6F-5A52-7D9B-9162-0139119EF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7ABAA5-B38B-F936-4E94-BF9A685B1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467AA-D581-5007-89A8-BE488299E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A6D84-943B-45C8-A6B4-262929C2662A}" type="datetime1">
              <a:rPr lang="en-GB" smtClean="0"/>
              <a:t>30/01/2025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7AB4B-10BF-7495-F12A-C9B8F9201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123ED-9313-7C6B-8A00-45D047098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068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946E9-084F-29C2-34B3-C7C6E56A6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66CBB-43AE-A209-F401-F10BB6834E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F8B75B-DA2F-0239-4BB7-C64689724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BF3FD-273D-FE10-1B36-B66465386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B7E-96AF-48C7-80DE-170D9DDA8E5D}" type="datetime1">
              <a:rPr lang="en-GB" smtClean="0"/>
              <a:t>30/01/2025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B3E316-9852-82F7-2076-4B63CB49D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FEA5F-3769-F144-B12F-ED48CAC8D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15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4E1CAA-F1F5-A925-7F31-0A2CDF1A1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EBB5D8-8568-C6BA-4C4D-707ADA1B8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0A8C3-EDF1-72F8-CA9B-3BCCFD54C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65F9C-83BB-470E-B737-9A4EB048B567}" type="datetime1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2B115-EB65-5746-2365-60D33F2CF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35BEF-3E02-7BA0-C507-EF357B4588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6925E-36E6-4055-AA44-98CD0A6F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11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2CF44-FFBE-8C26-BC43-73486C1039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b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Shewhart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1B32D3-361E-BB27-B95F-D4DBBCFA0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4522" y="4937764"/>
            <a:ext cx="2579076" cy="1418585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Roland Caulcutt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10 12 2024</a:t>
            </a:r>
          </a:p>
          <a:p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8A0E6-481B-5D3E-411C-BED7724C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z="2400" b="1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347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4">
            <a:extLst>
              <a:ext uri="{FF2B5EF4-FFF2-40B4-BE49-F238E27FC236}">
                <a16:creationId xmlns:a16="http://schemas.microsoft.com/office/drawing/2014/main" id="{3390EC6F-2621-B3FB-B88C-EA6219691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24D592-851A-45C7-BCCE-D24BFFB7CCE1}" type="slidenum">
              <a:rPr lang="en-US" altLang="en-US" sz="1400" b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b="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E72473C5-0703-95FA-664F-B0C87C2397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32176" y="333375"/>
            <a:ext cx="5180013" cy="10795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Negative autocorrelation</a:t>
            </a:r>
          </a:p>
        </p:txBody>
      </p:sp>
      <p:graphicFrame>
        <p:nvGraphicFramePr>
          <p:cNvPr id="46084" name="Object 3">
            <a:extLst>
              <a:ext uri="{FF2B5EF4-FFF2-40B4-BE49-F238E27FC236}">
                <a16:creationId xmlns:a16="http://schemas.microsoft.com/office/drawing/2014/main" id="{2FEBA5A4-6645-9E8A-2AD7-A836C581B2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295400"/>
          <a:ext cx="76962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tb Graph" r:id="rId3" imgW="5116606" imgH="3422276" progId="MinitabGraph.Document">
                  <p:embed/>
                </p:oleObj>
              </mc:Choice>
              <mc:Fallback>
                <p:oleObj name="Mtb Graph" r:id="rId3" imgW="5116606" imgH="3422276" progId="MinitabGraph.Document">
                  <p:embed/>
                  <p:pic>
                    <p:nvPicPr>
                      <p:cNvPr id="46084" name="Object 3">
                        <a:extLst>
                          <a:ext uri="{FF2B5EF4-FFF2-40B4-BE49-F238E27FC236}">
                            <a16:creationId xmlns:a16="http://schemas.microsoft.com/office/drawing/2014/main" id="{2FEBA5A4-6645-9E8A-2AD7-A836C581B2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95400"/>
                        <a:ext cx="76962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63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id="{3E358D90-A38A-BBE5-97A9-BD7994D54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A6C5BDA-217D-48FB-993D-9040438F3681}" type="slidenum">
              <a:rPr lang="en-US" altLang="en-US" sz="1400" b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b="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C571EDF-A3B2-297F-477E-6D97AEDA5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3538" y="404813"/>
            <a:ext cx="8463451" cy="735012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2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test for autocorrelation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40A17ECA-A8DB-955A-62E1-59A5C3DA9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045650"/>
            <a:ext cx="76962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No of points	10  12  14  16  18  20  22  24  26  28  30  32  34  36  38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Lower limit	  3    3    4    5    6    6    7    8    9  10  11  11  12  13  14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Upper limit	  8  10  11  12  13  15  16  17  18  19  20  22  23  24  25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No of points	40  42  44  46  48  50  60  70  80  90  100  110  120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Lower limit	15  16  17  17  18  19  24  28  33  37    42    46    51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Upper limit	26  27  28  30  31  32  37  43  48  54    59    65    70</a:t>
            </a:r>
            <a:endParaRPr lang="en-GB" altLang="en-US" sz="1600" dirty="0"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A81117-0D6C-418E-1B9F-8B8A22CEDA67}"/>
              </a:ext>
            </a:extLst>
          </p:cNvPr>
          <p:cNvSpPr txBox="1"/>
          <p:nvPr/>
        </p:nvSpPr>
        <p:spPr>
          <a:xfrm>
            <a:off x="1051978" y="1448968"/>
            <a:ext cx="8086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Count the number of times the data plot crosses the centre line.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F9EC91-E5C1-9F96-1381-42AE1CEFDA22}"/>
              </a:ext>
            </a:extLst>
          </p:cNvPr>
          <p:cNvSpPr txBox="1"/>
          <p:nvPr/>
        </p:nvSpPr>
        <p:spPr>
          <a:xfrm>
            <a:off x="1041007" y="2588453"/>
            <a:ext cx="103127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If this number is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than the lower limit …....... We have Positive autocorrelation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2ED1FE-2B36-7466-6EE2-62275CE791E6}"/>
              </a:ext>
            </a:extLst>
          </p:cNvPr>
          <p:cNvSpPr txBox="1"/>
          <p:nvPr/>
        </p:nvSpPr>
        <p:spPr>
          <a:xfrm>
            <a:off x="1041009" y="3236566"/>
            <a:ext cx="105085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If this number is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 than the upper limit …..  We have Negative auto correlation 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310D8D1-5D1E-685C-8D5A-10D14F01F178}"/>
              </a:ext>
            </a:extLst>
          </p:cNvPr>
          <p:cNvSpPr/>
          <p:nvPr/>
        </p:nvSpPr>
        <p:spPr>
          <a:xfrm>
            <a:off x="5936547" y="5190978"/>
            <a:ext cx="323557" cy="87192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  <p:bldP spid="7172" grpId="1"/>
      <p:bldP spid="3" grpId="0"/>
      <p:bldP spid="4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B3BC180-A49B-BA6F-8C0E-71AFFA9E9284}"/>
              </a:ext>
            </a:extLst>
          </p:cNvPr>
          <p:cNvSpPr txBox="1"/>
          <p:nvPr/>
        </p:nvSpPr>
        <p:spPr>
          <a:xfrm>
            <a:off x="1026942" y="886244"/>
            <a:ext cx="9692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 showed the supervisor a British Standard containing several charts that other people use.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B41874-73C7-2EB3-A742-8CAC577D740D}"/>
              </a:ext>
            </a:extLst>
          </p:cNvPr>
          <p:cNvSpPr txBox="1"/>
          <p:nvPr/>
        </p:nvSpPr>
        <p:spPr>
          <a:xfrm>
            <a:off x="1079693" y="2056918"/>
            <a:ext cx="6098344" cy="467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Control Charts</a:t>
            </a:r>
            <a:endParaRPr lang="en-GB" sz="24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36388C-6293-A09C-54EC-04C0907D7C2C}"/>
              </a:ext>
            </a:extLst>
          </p:cNvPr>
          <p:cNvSpPr txBox="1"/>
          <p:nvPr/>
        </p:nvSpPr>
        <p:spPr>
          <a:xfrm>
            <a:off x="1037499" y="2605943"/>
            <a:ext cx="7473462" cy="386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Part 1  -  General Guidelines - 2019</a:t>
            </a:r>
            <a:endParaRPr lang="en-GB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Part 2  -  Shewhart Control Charts - 2023</a:t>
            </a:r>
            <a:endParaRPr lang="en-GB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Part 3  -  Acceptance control charts - 2020</a:t>
            </a:r>
            <a:endParaRPr lang="en-GB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Part 4  -  Cusum charts - 2021</a:t>
            </a:r>
            <a:endParaRPr lang="en-GB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Part 5  -  Specialised control charts - 2014</a:t>
            </a:r>
            <a:endParaRPr lang="en-GB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Part 6  -  EWMA control charts - 2016</a:t>
            </a:r>
            <a:endParaRPr lang="en-GB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Part 7  -  Multivariate control charts - 2020</a:t>
            </a:r>
            <a:endParaRPr lang="en-GB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Part 8  - Short run control charts - 2017</a:t>
            </a:r>
            <a:endParaRPr lang="en-GB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BS ISO 7870 Part 9  - Auto correlation control charts - 2020</a:t>
            </a:r>
            <a:endParaRPr lang="en-GB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902F2501-F88B-F641-D03E-53F44C4651F6}"/>
              </a:ext>
            </a:extLst>
          </p:cNvPr>
          <p:cNvSpPr/>
          <p:nvPr/>
        </p:nvSpPr>
        <p:spPr>
          <a:xfrm rot="10800000">
            <a:off x="8102977" y="3798281"/>
            <a:ext cx="1153551" cy="52050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270699AC-3A67-D3F2-FB4B-5EB7595233D4}"/>
              </a:ext>
            </a:extLst>
          </p:cNvPr>
          <p:cNvSpPr/>
          <p:nvPr/>
        </p:nvSpPr>
        <p:spPr>
          <a:xfrm rot="10800000">
            <a:off x="8114719" y="4611862"/>
            <a:ext cx="1153551" cy="52050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F6B89C2B-FFF3-9F2E-EDFD-284C64E4168B}"/>
              </a:ext>
            </a:extLst>
          </p:cNvPr>
          <p:cNvSpPr/>
          <p:nvPr/>
        </p:nvSpPr>
        <p:spPr>
          <a:xfrm rot="10800000">
            <a:off x="8196767" y="5945950"/>
            <a:ext cx="1153551" cy="52050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4B620A-7F6F-8655-F429-9D3284874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12</a:t>
            </a:fld>
            <a:endParaRPr lang="en-GB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2CC2C57-046E-1D39-9CD2-FB8E3324997F}"/>
              </a:ext>
            </a:extLst>
          </p:cNvPr>
          <p:cNvSpPr/>
          <p:nvPr/>
        </p:nvSpPr>
        <p:spPr>
          <a:xfrm rot="10800000">
            <a:off x="8170969" y="3036274"/>
            <a:ext cx="1153551" cy="5205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1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23ECC-8521-B44E-B22A-F84DC9DB9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Èxponentially</a:t>
            </a:r>
            <a:r>
              <a:rPr lang="en-GB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weighted moving average chart (EWMA)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6B0D1C-26C2-5028-1A6E-2E0132EC7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13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B74B22-25A3-0F33-9EB4-0DC982AA747F}"/>
              </a:ext>
            </a:extLst>
          </p:cNvPr>
          <p:cNvSpPr txBox="1"/>
          <p:nvPr/>
        </p:nvSpPr>
        <p:spPr>
          <a:xfrm>
            <a:off x="998806" y="1856935"/>
            <a:ext cx="9158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ptos Narrow" panose="020B0004020202020204" pitchFamily="34" charset="0"/>
              </a:rPr>
              <a:t>New plot  =  Sc(New data)  +  (1-Sc) (Old plot)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1C1E21-D8D7-90E8-6B7E-E8C3D8293CF2}"/>
              </a:ext>
            </a:extLst>
          </p:cNvPr>
          <p:cNvSpPr txBox="1"/>
          <p:nvPr/>
        </p:nvSpPr>
        <p:spPr>
          <a:xfrm>
            <a:off x="978880" y="2532183"/>
            <a:ext cx="931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Sc = Smoothing constant  ,,,,,,, A number between 0 and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E076A2-DCE3-0330-D1DF-148863918A57}"/>
              </a:ext>
            </a:extLst>
          </p:cNvPr>
          <p:cNvSpPr txBox="1"/>
          <p:nvPr/>
        </p:nvSpPr>
        <p:spPr>
          <a:xfrm>
            <a:off x="998806" y="3559126"/>
            <a:ext cx="9158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plotted points will be positively autocorrelated.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71BFFF-B562-07D9-15BF-853FBE5692B8}"/>
              </a:ext>
            </a:extLst>
          </p:cNvPr>
          <p:cNvSpPr txBox="1"/>
          <p:nvPr/>
        </p:nvSpPr>
        <p:spPr>
          <a:xfrm>
            <a:off x="998806" y="4346917"/>
            <a:ext cx="9318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So the decision lines are adjusted, accordingly.</a:t>
            </a:r>
          </a:p>
        </p:txBody>
      </p:sp>
    </p:spTree>
    <p:extLst>
      <p:ext uri="{BB962C8B-B14F-4D97-AF65-F5344CB8AC3E}">
        <p14:creationId xmlns:p14="http://schemas.microsoft.com/office/powerpoint/2010/main" val="20022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18B94-9A0B-392C-96CD-2FD887AF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8C599B-A8D9-C645-C132-EFBB88A05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733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>
            <a:extLst>
              <a:ext uri="{FF2B5EF4-FFF2-40B4-BE49-F238E27FC236}">
                <a16:creationId xmlns:a16="http://schemas.microsoft.com/office/drawing/2014/main" id="{86FBD475-065D-D0E8-19E7-36FDABA8A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68C7DA-B137-4A77-9049-B9800281D9B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309F6BFD-7460-514E-28D4-F69B31AE21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07434" y="274638"/>
            <a:ext cx="7003366" cy="838200"/>
          </a:xfrm>
        </p:spPr>
        <p:txBody>
          <a:bodyPr/>
          <a:lstStyle/>
          <a:p>
            <a:pPr eaLnBrk="1" hangingPunct="1"/>
            <a:r>
              <a:rPr lang="en-GB" altLang="en-US" sz="3600" b="1" u="sng" dirty="0">
                <a:solidFill>
                  <a:srgbClr val="00B0F0"/>
                </a:solidFill>
              </a:rPr>
              <a:t>A </a:t>
            </a:r>
            <a:r>
              <a:rPr lang="en-GB" altLang="en-US" sz="3600" b="1" u="sng" dirty="0" err="1">
                <a:solidFill>
                  <a:srgbClr val="00B0F0"/>
                </a:solidFill>
              </a:rPr>
              <a:t>cusum</a:t>
            </a:r>
            <a:r>
              <a:rPr lang="en-GB" altLang="en-US" sz="3600" b="1" u="sng" dirty="0">
                <a:solidFill>
                  <a:srgbClr val="00B0F0"/>
                </a:solidFill>
              </a:rPr>
              <a:t> chart of DPMO data</a:t>
            </a:r>
          </a:p>
        </p:txBody>
      </p:sp>
      <p:graphicFrame>
        <p:nvGraphicFramePr>
          <p:cNvPr id="11268" name="Object 3">
            <a:extLst>
              <a:ext uri="{FF2B5EF4-FFF2-40B4-BE49-F238E27FC236}">
                <a16:creationId xmlns:a16="http://schemas.microsoft.com/office/drawing/2014/main" id="{283C987A-5A3E-AE63-45FC-CBEA849A13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1052513"/>
          <a:ext cx="8382000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tb Graph" r:id="rId2" imgW="5116606" imgH="3422276" progId="MinitabGraph.Document">
                  <p:embed/>
                </p:oleObj>
              </mc:Choice>
              <mc:Fallback>
                <p:oleObj name="Mtb Graph" r:id="rId2" imgW="5116606" imgH="3422276" progId="MinitabGraph.Document">
                  <p:embed/>
                  <p:pic>
                    <p:nvPicPr>
                      <p:cNvPr id="11268" name="Object 3">
                        <a:extLst>
                          <a:ext uri="{FF2B5EF4-FFF2-40B4-BE49-F238E27FC236}">
                            <a16:creationId xmlns:a16="http://schemas.microsoft.com/office/drawing/2014/main" id="{283C987A-5A3E-AE63-45FC-CBEA849A13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1052513"/>
                        <a:ext cx="8382000" cy="502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635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>
            <a:extLst>
              <a:ext uri="{FF2B5EF4-FFF2-40B4-BE49-F238E27FC236}">
                <a16:creationId xmlns:a16="http://schemas.microsoft.com/office/drawing/2014/main" id="{11AF0AEB-02D5-6BE9-19D2-4242F8DE4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2011CA-2DC0-4702-89F1-EC764C7ABAE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6122050D-D4C7-E481-8441-F186CCB60A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9650" y="404813"/>
            <a:ext cx="7994650" cy="6604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l" eaLnBrk="1" hangingPunct="1"/>
            <a:r>
              <a:rPr lang="en-GB" altLang="en-US" sz="32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Interpreting a </a:t>
            </a:r>
            <a:r>
              <a:rPr lang="en-GB" altLang="en-US" sz="3200" b="1" u="sng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cusum</a:t>
            </a:r>
            <a:r>
              <a:rPr lang="en-GB" altLang="en-US" sz="32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chart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D825C37A-D55D-9546-9A51-8AD28F787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600200"/>
            <a:ext cx="7543800" cy="3047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/>
              <a:t>If part of a cusum chart has a downward slope,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/>
              <a:t>the data is </a:t>
            </a:r>
            <a:r>
              <a:rPr lang="en-GB" altLang="en-US" sz="2400" b="1" u="sng"/>
              <a:t>below</a:t>
            </a:r>
            <a:r>
              <a:rPr lang="en-GB" altLang="en-US" sz="2400" b="1"/>
              <a:t> target during that period.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/>
              <a:t>If part of a cusum chart has an upward slope,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/>
              <a:t>the data is </a:t>
            </a:r>
            <a:r>
              <a:rPr lang="en-GB" altLang="en-US" sz="2400" b="1" u="sng"/>
              <a:t>above</a:t>
            </a:r>
            <a:r>
              <a:rPr lang="en-GB" altLang="en-US" sz="2400" b="1"/>
              <a:t> target during that period.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400" b="1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/>
              <a:t>If part of a cusum chart is horizontal, the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/>
              <a:t>data is </a:t>
            </a:r>
            <a:r>
              <a:rPr lang="en-GB" altLang="en-US" sz="2400" b="1" u="sng"/>
              <a:t>on target</a:t>
            </a:r>
            <a:r>
              <a:rPr lang="en-GB" altLang="en-US" sz="2400" b="1"/>
              <a:t>.</a:t>
            </a:r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635D45BE-A159-3E3D-A165-1AD003D15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6" y="4840289"/>
            <a:ext cx="714169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/>
              <a:t>Where the cusum chart has a </a:t>
            </a:r>
            <a:r>
              <a:rPr lang="en-GB" altLang="en-US" sz="2400" b="1" u="sng"/>
              <a:t>slope change</a:t>
            </a:r>
            <a:r>
              <a:rPr lang="en-GB" altLang="en-US" sz="2400" b="1"/>
              <a:t>, the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/>
              <a:t>data has a change in mean level.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id="{2D790D52-2977-3775-3D59-DF4F80A4B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2CB7FB-F956-48DA-A179-ACBBB27C514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15363" name="Rectangle 1026">
            <a:extLst>
              <a:ext uri="{FF2B5EF4-FFF2-40B4-BE49-F238E27FC236}">
                <a16:creationId xmlns:a16="http://schemas.microsoft.com/office/drawing/2014/main" id="{8181DE40-F309-9ADD-E7C0-76393EC1E7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7964" y="274638"/>
            <a:ext cx="7462837" cy="914400"/>
          </a:xfrm>
        </p:spPr>
        <p:txBody>
          <a:bodyPr/>
          <a:lstStyle/>
          <a:p>
            <a:pPr eaLnBrk="1" hangingPunct="1"/>
            <a:r>
              <a:rPr lang="en-GB" altLang="en-US" sz="3600" b="1" u="sng" dirty="0">
                <a:solidFill>
                  <a:srgbClr val="0070C0"/>
                </a:solidFill>
              </a:rPr>
              <a:t>Changes detected by the Cusum chart</a:t>
            </a:r>
          </a:p>
        </p:txBody>
      </p:sp>
      <p:graphicFrame>
        <p:nvGraphicFramePr>
          <p:cNvPr id="15364" name="Object 1027">
            <a:extLst>
              <a:ext uri="{FF2B5EF4-FFF2-40B4-BE49-F238E27FC236}">
                <a16:creationId xmlns:a16="http://schemas.microsoft.com/office/drawing/2014/main" id="{45E57F68-9B95-C7E5-3E8D-31C02F7F6A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524000"/>
          <a:ext cx="81534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tb Graph" r:id="rId2" imgW="5116606" imgH="3422276" progId="MinitabGraph.Document">
                  <p:embed/>
                </p:oleObj>
              </mc:Choice>
              <mc:Fallback>
                <p:oleObj name="Mtb Graph" r:id="rId2" imgW="5116606" imgH="3422276" progId="MinitabGraph.Document">
                  <p:embed/>
                  <p:pic>
                    <p:nvPicPr>
                      <p:cNvPr id="15364" name="Object 1027">
                        <a:extLst>
                          <a:ext uri="{FF2B5EF4-FFF2-40B4-BE49-F238E27FC236}">
                            <a16:creationId xmlns:a16="http://schemas.microsoft.com/office/drawing/2014/main" id="{45E57F68-9B95-C7E5-3E8D-31C02F7F6A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524000"/>
                        <a:ext cx="81534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635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059FE-FD67-D02C-3182-8BA02C8BB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0" y="365125"/>
            <a:ext cx="10017370" cy="1325563"/>
          </a:xfrm>
        </p:spPr>
        <p:txBody>
          <a:bodyPr>
            <a:normAutofit/>
          </a:bodyPr>
          <a:lstStyle/>
          <a:p>
            <a:r>
              <a:rPr lang="en-GB" sz="32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Comparing the performance of alternative charts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1F652A-A3E5-68F6-AEB3-3F1F6070CA72}"/>
              </a:ext>
            </a:extLst>
          </p:cNvPr>
          <p:cNvSpPr txBox="1"/>
          <p:nvPr/>
        </p:nvSpPr>
        <p:spPr>
          <a:xfrm>
            <a:off x="1336431" y="1842868"/>
            <a:ext cx="8961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All control charts will give you false signals: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	False negatives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	False </a:t>
            </a:r>
            <a:r>
              <a:rPr lang="en-GB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positivies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7CB69-28AB-B31D-9F17-55D6B2B53373}"/>
              </a:ext>
            </a:extLst>
          </p:cNvPr>
          <p:cNvSpPr txBox="1"/>
          <p:nvPr/>
        </p:nvSpPr>
        <p:spPr>
          <a:xfrm>
            <a:off x="1336431" y="3429000"/>
            <a:ext cx="8961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In practice you want to see: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	An early signal, when a real change occurs.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	Very few signals, whilst the process is stable.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03C538-20A6-9630-5596-8334991567F2}"/>
              </a:ext>
            </a:extLst>
          </p:cNvPr>
          <p:cNvSpPr txBox="1"/>
          <p:nvPr/>
        </p:nvSpPr>
        <p:spPr>
          <a:xfrm>
            <a:off x="1336430" y="5106569"/>
            <a:ext cx="96504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performance of a control chart can be assessed by measuring its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run length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768E1-F088-70BE-98DC-D7BA1E482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27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>
            <a:extLst>
              <a:ext uri="{FF2B5EF4-FFF2-40B4-BE49-F238E27FC236}">
                <a16:creationId xmlns:a16="http://schemas.microsoft.com/office/drawing/2014/main" id="{6DF98018-337F-9BB4-CDE4-B3A2EE1A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A1101F3-5CB0-4720-8CC0-04C9A65C87B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CFDEDF1A-F6B3-1920-6569-53963BE14B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43911" y="274638"/>
            <a:ext cx="8229600" cy="6604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/>
            <a:r>
              <a:rPr lang="en-GB" altLang="en-US" sz="32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performance of control charts</a:t>
            </a:r>
          </a:p>
        </p:txBody>
      </p:sp>
      <p:graphicFrame>
        <p:nvGraphicFramePr>
          <p:cNvPr id="28676" name="Object 3">
            <a:extLst>
              <a:ext uri="{FF2B5EF4-FFF2-40B4-BE49-F238E27FC236}">
                <a16:creationId xmlns:a16="http://schemas.microsoft.com/office/drawing/2014/main" id="{FD1413A3-DFE0-82F1-12E2-ADEAEA3D6EAB}"/>
              </a:ext>
            </a:extLst>
          </p:cNvPr>
          <p:cNvGraphicFramePr>
            <a:graphicFrameLocks/>
          </p:cNvGraphicFramePr>
          <p:nvPr/>
        </p:nvGraphicFramePr>
        <p:xfrm>
          <a:off x="1752600" y="1295401"/>
          <a:ext cx="8897938" cy="524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839261" imgH="6210339" progId="Excel.Sheet.8">
                  <p:embed/>
                </p:oleObj>
              </mc:Choice>
              <mc:Fallback>
                <p:oleObj name="Worksheet" r:id="rId2" imgW="8839261" imgH="6210339" progId="Excel.Sheet.8">
                  <p:embed/>
                  <p:pic>
                    <p:nvPicPr>
                      <p:cNvPr id="28676" name="Object 3">
                        <a:extLst>
                          <a:ext uri="{FF2B5EF4-FFF2-40B4-BE49-F238E27FC236}">
                            <a16:creationId xmlns:a16="http://schemas.microsoft.com/office/drawing/2014/main" id="{FD1413A3-DFE0-82F1-12E2-ADEAEA3D6EAB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95401"/>
                        <a:ext cx="8897938" cy="524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DB957A9-945B-B7C3-8ABF-B44EA06F936B}"/>
              </a:ext>
            </a:extLst>
          </p:cNvPr>
          <p:cNvSpPr txBox="1"/>
          <p:nvPr/>
        </p:nvSpPr>
        <p:spPr>
          <a:xfrm>
            <a:off x="5117124" y="3277772"/>
            <a:ext cx="45719" cy="28698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D4E5F-F044-EFE7-A2BE-B083DBF26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9193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SPC became everyone’s best friend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4E3D3D-1DB1-05E1-B2AE-CC2CBB16157F}"/>
              </a:ext>
            </a:extLst>
          </p:cNvPr>
          <p:cNvSpPr txBox="1"/>
          <p:nvPr/>
        </p:nvSpPr>
        <p:spPr>
          <a:xfrm>
            <a:off x="815926" y="1659982"/>
            <a:ext cx="105507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In the 1960s and the 1970s many products from Japan were  becoming more popular than those made in “The West”.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AA1A62-D55C-EDCD-34B1-B7588B969C28}"/>
              </a:ext>
            </a:extLst>
          </p:cNvPr>
          <p:cNvSpPr txBox="1"/>
          <p:nvPr/>
        </p:nvSpPr>
        <p:spPr>
          <a:xfrm>
            <a:off x="815926" y="2746386"/>
            <a:ext cx="105507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Cameras, watches and cars from Japan were threatening to flood the British market.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7210C1-B423-52B5-F3F4-D47CB9032E5D}"/>
              </a:ext>
            </a:extLst>
          </p:cNvPr>
          <p:cNvSpPr txBox="1"/>
          <p:nvPr/>
        </p:nvSpPr>
        <p:spPr>
          <a:xfrm>
            <a:off x="815926" y="3846875"/>
            <a:ext cx="10537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government publicised the Japanese threat ….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This helped to fuel a demand for training courses in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Statistical Process Control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within British manufacturing companies.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6658BF-4A7A-B5DF-2AA6-F518F7207A1D}"/>
              </a:ext>
            </a:extLst>
          </p:cNvPr>
          <p:cNvSpPr txBox="1"/>
          <p:nvPr/>
        </p:nvSpPr>
        <p:spPr>
          <a:xfrm>
            <a:off x="838200" y="5345718"/>
            <a:ext cx="1013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Many available courses were offered by trainers who had studied the writings of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Shewhart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and his followers, including Deming, Wheeler, Duran and Crosby.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3BDB0-8AC9-BE98-59CE-BAAD6D85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92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E6D34-157F-E1E5-752A-0426F8E6F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842" y="365125"/>
            <a:ext cx="10364957" cy="1325563"/>
          </a:xfrm>
        </p:spPr>
        <p:txBody>
          <a:bodyPr>
            <a:normAutofit/>
          </a:bodyPr>
          <a:lstStyle/>
          <a:p>
            <a:r>
              <a:rPr lang="en-GB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process managers want?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7C58FE-C2F6-C129-0574-F21465248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20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6B4529-B257-012E-3B36-F9AB5F808F02}"/>
              </a:ext>
            </a:extLst>
          </p:cNvPr>
          <p:cNvSpPr txBox="1"/>
          <p:nvPr/>
        </p:nvSpPr>
        <p:spPr>
          <a:xfrm>
            <a:off x="988843" y="3288474"/>
            <a:ext cx="99458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For detecting a change of mean equal to one standard deviation, the Cusum is very powerful.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26347-2EE1-B3FE-A1CE-6DD49CC8A9B3}"/>
              </a:ext>
            </a:extLst>
          </p:cNvPr>
          <p:cNvSpPr txBox="1"/>
          <p:nvPr/>
        </p:nvSpPr>
        <p:spPr>
          <a:xfrm>
            <a:off x="988843" y="1666763"/>
            <a:ext cx="99458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Many managers wish to get early warning of changes, that are equal in size to one standard deviation.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2D05E2-0E27-4E93-7DB5-69B039486118}"/>
              </a:ext>
            </a:extLst>
          </p:cNvPr>
          <p:cNvSpPr txBox="1"/>
          <p:nvPr/>
        </p:nvSpPr>
        <p:spPr>
          <a:xfrm>
            <a:off x="988843" y="2665466"/>
            <a:ext cx="100783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But managers don’t want lots of false alarms.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98EDA8-FDB3-C671-EF6D-CA299E89D72C}"/>
              </a:ext>
            </a:extLst>
          </p:cNvPr>
          <p:cNvSpPr txBox="1"/>
          <p:nvPr/>
        </p:nvSpPr>
        <p:spPr>
          <a:xfrm>
            <a:off x="988842" y="4628271"/>
            <a:ext cx="9945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Managers don’t want mathematics or statistical jargon</a:t>
            </a:r>
          </a:p>
        </p:txBody>
      </p:sp>
    </p:spTree>
    <p:extLst>
      <p:ext uri="{BB962C8B-B14F-4D97-AF65-F5344CB8AC3E}">
        <p14:creationId xmlns:p14="http://schemas.microsoft.com/office/powerpoint/2010/main" val="228090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0F8B-2384-ED9C-6B4A-7B1FEC628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1893"/>
            <a:ext cx="10515600" cy="1097916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One hundred years ago, time flowed slowly. Today it has flown.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7B0D1C-223C-6C74-2DD2-9C7FDC19E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21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04794-4EEC-533D-13A8-03EC6EEF5E6D}"/>
              </a:ext>
            </a:extLst>
          </p:cNvPr>
          <p:cNvSpPr txBox="1"/>
          <p:nvPr/>
        </p:nvSpPr>
        <p:spPr>
          <a:xfrm>
            <a:off x="829994" y="4937770"/>
            <a:ext cx="10523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Thank you for your attention.</a:t>
            </a:r>
            <a:endParaRPr lang="en-GB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0C2785-B54B-3FB5-1F9F-D1810FD26611}"/>
              </a:ext>
            </a:extLst>
          </p:cNvPr>
          <p:cNvSpPr txBox="1"/>
          <p:nvPr/>
        </p:nvSpPr>
        <p:spPr>
          <a:xfrm>
            <a:off x="838200" y="3108961"/>
            <a:ext cx="9923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I’m sorry my presentation was so hurried.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404E8A-E152-8DAB-1DE3-93591E4E5401}"/>
              </a:ext>
            </a:extLst>
          </p:cNvPr>
          <p:cNvSpPr txBox="1"/>
          <p:nvPr/>
        </p:nvSpPr>
        <p:spPr>
          <a:xfrm>
            <a:off x="838200" y="4192171"/>
            <a:ext cx="10219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In the concluding session you will be able to question the speakers.</a:t>
            </a:r>
          </a:p>
        </p:txBody>
      </p:sp>
    </p:spTree>
    <p:extLst>
      <p:ext uri="{BB962C8B-B14F-4D97-AF65-F5344CB8AC3E}">
        <p14:creationId xmlns:p14="http://schemas.microsoft.com/office/powerpoint/2010/main" val="160172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8375-8D39-54A5-1185-8AB3AB1AB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676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unhappy employee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A67DB0-605C-6C72-D68F-618F40253324}"/>
              </a:ext>
            </a:extLst>
          </p:cNvPr>
          <p:cNvSpPr txBox="1"/>
          <p:nvPr/>
        </p:nvSpPr>
        <p:spPr>
          <a:xfrm>
            <a:off x="970671" y="1688115"/>
            <a:ext cx="9805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In 1988 a process operator, in the chemical industry, told me that some SPC charts “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ridiculous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03FA9B-862E-8E70-574F-642F80E66D0E}"/>
              </a:ext>
            </a:extLst>
          </p:cNvPr>
          <p:cNvSpPr txBox="1"/>
          <p:nvPr/>
        </p:nvSpPr>
        <p:spPr>
          <a:xfrm>
            <a:off x="1055075" y="4720890"/>
            <a:ext cx="950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	On day 4, we measure the quality, then we take action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E8022B-43E2-4B38-8A62-4C980159EFE6}"/>
              </a:ext>
            </a:extLst>
          </p:cNvPr>
          <p:cNvSpPr txBox="1"/>
          <p:nvPr/>
        </p:nvSpPr>
        <p:spPr>
          <a:xfrm>
            <a:off x="1026939" y="2672857"/>
            <a:ext cx="9805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He explained to me that his supervisor insisted on the operators following, what he called, the Shewhart procedure: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C74648-5A2C-2C34-1E39-20691BC1A540}"/>
              </a:ext>
            </a:extLst>
          </p:cNvPr>
          <p:cNvSpPr txBox="1"/>
          <p:nvPr/>
        </p:nvSpPr>
        <p:spPr>
          <a:xfrm>
            <a:off x="1055075" y="3502852"/>
            <a:ext cx="8961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	On day 1, we measure the quality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505DB5-E3A7-9A39-C3A6-ECF866A3C73C}"/>
              </a:ext>
            </a:extLst>
          </p:cNvPr>
          <p:cNvSpPr txBox="1"/>
          <p:nvPr/>
        </p:nvSpPr>
        <p:spPr>
          <a:xfrm>
            <a:off x="1055075" y="3938949"/>
            <a:ext cx="5669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	On day 2, we measure the quality</a:t>
            </a:r>
            <a:endParaRPr lang="en-GB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3F0E99-D653-36A5-C8F5-6C30E739C6C1}"/>
              </a:ext>
            </a:extLst>
          </p:cNvPr>
          <p:cNvSpPr txBox="1"/>
          <p:nvPr/>
        </p:nvSpPr>
        <p:spPr>
          <a:xfrm>
            <a:off x="1055074" y="4317207"/>
            <a:ext cx="54582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	On day 3, we measure the quality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3FE4AB-640E-9DF8-8A0F-664D90E48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3</a:t>
            </a:fld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3EFD1A-9970-8C73-C408-0C1B85854475}"/>
              </a:ext>
            </a:extLst>
          </p:cNvPr>
          <p:cNvSpPr txBox="1"/>
          <p:nvPr/>
        </p:nvSpPr>
        <p:spPr>
          <a:xfrm>
            <a:off x="1294226" y="5077503"/>
            <a:ext cx="9551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we plot the </a:t>
            </a:r>
            <a:r>
              <a:rPr lang="en-GB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mean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of the four measurements on the mean chart 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	we plot the </a:t>
            </a:r>
            <a:r>
              <a:rPr lang="en-GB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 of the four measurements on the range chart</a:t>
            </a:r>
          </a:p>
        </p:txBody>
      </p:sp>
    </p:spTree>
    <p:extLst>
      <p:ext uri="{BB962C8B-B14F-4D97-AF65-F5344CB8AC3E}">
        <p14:creationId xmlns:p14="http://schemas.microsoft.com/office/powerpoint/2010/main" val="326184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8D647-E7C7-3866-00E3-6428EFB35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Shewhart’s procedure had worked well in Bell Telephone Laboratories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3208B0-9C8B-D7CF-78BD-E1C3346606BF}"/>
              </a:ext>
            </a:extLst>
          </p:cNvPr>
          <p:cNvSpPr txBox="1"/>
          <p:nvPr/>
        </p:nvSpPr>
        <p:spPr>
          <a:xfrm>
            <a:off x="942535" y="1814732"/>
            <a:ext cx="969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Telephones were made by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assembling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components.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14F7EE-A175-E7C0-9088-1209B9771302}"/>
              </a:ext>
            </a:extLst>
          </p:cNvPr>
          <p:cNvSpPr txBox="1"/>
          <p:nvPr/>
        </p:nvSpPr>
        <p:spPr>
          <a:xfrm>
            <a:off x="942535" y="2489979"/>
            <a:ext cx="9692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It was in the </a:t>
            </a:r>
            <a:r>
              <a:rPr lang="en-GB" sz="2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assembly industries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en-GB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Shewhart’s procedures for quality control had proved to be very useful.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20F150-BA51-E3BC-1996-9017CEDF1BE5}"/>
              </a:ext>
            </a:extLst>
          </p:cNvPr>
          <p:cNvSpPr txBox="1"/>
          <p:nvPr/>
        </p:nvSpPr>
        <p:spPr>
          <a:xfrm>
            <a:off x="942535" y="4223876"/>
            <a:ext cx="9692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However, many of the companies I visited, were struggling to make Shewhart’s mean and range charts, work with their </a:t>
            </a:r>
            <a:r>
              <a:rPr lang="en-GB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continuous processes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that give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one-at-a-time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602AB5-842C-A4E3-92D1-B907D031D2FA}"/>
              </a:ext>
            </a:extLst>
          </p:cNvPr>
          <p:cNvSpPr txBox="1"/>
          <p:nvPr/>
        </p:nvSpPr>
        <p:spPr>
          <a:xfrm>
            <a:off x="942535" y="3502849"/>
            <a:ext cx="969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Shewhart’s data was in natural groups, often groups of four.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21D3B5-8775-299A-DD3F-5BC8E9193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z="2000" smtClean="0"/>
              <a:t>4</a:t>
            </a:fld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2070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E161C-D814-F904-C32F-847912115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supervisor’s understanding of SPC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F3BCBF-9CFB-D23B-8CDE-DBA8CE31880A}"/>
              </a:ext>
            </a:extLst>
          </p:cNvPr>
          <p:cNvSpPr txBox="1"/>
          <p:nvPr/>
        </p:nvSpPr>
        <p:spPr>
          <a:xfrm>
            <a:off x="801858" y="1758450"/>
            <a:ext cx="105789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 learned that the supervisor had attended an SPC course.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Perhaps  that course was OK for the assembly industries, but was not suitable for the process industries.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C3ADC9-FD95-8206-1463-BE5455573861}"/>
              </a:ext>
            </a:extLst>
          </p:cNvPr>
          <p:cNvSpPr txBox="1"/>
          <p:nvPr/>
        </p:nvSpPr>
        <p:spPr>
          <a:xfrm>
            <a:off x="801858" y="3203912"/>
            <a:ext cx="10588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 advised the process operator that an </a:t>
            </a:r>
            <a:r>
              <a:rPr lang="en-GB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Individuals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chart would be more suitable.  It would allow him to plot a point every day.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3227D7-9E15-94BE-C3AD-A6C0699F0243}"/>
              </a:ext>
            </a:extLst>
          </p:cNvPr>
          <p:cNvSpPr txBox="1"/>
          <p:nvPr/>
        </p:nvSpPr>
        <p:spPr>
          <a:xfrm>
            <a:off x="858127" y="4389114"/>
            <a:ext cx="9762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But the supervisor told the operator to continue with the mean chart, because it was </a:t>
            </a:r>
            <a:r>
              <a:rPr lang="en-GB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more powerful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than the individuals chart.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1F0A95-090D-84FF-8060-E628C7DD6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00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>
            <a:extLst>
              <a:ext uri="{FF2B5EF4-FFF2-40B4-BE49-F238E27FC236}">
                <a16:creationId xmlns:a16="http://schemas.microsoft.com/office/drawing/2014/main" id="{E1AA17BD-F50F-14D8-7EB8-34BDFF7AC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9D2D5C-C4B4-4A32-A6DF-90BAC262D2D9}" type="slidenum">
              <a:rPr lang="en-US" altLang="en-US" sz="1400" b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b="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0AFF802-2B9D-D6F4-48A5-76C7AC58C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231" y="1484919"/>
            <a:ext cx="6537325" cy="500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600" dirty="0"/>
              <a:t>Number        Time          Number        Time            Number        Time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  1               74               18             95               35              91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  2               91               19             72               36              80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  3               84               20             90               37              75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  4               82               21             81               38              68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  5               64               22             97               39              88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  6               76               23             83               40              63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  7               80               24             73               41              72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  8               81               25             71               42              86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  9               83               26             86               43              83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10               75               27             89               44              81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11               83               28             74               45              81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12               86               29             90	     46              75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13               70               30             92	     47              79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14               82               31             82	     48              68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15               76               32             95	     49              79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16             101               33             73	     50              77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 dirty="0"/>
              <a:t>   17               87               34             79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20ECADA-1A84-26BA-ED7E-E95E4715DA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7951" y="710740"/>
            <a:ext cx="6637607" cy="66789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sz="2700" b="1" u="sng" dirty="0">
                <a:latin typeface="Arial" panose="020B0604020202020204" pitchFamily="34" charset="0"/>
                <a:cs typeface="Arial" panose="020B0604020202020204" pitchFamily="34" charset="0"/>
              </a:rPr>
              <a:t>One-at-a-time data …….  Process times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3D5AE7-DB6F-935E-D8FA-6E9FA7E6786F}"/>
              </a:ext>
            </a:extLst>
          </p:cNvPr>
          <p:cNvSpPr txBox="1"/>
          <p:nvPr/>
        </p:nvSpPr>
        <p:spPr>
          <a:xfrm>
            <a:off x="9059594" y="2293034"/>
            <a:ext cx="22942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One-at-a-time</a:t>
            </a:r>
          </a:p>
          <a:p>
            <a:pPr algn="ctr"/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4">
            <a:extLst>
              <a:ext uri="{FF2B5EF4-FFF2-40B4-BE49-F238E27FC236}">
                <a16:creationId xmlns:a16="http://schemas.microsoft.com/office/drawing/2014/main" id="{0B874FFB-E3AC-8193-423D-D10F972F6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1CDFB1-489C-4B6F-8965-5049D1F71EF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7891" name="Rectangle 1026">
            <a:extLst>
              <a:ext uri="{FF2B5EF4-FFF2-40B4-BE49-F238E27FC236}">
                <a16:creationId xmlns:a16="http://schemas.microsoft.com/office/drawing/2014/main" id="{4D0CEB88-4CC7-0B1A-EEE2-C45F554728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4892" y="368300"/>
            <a:ext cx="7047915" cy="8509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GB" altLang="en-US" dirty="0"/>
            </a:br>
            <a:r>
              <a:rPr lang="en-GB" altLang="en-US" sz="27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individuals chart of the process times </a:t>
            </a:r>
            <a:br>
              <a:rPr lang="en-GB" altLang="en-US" sz="2700" dirty="0">
                <a:solidFill>
                  <a:schemeClr val="accent1">
                    <a:lumMod val="75000"/>
                  </a:schemeClr>
                </a:solidFill>
              </a:rPr>
            </a:br>
            <a:endParaRPr lang="en-GB" altLang="en-US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37892" name="Object 1027">
            <a:extLst>
              <a:ext uri="{FF2B5EF4-FFF2-40B4-BE49-F238E27FC236}">
                <a16:creationId xmlns:a16="http://schemas.microsoft.com/office/drawing/2014/main" id="{ECC52B3C-D37C-ACFC-8031-05BA050B81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219200"/>
          <a:ext cx="7620000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tb Graph" r:id="rId3" imgW="5088610" imgH="3497451" progId="MinitabGraph.Document">
                  <p:embed/>
                </p:oleObj>
              </mc:Choice>
              <mc:Fallback>
                <p:oleObj name="Mtb Graph" r:id="rId3" imgW="5088610" imgH="3497451" progId="MinitabGraph.Document">
                  <p:embed/>
                  <p:pic>
                    <p:nvPicPr>
                      <p:cNvPr id="37892" name="Object 1027">
                        <a:extLst>
                          <a:ext uri="{FF2B5EF4-FFF2-40B4-BE49-F238E27FC236}">
                            <a16:creationId xmlns:a16="http://schemas.microsoft.com/office/drawing/2014/main" id="{ECC52B3C-D37C-ACFC-8031-05BA050B81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19200"/>
                        <a:ext cx="7620000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635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D35B1-5BC7-210A-B73E-C2162FF1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Increasing the power of the individuals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E4784D-D84B-BDA8-91CB-A7EA78D719F8}"/>
              </a:ext>
            </a:extLst>
          </p:cNvPr>
          <p:cNvSpPr txBox="1"/>
          <p:nvPr/>
        </p:nvSpPr>
        <p:spPr>
          <a:xfrm>
            <a:off x="970671" y="1690688"/>
            <a:ext cx="91862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individuals chart will detect process changes more quickly if we: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	add warning lines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	add additional decision rules</a:t>
            </a: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	calculate means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C590F8-2F8C-CC0F-0BC7-38DADF91F40B}"/>
              </a:ext>
            </a:extLst>
          </p:cNvPr>
          <p:cNvSpPr txBox="1"/>
          <p:nvPr/>
        </p:nvSpPr>
        <p:spPr>
          <a:xfrm>
            <a:off x="956603" y="3742006"/>
            <a:ext cx="9481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moving mean chart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and the exponentially weighted moving mean chart became popular in the 1990s.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999CB6-095A-340F-908F-F9BBB3556EF6}"/>
              </a:ext>
            </a:extLst>
          </p:cNvPr>
          <p:cNvSpPr txBox="1"/>
          <p:nvPr/>
        </p:nvSpPr>
        <p:spPr>
          <a:xfrm>
            <a:off x="970671" y="4684541"/>
            <a:ext cx="95238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But many people using these moving mean charts, did not realise that a series of moving means will be </a:t>
            </a:r>
            <a:r>
              <a:rPr lang="en-GB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autocorrelated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7B8DE-022E-5F1A-7170-5C8C457C1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925E-36E6-4055-AA44-98CD0A6FAF9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8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>
            <a:extLst>
              <a:ext uri="{FF2B5EF4-FFF2-40B4-BE49-F238E27FC236}">
                <a16:creationId xmlns:a16="http://schemas.microsoft.com/office/drawing/2014/main" id="{92A4A29F-5C8D-90CC-1546-57555FD85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82FCE43-9C9A-443B-9872-6B28D94705BE}" type="slidenum">
              <a:rPr lang="en-US" altLang="en-US" sz="1400" b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b="0"/>
          </a:p>
        </p:txBody>
      </p:sp>
      <p:sp>
        <p:nvSpPr>
          <p:cNvPr id="44035" name="Rectangle 1026">
            <a:extLst>
              <a:ext uri="{FF2B5EF4-FFF2-40B4-BE49-F238E27FC236}">
                <a16:creationId xmlns:a16="http://schemas.microsoft.com/office/drawing/2014/main" id="{0DC5DF46-526F-E319-BAD1-616561D3C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9151" y="260350"/>
            <a:ext cx="5332413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2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 autocorrelation</a:t>
            </a:r>
          </a:p>
        </p:txBody>
      </p:sp>
      <p:graphicFrame>
        <p:nvGraphicFramePr>
          <p:cNvPr id="44036" name="Object 1027">
            <a:extLst>
              <a:ext uri="{FF2B5EF4-FFF2-40B4-BE49-F238E27FC236}">
                <a16:creationId xmlns:a16="http://schemas.microsoft.com/office/drawing/2014/main" id="{F25AAD75-42F1-60BC-F0D3-1D330FF342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371600"/>
          <a:ext cx="80010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tb Graph" r:id="rId3" imgW="5116606" imgH="3422276" progId="MinitabGraph.Document">
                  <p:embed/>
                </p:oleObj>
              </mc:Choice>
              <mc:Fallback>
                <p:oleObj name="Mtb Graph" r:id="rId3" imgW="5116606" imgH="3422276" progId="MinitabGraph.Document">
                  <p:embed/>
                  <p:pic>
                    <p:nvPicPr>
                      <p:cNvPr id="44036" name="Object 1027">
                        <a:extLst>
                          <a:ext uri="{FF2B5EF4-FFF2-40B4-BE49-F238E27FC236}">
                            <a16:creationId xmlns:a16="http://schemas.microsoft.com/office/drawing/2014/main" id="{F25AAD75-42F1-60BC-F0D3-1D330FF342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371600"/>
                        <a:ext cx="80010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63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1211</Words>
  <Application>Microsoft Office PowerPoint</Application>
  <PresentationFormat>Widescreen</PresentationFormat>
  <Paragraphs>144</Paragraphs>
  <Slides>21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Aptos Narrow</vt:lpstr>
      <vt:lpstr>Arial</vt:lpstr>
      <vt:lpstr>Calibri</vt:lpstr>
      <vt:lpstr>Calibri Light</vt:lpstr>
      <vt:lpstr>Times New Roman</vt:lpstr>
      <vt:lpstr>Office Theme</vt:lpstr>
      <vt:lpstr>Mtb Graph</vt:lpstr>
      <vt:lpstr>Worksheet</vt:lpstr>
      <vt:lpstr>After Shewhart</vt:lpstr>
      <vt:lpstr>When SPC became everyone’s best friend</vt:lpstr>
      <vt:lpstr>An unhappy employee</vt:lpstr>
      <vt:lpstr>Shewhart’s procedure had worked well in Bell Telephone Laboratories</vt:lpstr>
      <vt:lpstr>The supervisor’s understanding of SPC</vt:lpstr>
      <vt:lpstr> One-at-a-time data …….  Process times</vt:lpstr>
      <vt:lpstr> An individuals chart of the process times  </vt:lpstr>
      <vt:lpstr>Increasing the power of the individuals chart</vt:lpstr>
      <vt:lpstr>Positive autocorrelation</vt:lpstr>
      <vt:lpstr>Negative autocorrelation</vt:lpstr>
      <vt:lpstr>A test for autocorrelation</vt:lpstr>
      <vt:lpstr>PowerPoint Presentation</vt:lpstr>
      <vt:lpstr>Èxponentially weighted moving average chart (EWMA)</vt:lpstr>
      <vt:lpstr>PowerPoint Presentation</vt:lpstr>
      <vt:lpstr>A cusum chart of DPMO data</vt:lpstr>
      <vt:lpstr>Interpreting a cusum chart</vt:lpstr>
      <vt:lpstr>Changes detected by the Cusum chart</vt:lpstr>
      <vt:lpstr>Comparing the performance of alternative charts</vt:lpstr>
      <vt:lpstr>The performance of control charts</vt:lpstr>
      <vt:lpstr>What do process managers want?</vt:lpstr>
      <vt:lpstr>One hundred years ago, time flowed slowly. Today it has flown.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Roland Caulcutt</dc:creator>
  <cp:lastModifiedBy>Janina Sasin</cp:lastModifiedBy>
  <cp:revision>3</cp:revision>
  <dcterms:created xsi:type="dcterms:W3CDTF">2024-07-01T14:55:07Z</dcterms:created>
  <dcterms:modified xsi:type="dcterms:W3CDTF">2025-01-30T12:08:35Z</dcterms:modified>
</cp:coreProperties>
</file>