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6" r:id="rId3"/>
    <p:sldId id="278" r:id="rId4"/>
    <p:sldId id="279" r:id="rId5"/>
    <p:sldId id="299" r:id="rId6"/>
    <p:sldId id="311" r:id="rId7"/>
    <p:sldId id="290" r:id="rId8"/>
    <p:sldId id="288" r:id="rId9"/>
    <p:sldId id="280" r:id="rId10"/>
    <p:sldId id="291" r:id="rId11"/>
    <p:sldId id="300" r:id="rId12"/>
    <p:sldId id="307" r:id="rId13"/>
    <p:sldId id="309" r:id="rId14"/>
    <p:sldId id="312" r:id="rId15"/>
    <p:sldId id="294" r:id="rId16"/>
    <p:sldId id="272" r:id="rId17"/>
    <p:sldId id="306" r:id="rId18"/>
    <p:sldId id="295" r:id="rId19"/>
    <p:sldId id="260" r:id="rId20"/>
    <p:sldId id="301" r:id="rId21"/>
    <p:sldId id="268" r:id="rId22"/>
    <p:sldId id="302" r:id="rId23"/>
    <p:sldId id="261" r:id="rId24"/>
    <p:sldId id="270" r:id="rId25"/>
    <p:sldId id="281" r:id="rId26"/>
    <p:sldId id="310" r:id="rId27"/>
    <p:sldId id="264" r:id="rId28"/>
    <p:sldId id="285" r:id="rId29"/>
    <p:sldId id="286" r:id="rId30"/>
    <p:sldId id="287" r:id="rId31"/>
    <p:sldId id="266" r:id="rId32"/>
    <p:sldId id="303" r:id="rId33"/>
    <p:sldId id="284" r:id="rId34"/>
    <p:sldId id="274" r:id="rId35"/>
    <p:sldId id="269" r:id="rId36"/>
    <p:sldId id="304" r:id="rId37"/>
    <p:sldId id="25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4" autoAdjust="0"/>
    <p:restoredTop sz="91099" autoAdjust="0"/>
  </p:normalViewPr>
  <p:slideViewPr>
    <p:cSldViewPr snapToGrid="0">
      <p:cViewPr varScale="1">
        <p:scale>
          <a:sx n="75" d="100"/>
          <a:sy n="75" d="100"/>
        </p:scale>
        <p:origin x="965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641C8-7AD4-4862-A721-67708C24CF6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E70E-5C00-4BFA-B1A6-4B82C0AD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Strong emphasis on experimentalism and research system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told </a:t>
            </a:r>
            <a:r>
              <a:rPr lang="en-US" dirty="0" err="1"/>
              <a:t>deming</a:t>
            </a:r>
            <a:r>
              <a:rPr lang="en-US" dirty="0"/>
              <a:t> when he writes, he must make it foolproof  </a:t>
            </a:r>
            <a:r>
              <a:rPr lang="en-US" dirty="0">
                <a:sym typeface="Wingdings" panose="05000000000000000000" pitchFamily="2" charset="2"/>
              </a:rPr>
              <a:t> Deming said </a:t>
            </a:r>
            <a:r>
              <a:rPr lang="en-US" dirty="0"/>
              <a:t>that he had made it so foolproof that no one would understand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88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01663"/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1927 	Met Shewhart as </a:t>
            </a:r>
            <a:r>
              <a:rPr lang="en-US" sz="2400" dirty="0">
                <a:ea typeface="Aptos" panose="020B0004020202020204" pitchFamily="34" charset="0"/>
                <a:cs typeface="Times New Roman" panose="02020603050405020304" pitchFamily="18" charset="0"/>
              </a:rPr>
              <a:t>summer intern at 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Western Electric</a:t>
            </a:r>
          </a:p>
          <a:p>
            <a:pPr marL="2286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1937  Revised 1934 paper on measurement error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after reading Shewhart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life-long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8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4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6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Oildrop</a:t>
            </a:r>
            <a:r>
              <a:rPr lang="en-US" dirty="0"/>
              <a:t> </a:t>
            </a:r>
            <a:r>
              <a:rPr lang="en-US" dirty="0" err="1"/>
              <a:t>expt</a:t>
            </a:r>
            <a:r>
              <a:rPr lang="en-US" dirty="0"/>
              <a:t> affirm atomic quantum theory by measuring the charge of an electron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Measured how  force of gravity for a stream of electrons could be equilibrated by an opposing counterforce that combined an electrical charge and the viscosity of air.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Later revelations: Millikan ‘tidied up’ his data; he didn’t do very much of the work – it was mostly down to Harvey Fletcher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data is better than no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observations are not sufficiently Gaussian to use the probability integral then what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King 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Elements of Statistical Method</a:t>
            </a:r>
            <a:r>
              <a:rPr lang="en-US" b="0" i="0" u="none" strike="noStrike" baseline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1912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such thing as facts without context </a:t>
            </a:r>
          </a:p>
          <a:p>
            <a:r>
              <a:rPr lang="en-US" sz="1200" dirty="0"/>
              <a:t>“Knowledge” requires judgement –based on sequences of events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7485A-D2AC-EAA2-374B-F495D5D5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BB35A-38EC-E999-B598-379234239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302D8-DCDA-0D56-F140-9AD82EA0C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4A957-0032-3ACB-3DAF-7E9B77188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E70E-5C00-4BFA-B1A6-4B82C0ADEB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AAFF-C5A1-6182-D708-4AF7C5910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467B4-50CE-6245-94B7-3BF26EC08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E02D-30D7-A8CB-CFA8-538E7DD3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EBE6E-C7C2-910D-2BFD-2BA007A0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76CE-0C56-1073-99E0-B942BBBE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E7F-0C00-3136-8045-424AE1F4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5F1A6-025D-0502-76A0-A2C2AD3A9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850A-7966-3812-DD39-F1B5C552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31235-68B3-D034-2187-085D1904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E0534-70C3-0207-F14E-C67D1E52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8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86D74-7E3D-9866-EE3E-E94589FDC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CBDE0-A2EA-DDDF-60C5-CAD8457A7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413E-597B-9CF9-39AE-72EB0383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F0A2-D6E1-65DE-2D79-70A5E17B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3B330-B8EC-5BCC-9E76-CE8CC052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0239-B667-D16D-ED95-CDD287BF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7885-75FA-F01B-3CB1-9622DFA9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1D90-5ECD-C03A-BC80-31B2E562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3E70-3036-E34D-E836-DFA55C05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EC60-B718-E07B-F499-3146F2DD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9490-8410-5ECE-FDF5-3A6BF66A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E00F-744D-646E-3AF8-B89EFB095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3AC1-08DB-4670-B989-6466975C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C1BBA-844F-BF24-0CF1-19FE97D5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D057-C69F-27F1-6EDF-1A039301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650A-F17E-7102-76E8-4AFA9915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B0C3-674B-A2DD-84B6-BED980003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24FB-35A3-D50D-0DF2-D0F44EE79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6707D-3B34-03D9-4DBF-7B155371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83045-372A-0BD1-35AE-912B7FDF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9F6FC-7E79-A5A5-151F-611506F9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1D0F-882B-7C88-F0AE-3D6C4E9E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6C060-4EF2-0A7F-E4E6-B16B2CD9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FDD34-933E-0F71-6177-324D70CD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385F6-AA1C-7BF2-58F6-A038B2031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BE970-95D3-3417-D352-94B2B0D8D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9CA13-C909-9C53-FC8E-BD6784E2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CAC9C-8842-D498-C116-FA18DB9B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93170-092E-EC73-5AEC-67394894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B95B-D179-F4B2-BFB0-C1EAB591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66F14-FD63-BD76-3EE2-0A7499FF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92870-B975-370C-DAE0-6A23256B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DF9E8-D77B-C2C8-F137-BAB76B69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BEBCD-D88F-A53E-37BC-102C8559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A0821-EDE7-85C5-7A71-74D67848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0802-645C-4825-2E53-6990B25D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F683-2C24-25F5-6BA2-18F91F4D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68788-8DF1-A7AC-CFF6-6C65D872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E4E4F-C1CD-35C5-6B33-DC6DDF741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9E81-5768-69D6-8F94-273BCF58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BE098-7754-F90D-4207-5EFB8C0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BBDD1-1386-8510-1C03-DA03DC04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0E3A-EBCB-EE55-BC5E-5EFFC9E1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4CF29-3530-4748-0B27-357882985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5097D-CA48-796E-4D9A-9F94349D3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BF816-EE88-6C8D-9D62-601C53DE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4EFF4-548C-27A9-5F4D-335B3A95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89B46-783E-5162-8F49-BD132371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70903-8E66-B45A-5905-B5876117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28E44-5C94-A8CE-6B92-1B08953B9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D155B-562A-C77A-A016-A8D18226B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ACF03-8836-4AD7-BC4F-7F62877F90F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13AE-3C4A-0B13-308F-4725293DA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9D37-7DF6-71C7-E42A-BE6EE9DB4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BB08C-59C7-4659-860E-143C36EC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isical.ac.in:8080/jspui/handle/10263/65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ming.org/the-influence-of-c-i-lewis-on-walter-shewhart-and-w-edwards-dem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A8A6-D505-EE28-2F9A-9D4FBDAB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722" y="974270"/>
            <a:ext cx="7209800" cy="2187571"/>
          </a:xfrm>
        </p:spPr>
        <p:txBody>
          <a:bodyPr>
            <a:normAutofit/>
          </a:bodyPr>
          <a:lstStyle/>
          <a:p>
            <a:r>
              <a:rPr lang="en-US" sz="4400" dirty="0"/>
              <a:t>Walter Shewhart and a Century  of the Control Chart: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B1C4F-7D70-4211-73D9-971F1DF85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897" y="3428999"/>
            <a:ext cx="6385901" cy="2519737"/>
          </a:xfrm>
        </p:spPr>
        <p:txBody>
          <a:bodyPr>
            <a:normAutofit/>
          </a:bodyPr>
          <a:lstStyle/>
          <a:p>
            <a:r>
              <a:rPr lang="en-US" sz="3600" dirty="0"/>
              <a:t>Epiphany, Evolution, Eclipse</a:t>
            </a:r>
          </a:p>
          <a:p>
            <a:endParaRPr lang="en-US" dirty="0"/>
          </a:p>
          <a:p>
            <a:r>
              <a:rPr lang="en-US" sz="2800" dirty="0"/>
              <a:t>Penny S Reynolds PhD</a:t>
            </a:r>
          </a:p>
          <a:p>
            <a:r>
              <a:rPr lang="en-US" sz="2800" dirty="0"/>
              <a:t>University of Florida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AA79A-26AE-2A28-BF2F-D0207CC47DE9}"/>
              </a:ext>
            </a:extLst>
          </p:cNvPr>
          <p:cNvSpPr/>
          <p:nvPr/>
        </p:nvSpPr>
        <p:spPr>
          <a:xfrm>
            <a:off x="118154" y="584599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Royal Statistical Society Data | Evidence | Decisions">
            <a:extLst>
              <a:ext uri="{FF2B5EF4-FFF2-40B4-BE49-F238E27FC236}">
                <a16:creationId xmlns:a16="http://schemas.microsoft.com/office/drawing/2014/main" id="{2E5101D6-71EC-2C46-7B72-1644024296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32CC8-9357-8119-C9CF-3A75DA5D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3" y="5874571"/>
            <a:ext cx="3114675" cy="857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E013F4-25D1-3243-1F20-3AC505D4D5C4}"/>
              </a:ext>
            </a:extLst>
          </p:cNvPr>
          <p:cNvSpPr txBox="1"/>
          <p:nvPr/>
        </p:nvSpPr>
        <p:spPr>
          <a:xfrm>
            <a:off x="10005651" y="6391064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December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C30BCA-31A6-6EC0-359F-545FDA97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7" y="974270"/>
            <a:ext cx="4506398" cy="3343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84751-0A16-4531-4CD1-0432EFB45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853" y="5856297"/>
            <a:ext cx="39719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51C1-F7F5-9E79-96C7-DC5CFBA1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31" y="120378"/>
            <a:ext cx="10515600" cy="1325563"/>
          </a:xfrm>
        </p:spPr>
        <p:txBody>
          <a:bodyPr/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3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Insight 4: ‘Cutting edge’ </a:t>
            </a:r>
            <a:r>
              <a:rPr lang="en-GB" sz="3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methods not always ‘useful’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BA46-5D53-BD4F-AB21-579F22BB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825" y="1445941"/>
            <a:ext cx="8208744" cy="4783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1920s Bell System early adopter of </a:t>
            </a:r>
          </a:p>
          <a:p>
            <a:pPr marL="514350" indent="-514350">
              <a:buAutoNum type="arabicPeriod"/>
            </a:pPr>
            <a:r>
              <a:rPr lang="en-US" sz="2400" b="1" dirty="0"/>
              <a:t>Probability applications </a:t>
            </a:r>
            <a:r>
              <a:rPr lang="en-US" sz="2400" dirty="0">
                <a:sym typeface="Wingdings" panose="05000000000000000000" pitchFamily="2" charset="2"/>
              </a:rPr>
              <a:t> 	“quality”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Malcolm </a:t>
            </a:r>
            <a:r>
              <a:rPr lang="en-US" dirty="0" err="1">
                <a:sym typeface="Wingdings" panose="05000000000000000000" pitchFamily="2" charset="2"/>
              </a:rPr>
              <a:t>Rorty</a:t>
            </a:r>
            <a:r>
              <a:rPr lang="en-US" dirty="0">
                <a:sym typeface="Wingdings" panose="05000000000000000000" pitchFamily="2" charset="2"/>
              </a:rPr>
              <a:t>; Ed Molina </a:t>
            </a:r>
          </a:p>
          <a:p>
            <a:pPr marL="461963" lvl="1" indent="-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2. 	</a:t>
            </a:r>
            <a:r>
              <a:rPr lang="en-US" b="1" dirty="0">
                <a:sym typeface="Wingdings" panose="05000000000000000000" pitchFamily="2" charset="2"/>
              </a:rPr>
              <a:t>Charts </a:t>
            </a:r>
            <a:r>
              <a:rPr lang="en-US" dirty="0">
                <a:sym typeface="Wingdings" panose="05000000000000000000" pitchFamily="2" charset="2"/>
              </a:rPr>
              <a:t>   			“defects”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Problems: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Hard to use, hard to understand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Could not operate in real time: End of the line inspection, time consuming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 prescription for action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51AF7-0CEF-5ACD-E614-73AA7086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25"/>
          <a:stretch/>
        </p:blipFill>
        <p:spPr>
          <a:xfrm>
            <a:off x="0" y="2017991"/>
            <a:ext cx="3729825" cy="2822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43E63-0D1A-8A6E-F914-E20B3301D8F6}"/>
              </a:ext>
            </a:extLst>
          </p:cNvPr>
          <p:cNvSpPr txBox="1"/>
          <p:nvPr/>
        </p:nvSpPr>
        <p:spPr>
          <a:xfrm>
            <a:off x="170491" y="6386757"/>
            <a:ext cx="585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Shewhart 1926  </a:t>
            </a:r>
            <a:r>
              <a:rPr lang="en-US" i="1" dirty="0"/>
              <a:t>Bell System Technical Journal </a:t>
            </a:r>
            <a:r>
              <a:rPr lang="en-US" dirty="0"/>
              <a:t>5: 593-603.</a:t>
            </a:r>
          </a:p>
        </p:txBody>
      </p:sp>
    </p:spTree>
    <p:extLst>
      <p:ext uri="{BB962C8B-B14F-4D97-AF65-F5344CB8AC3E}">
        <p14:creationId xmlns:p14="http://schemas.microsoft.com/office/powerpoint/2010/main" val="15046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C2D36C-C84A-C335-FCE0-43D8D8EF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4" y="320690"/>
            <a:ext cx="10515600" cy="1325563"/>
          </a:xfrm>
        </p:spPr>
        <p:txBody>
          <a:bodyPr/>
          <a:lstStyle/>
          <a:p>
            <a:r>
              <a:rPr lang="en-US" dirty="0"/>
              <a:t>Shewhart’s </a:t>
            </a:r>
            <a:r>
              <a:rPr lang="en-US" sz="3600" dirty="0"/>
              <a:t>ideas </a:t>
            </a:r>
            <a:r>
              <a:rPr lang="en-US" sz="3600" dirty="0" err="1"/>
              <a:t>crystallise</a:t>
            </a:r>
            <a:br>
              <a:rPr lang="en-US" sz="3600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D276D-ACF4-CFFA-DFCD-24D583BC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04" y="1085867"/>
            <a:ext cx="6567121" cy="5612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FF"/>
                </a:solidFill>
              </a:rPr>
              <a:t>Fundamental problem</a:t>
            </a:r>
          </a:p>
          <a:p>
            <a:pPr marL="0" indent="0">
              <a:buNone/>
            </a:pPr>
            <a:r>
              <a:rPr lang="en-US" sz="2000" i="1" dirty="0"/>
              <a:t>Develop an </a:t>
            </a:r>
            <a:r>
              <a:rPr lang="en-US" sz="2000" i="1" u="sng" dirty="0"/>
              <a:t>operation</a:t>
            </a:r>
            <a:r>
              <a:rPr lang="en-US" sz="2000" i="1" dirty="0"/>
              <a:t> that will produce a thing with a quality characteristic that will meet its needs – the </a:t>
            </a:r>
            <a:r>
              <a:rPr lang="en-US" sz="2000" i="1" u="sng" dirty="0"/>
              <a:t>tolerance range</a:t>
            </a:r>
            <a:r>
              <a:rPr lang="en-US" sz="2000" i="1" dirty="0"/>
              <a:t> if repeated 1 or n times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1. Start with the </a:t>
            </a:r>
            <a:r>
              <a:rPr lang="en-US" sz="2400" b="1" dirty="0">
                <a:solidFill>
                  <a:srgbClr val="0000FF"/>
                </a:solidFill>
              </a:rPr>
              <a:t>process,</a:t>
            </a:r>
            <a:r>
              <a:rPr lang="en-US" sz="2400" dirty="0">
                <a:solidFill>
                  <a:srgbClr val="0000FF"/>
                </a:solidFill>
              </a:rPr>
              <a:t> not the specifications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2. Process should be </a:t>
            </a:r>
          </a:p>
          <a:p>
            <a:pPr marL="1023938" indent="0"/>
            <a:r>
              <a:rPr lang="en-US" sz="2400" dirty="0">
                <a:solidFill>
                  <a:srgbClr val="0000FF"/>
                </a:solidFill>
              </a:rPr>
              <a:t>stable </a:t>
            </a:r>
          </a:p>
          <a:p>
            <a:pPr marL="1023938" indent="0"/>
            <a:r>
              <a:rPr lang="en-US" sz="2400" dirty="0">
                <a:solidFill>
                  <a:srgbClr val="0000FF"/>
                </a:solidFill>
              </a:rPr>
              <a:t>repeatable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3. </a:t>
            </a:r>
            <a:r>
              <a:rPr lang="en-GB" sz="2400" b="1" dirty="0">
                <a:solidFill>
                  <a:srgbClr val="0000FF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Quality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= “Prediction within limits”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lang="en-US" sz="2400" i="1" dirty="0"/>
          </a:p>
          <a:p>
            <a:pPr marL="0" indent="0" algn="ctr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i="1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7C4D3-90AC-BFB7-80C4-E44B956A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037"/>
          <a:stretch/>
        </p:blipFill>
        <p:spPr>
          <a:xfrm>
            <a:off x="7095299" y="320690"/>
            <a:ext cx="4318635" cy="6265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A2325-3AD6-73B6-CC0F-4A1DCBC8696C}"/>
              </a:ext>
            </a:extLst>
          </p:cNvPr>
          <p:cNvSpPr txBox="1"/>
          <p:nvPr/>
        </p:nvSpPr>
        <p:spPr>
          <a:xfrm>
            <a:off x="113209" y="5774925"/>
            <a:ext cx="598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Shewhart.</a:t>
            </a:r>
            <a:r>
              <a:rPr lang="en-US" sz="1800" i="1" dirty="0"/>
              <a:t> Quality Control in Industry. </a:t>
            </a:r>
          </a:p>
          <a:p>
            <a:r>
              <a:rPr lang="en-US" sz="1800" dirty="0"/>
              <a:t>Rochester Engineering Society, ASME 16 Oct 1941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3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67874A2-5B6C-A000-064A-052CF07302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12444" y="1413174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Part 2: Evolution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C107D-3506-B5B5-DE62-C7F7340DF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7572">
            <a:off x="729492" y="3283643"/>
            <a:ext cx="5000625" cy="2819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B51B83-643A-F589-4B6A-29885155AED7}"/>
              </a:ext>
            </a:extLst>
          </p:cNvPr>
          <p:cNvCxnSpPr>
            <a:cxnSpLocks/>
          </p:cNvCxnSpPr>
          <p:nvPr/>
        </p:nvCxnSpPr>
        <p:spPr>
          <a:xfrm>
            <a:off x="1480860" y="5251476"/>
            <a:ext cx="400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A7E54DB-7FF5-7050-291E-6C6F4A72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17" t="26657" r="28823" b="6383"/>
          <a:stretch/>
        </p:blipFill>
        <p:spPr>
          <a:xfrm>
            <a:off x="6791874" y="2628900"/>
            <a:ext cx="3608042" cy="34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8D560-3FAF-0BFF-C54A-0E7490CF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2C569-C738-6365-AB46-86969AAB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25" y="251275"/>
            <a:ext cx="10515600" cy="1325563"/>
          </a:xfrm>
        </p:spPr>
        <p:txBody>
          <a:bodyPr/>
          <a:lstStyle/>
          <a:p>
            <a:r>
              <a:rPr lang="en-US" dirty="0"/>
              <a:t>After the control chart memo…</a:t>
            </a:r>
            <a:br>
              <a:rPr lang="en-US" sz="360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2D55E-0146-7BEF-9603-439F7ACD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22" y="1151785"/>
            <a:ext cx="11518767" cy="2175668"/>
          </a:xfrm>
        </p:spPr>
        <p:txBody>
          <a:bodyPr>
            <a:noAutofit/>
          </a:bodyPr>
          <a:lstStyle/>
          <a:p>
            <a:r>
              <a:rPr lang="en-US" sz="2400" dirty="0"/>
              <a:t>10 technical reports 1925-1929</a:t>
            </a:r>
          </a:p>
          <a:p>
            <a:r>
              <a:rPr lang="en-US" sz="2400" dirty="0" err="1"/>
              <a:t>Summarised</a:t>
            </a:r>
            <a:r>
              <a:rPr lang="en-US" sz="2400" dirty="0"/>
              <a:t> in two books</a:t>
            </a:r>
          </a:p>
          <a:p>
            <a:pPr marL="566738" indent="0">
              <a:buNone/>
            </a:pPr>
            <a:r>
              <a:rPr lang="en-US" sz="2400" dirty="0"/>
              <a:t>1931</a:t>
            </a:r>
            <a:r>
              <a:rPr lang="en-US" sz="2400" i="1" dirty="0"/>
              <a:t> Economic Control of Quality of Manufactured Product</a:t>
            </a:r>
          </a:p>
          <a:p>
            <a:pPr marL="566738" indent="0">
              <a:buNone/>
            </a:pPr>
            <a:r>
              <a:rPr lang="en-US" sz="2400" dirty="0"/>
              <a:t>1939 </a:t>
            </a:r>
            <a:r>
              <a:rPr lang="en-US" sz="2400" i="1" dirty="0"/>
              <a:t>Statistical Method from the Viewpoint of Quality Control </a:t>
            </a:r>
            <a:r>
              <a:rPr lang="en-US" sz="2400" dirty="0"/>
              <a:t>(with WE Deming)</a:t>
            </a:r>
          </a:p>
          <a:p>
            <a:endParaRPr lang="en-US" sz="2400" i="1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E57A5-E37D-9896-5B73-AD64B9C2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148" y="3213153"/>
            <a:ext cx="2161196" cy="3279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0A6A0-81FB-01A3-85EC-6FC9FCB2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57" y="3213153"/>
            <a:ext cx="2182450" cy="32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7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69DB-D085-9D4B-964A-C6399D8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500062"/>
            <a:ext cx="10515600" cy="1325563"/>
          </a:xfrm>
        </p:spPr>
        <p:txBody>
          <a:bodyPr/>
          <a:lstStyle/>
          <a:p>
            <a:r>
              <a:rPr lang="en-US" dirty="0"/>
              <a:t>Shewhart’s ideas evolve</a:t>
            </a:r>
          </a:p>
        </p:txBody>
      </p:sp>
      <p:pic>
        <p:nvPicPr>
          <p:cNvPr id="5" name="Picture 2" descr="rope metaphor diagram of how we learn to write">
            <a:extLst>
              <a:ext uri="{FF2B5EF4-FFF2-40B4-BE49-F238E27FC236}">
                <a16:creationId xmlns:a16="http://schemas.microsoft.com/office/drawing/2014/main" id="{7C521562-1D1E-C541-E886-380D5B8D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4" r="9335" b="11727"/>
          <a:stretch/>
        </p:blipFill>
        <p:spPr bwMode="auto">
          <a:xfrm flipH="1">
            <a:off x="273586" y="1825625"/>
            <a:ext cx="3859791" cy="42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91C4F-44E1-5DEE-3559-D8C9798ADC99}"/>
              </a:ext>
            </a:extLst>
          </p:cNvPr>
          <p:cNvSpPr txBox="1"/>
          <p:nvPr/>
        </p:nvSpPr>
        <p:spPr>
          <a:xfrm>
            <a:off x="4461831" y="2853367"/>
            <a:ext cx="7304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Definitions of ‘variation’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Statistical operationalization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Data </a:t>
            </a:r>
            <a:r>
              <a:rPr lang="en-US" sz="2800" dirty="0" err="1"/>
              <a:t>visualisation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Concept of statistical control</a:t>
            </a:r>
          </a:p>
        </p:txBody>
      </p:sp>
    </p:spTree>
    <p:extLst>
      <p:ext uri="{BB962C8B-B14F-4D97-AF65-F5344CB8AC3E}">
        <p14:creationId xmlns:p14="http://schemas.microsoft.com/office/powerpoint/2010/main" val="257660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D401-B1AD-2406-EAA8-E326FDA4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50" y="493403"/>
            <a:ext cx="1154119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Big Idea 1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FF"/>
                </a:solidFill>
              </a:rPr>
              <a:t>All processes exhibit variation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 but not all variation is the same</a:t>
            </a:r>
            <a:endParaRPr 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60D16-CCBF-A602-3948-0A525AF54430}"/>
              </a:ext>
            </a:extLst>
          </p:cNvPr>
          <p:cNvSpPr/>
          <p:nvPr/>
        </p:nvSpPr>
        <p:spPr>
          <a:xfrm>
            <a:off x="4587412" y="2107200"/>
            <a:ext cx="2470936" cy="654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variation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EAC2A9-FEC2-F5AF-A05F-0B3D0E5145F4}"/>
              </a:ext>
            </a:extLst>
          </p:cNvPr>
          <p:cNvCxnSpPr>
            <a:cxnSpLocks/>
          </p:cNvCxnSpPr>
          <p:nvPr/>
        </p:nvCxnSpPr>
        <p:spPr>
          <a:xfrm>
            <a:off x="3919590" y="3235989"/>
            <a:ext cx="10275" cy="51158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B4014B-2B56-FF29-703A-DC0B39EA14D2}"/>
              </a:ext>
            </a:extLst>
          </p:cNvPr>
          <p:cNvSpPr/>
          <p:nvPr/>
        </p:nvSpPr>
        <p:spPr>
          <a:xfrm>
            <a:off x="2378900" y="3757654"/>
            <a:ext cx="3101929" cy="880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Common/ ‘chance’ cause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CA7E18-0220-DD05-CE37-BF3BBC4981F4}"/>
              </a:ext>
            </a:extLst>
          </p:cNvPr>
          <p:cNvSpPr/>
          <p:nvPr/>
        </p:nvSpPr>
        <p:spPr>
          <a:xfrm>
            <a:off x="6524091" y="3757654"/>
            <a:ext cx="2935409" cy="880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Assignable/ ‘special’ cause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996A0-F399-7E2C-943C-5A0AAA899BA1}"/>
              </a:ext>
            </a:extLst>
          </p:cNvPr>
          <p:cNvCxnSpPr>
            <a:cxnSpLocks/>
          </p:cNvCxnSpPr>
          <p:nvPr/>
        </p:nvCxnSpPr>
        <p:spPr>
          <a:xfrm>
            <a:off x="8027542" y="3266378"/>
            <a:ext cx="10275" cy="51158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A39782-2A7B-7AFA-7F1F-7A298E41BF80}"/>
              </a:ext>
            </a:extLst>
          </p:cNvPr>
          <p:cNvCxnSpPr/>
          <p:nvPr/>
        </p:nvCxnSpPr>
        <p:spPr>
          <a:xfrm>
            <a:off x="3919590" y="3262084"/>
            <a:ext cx="4118227" cy="1101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323216-D9E2-941F-421B-46BDE654C388}"/>
              </a:ext>
            </a:extLst>
          </p:cNvPr>
          <p:cNvCxnSpPr>
            <a:cxnSpLocks/>
          </p:cNvCxnSpPr>
          <p:nvPr/>
        </p:nvCxnSpPr>
        <p:spPr>
          <a:xfrm>
            <a:off x="5951305" y="2755777"/>
            <a:ext cx="10275" cy="51158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59A2C7-CC1A-519C-6CE4-E9205A1B517B}"/>
              </a:ext>
            </a:extLst>
          </p:cNvPr>
          <p:cNvSpPr txBox="1"/>
          <p:nvPr/>
        </p:nvSpPr>
        <p:spPr>
          <a:xfrm>
            <a:off x="723707" y="5164268"/>
            <a:ext cx="1079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ym typeface="Wingdings" panose="05000000000000000000" pitchFamily="2" charset="2"/>
              </a:rPr>
              <a:t>Discriminate</a:t>
            </a:r>
            <a:r>
              <a:rPr lang="en-US" sz="2400" dirty="0">
                <a:sym typeface="Wingdings" panose="05000000000000000000" pitchFamily="2" charset="2"/>
              </a:rPr>
              <a:t> between ‘types’ of </a:t>
            </a:r>
            <a:r>
              <a:rPr lang="en-US" sz="2400" dirty="0"/>
              <a:t>variation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/>
              <a:t>Achieving </a:t>
            </a:r>
            <a:r>
              <a:rPr lang="en-US" sz="2400" dirty="0"/>
              <a:t>statistical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Maintaining</a:t>
            </a:r>
            <a:r>
              <a:rPr lang="en-US" sz="2400" dirty="0"/>
              <a:t> statistical control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b="1" dirty="0"/>
              <a:t>Predict</a:t>
            </a:r>
            <a:r>
              <a:rPr lang="en-US" sz="2400" dirty="0"/>
              <a:t> future output; economically </a:t>
            </a:r>
            <a:r>
              <a:rPr lang="en-US" sz="2400" b="1" dirty="0"/>
              <a:t>manage</a:t>
            </a:r>
            <a:r>
              <a:rPr lang="en-US" sz="2400" dirty="0"/>
              <a:t> processes.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B2FD81-AED8-4C41-2D4A-70840BF35794}"/>
              </a:ext>
            </a:extLst>
          </p:cNvPr>
          <p:cNvSpPr txBox="1"/>
          <p:nvPr/>
        </p:nvSpPr>
        <p:spPr>
          <a:xfrm>
            <a:off x="469293" y="4012534"/>
            <a:ext cx="138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 ACTION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2FE105-F8E3-F35E-5147-85D8EE1CA092}"/>
              </a:ext>
            </a:extLst>
          </p:cNvPr>
          <p:cNvCxnSpPr>
            <a:cxnSpLocks/>
          </p:cNvCxnSpPr>
          <p:nvPr/>
        </p:nvCxnSpPr>
        <p:spPr>
          <a:xfrm rot="16200000">
            <a:off x="9710156" y="3937222"/>
            <a:ext cx="10275" cy="51158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B579F7-B3D7-15CB-D40F-CFC1FC57BD9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117970" y="3937223"/>
            <a:ext cx="10275" cy="51158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9FEA8DF-BB8D-69B1-CFC6-DA2B48372B62}"/>
              </a:ext>
            </a:extLst>
          </p:cNvPr>
          <p:cNvSpPr txBox="1"/>
          <p:nvPr/>
        </p:nvSpPr>
        <p:spPr>
          <a:xfrm>
            <a:off x="9940965" y="4003211"/>
            <a:ext cx="157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101829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925B-3285-8F3B-0801-33B57E02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idea 2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Process can be statistically operationalized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6B57-B5FB-9DD1-7F55-0D8CBDF9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50" y="1690688"/>
            <a:ext cx="112717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363737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dirty="0"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Shewhart applied cutting-edge statistical theory = “</a:t>
            </a:r>
            <a:r>
              <a:rPr lang="en-US" dirty="0"/>
              <a:t>revolutionary” </a:t>
            </a:r>
            <a:endParaRPr lang="en-GB" dirty="0"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Pioneering use of statistical methods to </a:t>
            </a:r>
          </a:p>
          <a:p>
            <a:r>
              <a:rPr lang="en-US" b="1" dirty="0"/>
              <a:t>characterize </a:t>
            </a:r>
            <a:r>
              <a:rPr lang="en-US" dirty="0"/>
              <a:t>the system 		</a:t>
            </a:r>
          </a:p>
          <a:p>
            <a:r>
              <a:rPr lang="en-US" b="1" dirty="0"/>
              <a:t>judge </a:t>
            </a:r>
            <a:r>
              <a:rPr lang="en-US" dirty="0"/>
              <a:t>the system</a:t>
            </a:r>
          </a:p>
          <a:p>
            <a:pPr marL="0" indent="0" algn="ctr">
              <a:buNone/>
            </a:pPr>
            <a:r>
              <a:rPr lang="en-US" dirty="0"/>
              <a:t>How can we tell if deviations </a:t>
            </a:r>
            <a:r>
              <a:rPr lang="en-US" i="1" dirty="0"/>
              <a:t>d</a:t>
            </a:r>
            <a:r>
              <a:rPr lang="en-US" dirty="0"/>
              <a:t> are </a:t>
            </a:r>
          </a:p>
          <a:p>
            <a:pPr marL="0" indent="0" algn="ctr">
              <a:buNone/>
            </a:pPr>
            <a:r>
              <a:rPr lang="en-US" dirty="0"/>
              <a:t>“real” [=signal] or “chance” [= noise]?  </a:t>
            </a:r>
          </a:p>
          <a:p>
            <a:pPr marL="0" indent="0" algn="ctr">
              <a:buNone/>
            </a:pPr>
            <a:r>
              <a:rPr lang="en-US" dirty="0"/>
              <a:t>= </a:t>
            </a:r>
            <a:r>
              <a:rPr lang="en-US" i="1" dirty="0"/>
              <a:t>Statistical limits</a:t>
            </a:r>
            <a:r>
              <a:rPr lang="en-US" dirty="0"/>
              <a:t>		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9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9F74-6706-E084-7167-C6DFBF58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43" y="250900"/>
            <a:ext cx="10756392" cy="823595"/>
          </a:xfrm>
        </p:spPr>
        <p:txBody>
          <a:bodyPr/>
          <a:lstStyle/>
          <a:p>
            <a:r>
              <a:rPr lang="en-US" dirty="0"/>
              <a:t>Shewhart’s four “criteria”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0AC37-FDD2-88AB-5518-EB651FDBB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356" y="1039876"/>
                <a:ext cx="11308080" cy="5452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Criterion I: System description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:r>
                  <a:rPr lang="en-US" dirty="0">
                    <a:sym typeface="Symbol" panose="05050102010706020507" pitchFamily="18" charset="2"/>
                  </a:rPr>
                  <a:t>, R = (max  min), , </a:t>
                </a:r>
              </a:p>
              <a:p>
                <a:pPr marL="0" indent="0">
                  <a:buNone/>
                </a:pPr>
                <a:r>
                  <a:rPr lang="en-US" dirty="0"/>
                  <a:t>Criterion II:  Detecting anomaly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d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 3</a:t>
                </a:r>
              </a:p>
              <a:p>
                <a:pPr marL="0" indent="0">
                  <a:buNone/>
                </a:pPr>
                <a:r>
                  <a:rPr lang="en-US" dirty="0"/>
                  <a:t>Criterion III: Detecting trend</a:t>
                </a:r>
              </a:p>
              <a:p>
                <a:pPr marL="0" indent="0">
                  <a:buNone/>
                </a:pPr>
                <a:r>
                  <a:rPr lang="en-US" dirty="0"/>
                  <a:t>N </a:t>
                </a:r>
                <a:r>
                  <a:rPr lang="en-US" dirty="0">
                    <a:sym typeface="Symbol" panose="05050102010706020507" pitchFamily="18" charset="2"/>
                  </a:rPr>
                  <a:t></a:t>
                </a:r>
                <a:r>
                  <a:rPr lang="en-US" dirty="0"/>
                  <a:t> 500, fit a cubic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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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ra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·</a:t>
                </a:r>
                <a:r>
                  <a:rPr lang="en-US" baseline="30000" dirty="0">
                    <a:sym typeface="Symbol" panose="05050102010706020507" pitchFamily="18" charset="2"/>
                  </a:rPr>
                  <a:t>3 </a:t>
                </a:r>
                <a:r>
                  <a:rPr lang="en-US" dirty="0">
                    <a:sym typeface="Symbol" panose="05050102010706020507" pitchFamily="18" charset="2"/>
                  </a:rPr>
                  <a:t>; </a:t>
                </a:r>
                <a:r>
                  <a:rPr lang="en-US" baseline="30000" dirty="0">
                    <a:sym typeface="Symbol" panose="05050102010706020507" pitchFamily="18" charset="2"/>
                  </a:rPr>
                  <a:t>2 </a:t>
                </a:r>
                <a:r>
                  <a:rPr lang="en-US" dirty="0">
                    <a:sym typeface="Symbol" panose="05050102010706020507" pitchFamily="18" charset="2"/>
                  </a:rPr>
                  <a:t>goodness of fit test, P &lt; 0.001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dirty="0"/>
                  <a:t>Criterion IV: Detecting covariation (“lurking” variables)</a:t>
                </a:r>
              </a:p>
              <a:p>
                <a:pPr marL="0" indent="0">
                  <a:buNone/>
                </a:pPr>
                <a:r>
                  <a:rPr lang="en-US" dirty="0"/>
                  <a:t>X and Y , N </a:t>
                </a:r>
                <a:r>
                  <a:rPr lang="en-US" dirty="0">
                    <a:sym typeface="Symbol" panose="05050102010706020507" pitchFamily="18" charset="2"/>
                  </a:rPr>
                  <a:t>  25, </a:t>
                </a:r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</a:t>
                </a:r>
                <a:r>
                  <a:rPr lang="en-US" dirty="0"/>
                  <a:t>  0.5 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common causes underlying covariation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0AC37-FDD2-88AB-5518-EB651FDBB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356" y="1039876"/>
                <a:ext cx="11308080" cy="5452999"/>
              </a:xfrm>
              <a:blipFill>
                <a:blip r:embed="rId2"/>
                <a:stretch>
                  <a:fillRect l="-1078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72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501B9E-9AB4-99C8-B45C-D614063D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Big Idea 3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Data </a:t>
            </a:r>
            <a:r>
              <a:rPr lang="en-US" dirty="0" err="1">
                <a:solidFill>
                  <a:srgbClr val="0000FF"/>
                </a:solidFill>
              </a:rPr>
              <a:t>visualisation</a:t>
            </a:r>
            <a:r>
              <a:rPr lang="en-US" dirty="0">
                <a:solidFill>
                  <a:srgbClr val="0000FF"/>
                </a:solidFill>
              </a:rPr>
              <a:t> is key to system control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21500-EFC2-04AF-EA0B-196BD16229F6}"/>
              </a:ext>
            </a:extLst>
          </p:cNvPr>
          <p:cNvSpPr txBox="1"/>
          <p:nvPr/>
        </p:nvSpPr>
        <p:spPr>
          <a:xfrm>
            <a:off x="1202757" y="1713662"/>
            <a:ext cx="336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Complementary charts identify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695468-D08A-2690-08EB-D57DBFD7C9F4}"/>
                  </a:ext>
                </a:extLst>
              </p:cNvPr>
              <p:cNvSpPr txBox="1"/>
              <p:nvPr/>
            </p:nvSpPr>
            <p:spPr>
              <a:xfrm>
                <a:off x="7008602" y="2575437"/>
                <a:ext cx="466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695468-D08A-2690-08EB-D57DBFD7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02" y="2575437"/>
                <a:ext cx="46661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CB0F24F-20E1-14A2-A699-E5742A8BB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1452052"/>
            <a:ext cx="4193857" cy="5257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D47EE5-E9EE-4B79-8BCF-49383035B089}"/>
              </a:ext>
            </a:extLst>
          </p:cNvPr>
          <p:cNvSpPr txBox="1"/>
          <p:nvPr/>
        </p:nvSpPr>
        <p:spPr>
          <a:xfrm>
            <a:off x="7011262" y="1593710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1029B-29D0-4260-56F8-CC318D6F9ADB}"/>
              </a:ext>
            </a:extLst>
          </p:cNvPr>
          <p:cNvSpPr txBox="1"/>
          <p:nvPr/>
        </p:nvSpPr>
        <p:spPr>
          <a:xfrm>
            <a:off x="5156524" y="3211568"/>
            <a:ext cx="242091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ym typeface="Symbol" panose="05050102010706020507" pitchFamily="18" charset="2"/>
              </a:rPr>
              <a:t></a:t>
            </a:r>
          </a:p>
          <a:p>
            <a:endParaRPr lang="en-US" sz="1400" dirty="0">
              <a:sym typeface="Symbol" panose="05050102010706020507" pitchFamily="18" charset="2"/>
            </a:endParaRPr>
          </a:p>
          <a:p>
            <a:pPr algn="r"/>
            <a:r>
              <a:rPr lang="en-US" sz="2400" dirty="0">
                <a:sym typeface="Symbol" panose="05050102010706020507" pitchFamily="18" charset="2"/>
              </a:rPr>
              <a:t>Skewness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pPr algn="r"/>
            <a:r>
              <a:rPr lang="en-US" sz="2400" dirty="0">
                <a:sym typeface="Symbol" panose="05050102010706020507" pitchFamily="18" charset="2"/>
              </a:rPr>
              <a:t>Trend </a:t>
            </a:r>
          </a:p>
          <a:p>
            <a:pPr algn="r"/>
            <a:endParaRPr lang="en-US" sz="1000" dirty="0">
              <a:sym typeface="Symbol" panose="05050102010706020507" pitchFamily="18" charset="2"/>
            </a:endParaRPr>
          </a:p>
          <a:p>
            <a:pPr algn="r"/>
            <a:endParaRPr lang="en-US" sz="1000" dirty="0">
              <a:sym typeface="Symbol" panose="05050102010706020507" pitchFamily="18" charset="2"/>
            </a:endParaRPr>
          </a:p>
          <a:p>
            <a:pPr algn="r"/>
            <a:r>
              <a:rPr lang="en-US" sz="3600" dirty="0">
                <a:sym typeface="Symbol" panose="05050102010706020507" pitchFamily="18" charset="2"/>
              </a:rPr>
              <a:t></a:t>
            </a:r>
            <a:r>
              <a:rPr lang="en-US" sz="3600" baseline="30000" dirty="0">
                <a:sym typeface="Symbol" panose="05050102010706020507" pitchFamily="18" charset="2"/>
              </a:rPr>
              <a:t>2</a:t>
            </a:r>
          </a:p>
          <a:p>
            <a:pPr algn="r"/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6BB1D-589B-F13F-B4A3-30D3223CC035}"/>
              </a:ext>
            </a:extLst>
          </p:cNvPr>
          <p:cNvSpPr txBox="1"/>
          <p:nvPr/>
        </p:nvSpPr>
        <p:spPr>
          <a:xfrm>
            <a:off x="329897" y="5815584"/>
            <a:ext cx="610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Shewhart 1926 </a:t>
            </a:r>
            <a:r>
              <a:rPr lang="en-US" sz="2400" i="1" dirty="0"/>
              <a:t>Bell System Tech J </a:t>
            </a:r>
            <a:r>
              <a:rPr lang="en-US" sz="2400" dirty="0"/>
              <a:t>5, 593-603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6598B-25FD-FC0C-F7B0-4DF92A0BE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12" y="3569421"/>
            <a:ext cx="4622208" cy="16964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B87C410-363E-F8A1-2800-8C60D51FA06F}"/>
              </a:ext>
            </a:extLst>
          </p:cNvPr>
          <p:cNvSpPr/>
          <p:nvPr/>
        </p:nvSpPr>
        <p:spPr>
          <a:xfrm>
            <a:off x="5369532" y="4196647"/>
            <a:ext cx="58581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076665C-AE65-6209-893A-E0B939B206EC}"/>
              </a:ext>
            </a:extLst>
          </p:cNvPr>
          <p:cNvSpPr/>
          <p:nvPr/>
        </p:nvSpPr>
        <p:spPr>
          <a:xfrm>
            <a:off x="1866856" y="4672832"/>
            <a:ext cx="369238" cy="159518"/>
          </a:xfrm>
          <a:custGeom>
            <a:avLst/>
            <a:gdLst>
              <a:gd name="connsiteX0" fmla="*/ 368344 w 369238"/>
              <a:gd name="connsiteY0" fmla="*/ 32518 h 159518"/>
              <a:gd name="connsiteX1" fmla="*/ 336594 w 369238"/>
              <a:gd name="connsiteY1" fmla="*/ 7118 h 159518"/>
              <a:gd name="connsiteX2" fmla="*/ 215944 w 369238"/>
              <a:gd name="connsiteY2" fmla="*/ 7118 h 159518"/>
              <a:gd name="connsiteX3" fmla="*/ 63544 w 369238"/>
              <a:gd name="connsiteY3" fmla="*/ 38868 h 159518"/>
              <a:gd name="connsiteX4" fmla="*/ 12744 w 369238"/>
              <a:gd name="connsiteY4" fmla="*/ 57918 h 159518"/>
              <a:gd name="connsiteX5" fmla="*/ 44 w 369238"/>
              <a:gd name="connsiteY5" fmla="*/ 76968 h 159518"/>
              <a:gd name="connsiteX6" fmla="*/ 38144 w 369238"/>
              <a:gd name="connsiteY6" fmla="*/ 134118 h 159518"/>
              <a:gd name="connsiteX7" fmla="*/ 57194 w 369238"/>
              <a:gd name="connsiteY7" fmla="*/ 153168 h 159518"/>
              <a:gd name="connsiteX8" fmla="*/ 101644 w 369238"/>
              <a:gd name="connsiteY8" fmla="*/ 159518 h 159518"/>
              <a:gd name="connsiteX9" fmla="*/ 317544 w 369238"/>
              <a:gd name="connsiteY9" fmla="*/ 153168 h 159518"/>
              <a:gd name="connsiteX10" fmla="*/ 336594 w 369238"/>
              <a:gd name="connsiteY10" fmla="*/ 146818 h 159518"/>
              <a:gd name="connsiteX11" fmla="*/ 361994 w 369238"/>
              <a:gd name="connsiteY11" fmla="*/ 134118 h 159518"/>
              <a:gd name="connsiteX12" fmla="*/ 361994 w 369238"/>
              <a:gd name="connsiteY12" fmla="*/ 57918 h 159518"/>
              <a:gd name="connsiteX13" fmla="*/ 368344 w 369238"/>
              <a:gd name="connsiteY13" fmla="*/ 32518 h 15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238" h="159518">
                <a:moveTo>
                  <a:pt x="368344" y="32518"/>
                </a:moveTo>
                <a:cubicBezTo>
                  <a:pt x="364111" y="24051"/>
                  <a:pt x="348442" y="13700"/>
                  <a:pt x="336594" y="7118"/>
                </a:cubicBezTo>
                <a:cubicBezTo>
                  <a:pt x="307956" y="-8792"/>
                  <a:pt x="219150" y="6904"/>
                  <a:pt x="215944" y="7118"/>
                </a:cubicBezTo>
                <a:cubicBezTo>
                  <a:pt x="214054" y="7496"/>
                  <a:pt x="84501" y="32704"/>
                  <a:pt x="63544" y="38868"/>
                </a:cubicBezTo>
                <a:cubicBezTo>
                  <a:pt x="46194" y="43971"/>
                  <a:pt x="29677" y="51568"/>
                  <a:pt x="12744" y="57918"/>
                </a:cubicBezTo>
                <a:cubicBezTo>
                  <a:pt x="8511" y="64268"/>
                  <a:pt x="-715" y="69374"/>
                  <a:pt x="44" y="76968"/>
                </a:cubicBezTo>
                <a:cubicBezTo>
                  <a:pt x="4900" y="125527"/>
                  <a:pt x="13825" y="113852"/>
                  <a:pt x="38144" y="134118"/>
                </a:cubicBezTo>
                <a:cubicBezTo>
                  <a:pt x="45043" y="139867"/>
                  <a:pt x="48856" y="149833"/>
                  <a:pt x="57194" y="153168"/>
                </a:cubicBezTo>
                <a:cubicBezTo>
                  <a:pt x="71091" y="158727"/>
                  <a:pt x="86827" y="157401"/>
                  <a:pt x="101644" y="159518"/>
                </a:cubicBezTo>
                <a:cubicBezTo>
                  <a:pt x="173611" y="157401"/>
                  <a:pt x="245651" y="157054"/>
                  <a:pt x="317544" y="153168"/>
                </a:cubicBezTo>
                <a:cubicBezTo>
                  <a:pt x="324228" y="152807"/>
                  <a:pt x="330442" y="149455"/>
                  <a:pt x="336594" y="146818"/>
                </a:cubicBezTo>
                <a:cubicBezTo>
                  <a:pt x="345295" y="143089"/>
                  <a:pt x="353527" y="138351"/>
                  <a:pt x="361994" y="134118"/>
                </a:cubicBezTo>
                <a:cubicBezTo>
                  <a:pt x="367665" y="105763"/>
                  <a:pt x="374883" y="87991"/>
                  <a:pt x="361994" y="57918"/>
                </a:cubicBezTo>
                <a:cubicBezTo>
                  <a:pt x="360326" y="54027"/>
                  <a:pt x="372577" y="40985"/>
                  <a:pt x="368344" y="32518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F9E7D8-637D-D59D-6802-7FB9A4635BD8}"/>
              </a:ext>
            </a:extLst>
          </p:cNvPr>
          <p:cNvSpPr/>
          <p:nvPr/>
        </p:nvSpPr>
        <p:spPr>
          <a:xfrm rot="3458965">
            <a:off x="3097703" y="4661654"/>
            <a:ext cx="284676" cy="159518"/>
          </a:xfrm>
          <a:custGeom>
            <a:avLst/>
            <a:gdLst>
              <a:gd name="connsiteX0" fmla="*/ 368344 w 369238"/>
              <a:gd name="connsiteY0" fmla="*/ 32518 h 159518"/>
              <a:gd name="connsiteX1" fmla="*/ 336594 w 369238"/>
              <a:gd name="connsiteY1" fmla="*/ 7118 h 159518"/>
              <a:gd name="connsiteX2" fmla="*/ 215944 w 369238"/>
              <a:gd name="connsiteY2" fmla="*/ 7118 h 159518"/>
              <a:gd name="connsiteX3" fmla="*/ 63544 w 369238"/>
              <a:gd name="connsiteY3" fmla="*/ 38868 h 159518"/>
              <a:gd name="connsiteX4" fmla="*/ 12744 w 369238"/>
              <a:gd name="connsiteY4" fmla="*/ 57918 h 159518"/>
              <a:gd name="connsiteX5" fmla="*/ 44 w 369238"/>
              <a:gd name="connsiteY5" fmla="*/ 76968 h 159518"/>
              <a:gd name="connsiteX6" fmla="*/ 38144 w 369238"/>
              <a:gd name="connsiteY6" fmla="*/ 134118 h 159518"/>
              <a:gd name="connsiteX7" fmla="*/ 57194 w 369238"/>
              <a:gd name="connsiteY7" fmla="*/ 153168 h 159518"/>
              <a:gd name="connsiteX8" fmla="*/ 101644 w 369238"/>
              <a:gd name="connsiteY8" fmla="*/ 159518 h 159518"/>
              <a:gd name="connsiteX9" fmla="*/ 317544 w 369238"/>
              <a:gd name="connsiteY9" fmla="*/ 153168 h 159518"/>
              <a:gd name="connsiteX10" fmla="*/ 336594 w 369238"/>
              <a:gd name="connsiteY10" fmla="*/ 146818 h 159518"/>
              <a:gd name="connsiteX11" fmla="*/ 361994 w 369238"/>
              <a:gd name="connsiteY11" fmla="*/ 134118 h 159518"/>
              <a:gd name="connsiteX12" fmla="*/ 361994 w 369238"/>
              <a:gd name="connsiteY12" fmla="*/ 57918 h 159518"/>
              <a:gd name="connsiteX13" fmla="*/ 368344 w 369238"/>
              <a:gd name="connsiteY13" fmla="*/ 32518 h 15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238" h="159518">
                <a:moveTo>
                  <a:pt x="368344" y="32518"/>
                </a:moveTo>
                <a:cubicBezTo>
                  <a:pt x="364111" y="24051"/>
                  <a:pt x="348442" y="13700"/>
                  <a:pt x="336594" y="7118"/>
                </a:cubicBezTo>
                <a:cubicBezTo>
                  <a:pt x="307956" y="-8792"/>
                  <a:pt x="219150" y="6904"/>
                  <a:pt x="215944" y="7118"/>
                </a:cubicBezTo>
                <a:cubicBezTo>
                  <a:pt x="214054" y="7496"/>
                  <a:pt x="84501" y="32704"/>
                  <a:pt x="63544" y="38868"/>
                </a:cubicBezTo>
                <a:cubicBezTo>
                  <a:pt x="46194" y="43971"/>
                  <a:pt x="29677" y="51568"/>
                  <a:pt x="12744" y="57918"/>
                </a:cubicBezTo>
                <a:cubicBezTo>
                  <a:pt x="8511" y="64268"/>
                  <a:pt x="-715" y="69374"/>
                  <a:pt x="44" y="76968"/>
                </a:cubicBezTo>
                <a:cubicBezTo>
                  <a:pt x="4900" y="125527"/>
                  <a:pt x="13825" y="113852"/>
                  <a:pt x="38144" y="134118"/>
                </a:cubicBezTo>
                <a:cubicBezTo>
                  <a:pt x="45043" y="139867"/>
                  <a:pt x="48856" y="149833"/>
                  <a:pt x="57194" y="153168"/>
                </a:cubicBezTo>
                <a:cubicBezTo>
                  <a:pt x="71091" y="158727"/>
                  <a:pt x="86827" y="157401"/>
                  <a:pt x="101644" y="159518"/>
                </a:cubicBezTo>
                <a:cubicBezTo>
                  <a:pt x="173611" y="157401"/>
                  <a:pt x="245651" y="157054"/>
                  <a:pt x="317544" y="153168"/>
                </a:cubicBezTo>
                <a:cubicBezTo>
                  <a:pt x="324228" y="152807"/>
                  <a:pt x="330442" y="149455"/>
                  <a:pt x="336594" y="146818"/>
                </a:cubicBezTo>
                <a:cubicBezTo>
                  <a:pt x="345295" y="143089"/>
                  <a:pt x="353527" y="138351"/>
                  <a:pt x="361994" y="134118"/>
                </a:cubicBezTo>
                <a:cubicBezTo>
                  <a:pt x="367665" y="105763"/>
                  <a:pt x="374883" y="87991"/>
                  <a:pt x="361994" y="57918"/>
                </a:cubicBezTo>
                <a:cubicBezTo>
                  <a:pt x="360326" y="54027"/>
                  <a:pt x="372577" y="40985"/>
                  <a:pt x="368344" y="32518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4FFD7C-6B3E-612E-8EEB-095589E32B74}"/>
              </a:ext>
            </a:extLst>
          </p:cNvPr>
          <p:cNvSpPr/>
          <p:nvPr/>
        </p:nvSpPr>
        <p:spPr>
          <a:xfrm rot="2569232">
            <a:off x="1482607" y="3600761"/>
            <a:ext cx="388379" cy="139059"/>
          </a:xfrm>
          <a:custGeom>
            <a:avLst/>
            <a:gdLst>
              <a:gd name="connsiteX0" fmla="*/ 368344 w 369238"/>
              <a:gd name="connsiteY0" fmla="*/ 32518 h 159518"/>
              <a:gd name="connsiteX1" fmla="*/ 336594 w 369238"/>
              <a:gd name="connsiteY1" fmla="*/ 7118 h 159518"/>
              <a:gd name="connsiteX2" fmla="*/ 215944 w 369238"/>
              <a:gd name="connsiteY2" fmla="*/ 7118 h 159518"/>
              <a:gd name="connsiteX3" fmla="*/ 63544 w 369238"/>
              <a:gd name="connsiteY3" fmla="*/ 38868 h 159518"/>
              <a:gd name="connsiteX4" fmla="*/ 12744 w 369238"/>
              <a:gd name="connsiteY4" fmla="*/ 57918 h 159518"/>
              <a:gd name="connsiteX5" fmla="*/ 44 w 369238"/>
              <a:gd name="connsiteY5" fmla="*/ 76968 h 159518"/>
              <a:gd name="connsiteX6" fmla="*/ 38144 w 369238"/>
              <a:gd name="connsiteY6" fmla="*/ 134118 h 159518"/>
              <a:gd name="connsiteX7" fmla="*/ 57194 w 369238"/>
              <a:gd name="connsiteY7" fmla="*/ 153168 h 159518"/>
              <a:gd name="connsiteX8" fmla="*/ 101644 w 369238"/>
              <a:gd name="connsiteY8" fmla="*/ 159518 h 159518"/>
              <a:gd name="connsiteX9" fmla="*/ 317544 w 369238"/>
              <a:gd name="connsiteY9" fmla="*/ 153168 h 159518"/>
              <a:gd name="connsiteX10" fmla="*/ 336594 w 369238"/>
              <a:gd name="connsiteY10" fmla="*/ 146818 h 159518"/>
              <a:gd name="connsiteX11" fmla="*/ 361994 w 369238"/>
              <a:gd name="connsiteY11" fmla="*/ 134118 h 159518"/>
              <a:gd name="connsiteX12" fmla="*/ 361994 w 369238"/>
              <a:gd name="connsiteY12" fmla="*/ 57918 h 159518"/>
              <a:gd name="connsiteX13" fmla="*/ 368344 w 369238"/>
              <a:gd name="connsiteY13" fmla="*/ 32518 h 15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238" h="159518">
                <a:moveTo>
                  <a:pt x="368344" y="32518"/>
                </a:moveTo>
                <a:cubicBezTo>
                  <a:pt x="364111" y="24051"/>
                  <a:pt x="348442" y="13700"/>
                  <a:pt x="336594" y="7118"/>
                </a:cubicBezTo>
                <a:cubicBezTo>
                  <a:pt x="307956" y="-8792"/>
                  <a:pt x="219150" y="6904"/>
                  <a:pt x="215944" y="7118"/>
                </a:cubicBezTo>
                <a:cubicBezTo>
                  <a:pt x="214054" y="7496"/>
                  <a:pt x="84501" y="32704"/>
                  <a:pt x="63544" y="38868"/>
                </a:cubicBezTo>
                <a:cubicBezTo>
                  <a:pt x="46194" y="43971"/>
                  <a:pt x="29677" y="51568"/>
                  <a:pt x="12744" y="57918"/>
                </a:cubicBezTo>
                <a:cubicBezTo>
                  <a:pt x="8511" y="64268"/>
                  <a:pt x="-715" y="69374"/>
                  <a:pt x="44" y="76968"/>
                </a:cubicBezTo>
                <a:cubicBezTo>
                  <a:pt x="4900" y="125527"/>
                  <a:pt x="13825" y="113852"/>
                  <a:pt x="38144" y="134118"/>
                </a:cubicBezTo>
                <a:cubicBezTo>
                  <a:pt x="45043" y="139867"/>
                  <a:pt x="48856" y="149833"/>
                  <a:pt x="57194" y="153168"/>
                </a:cubicBezTo>
                <a:cubicBezTo>
                  <a:pt x="71091" y="158727"/>
                  <a:pt x="86827" y="157401"/>
                  <a:pt x="101644" y="159518"/>
                </a:cubicBezTo>
                <a:cubicBezTo>
                  <a:pt x="173611" y="157401"/>
                  <a:pt x="245651" y="157054"/>
                  <a:pt x="317544" y="153168"/>
                </a:cubicBezTo>
                <a:cubicBezTo>
                  <a:pt x="324228" y="152807"/>
                  <a:pt x="330442" y="149455"/>
                  <a:pt x="336594" y="146818"/>
                </a:cubicBezTo>
                <a:cubicBezTo>
                  <a:pt x="345295" y="143089"/>
                  <a:pt x="353527" y="138351"/>
                  <a:pt x="361994" y="134118"/>
                </a:cubicBezTo>
                <a:cubicBezTo>
                  <a:pt x="367665" y="105763"/>
                  <a:pt x="374883" y="87991"/>
                  <a:pt x="361994" y="57918"/>
                </a:cubicBezTo>
                <a:cubicBezTo>
                  <a:pt x="360326" y="54027"/>
                  <a:pt x="372577" y="40985"/>
                  <a:pt x="368344" y="32518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03B21C-2ADE-F4C8-00D6-C45200958C0E}"/>
              </a:ext>
            </a:extLst>
          </p:cNvPr>
          <p:cNvSpPr txBox="1"/>
          <p:nvPr/>
        </p:nvSpPr>
        <p:spPr>
          <a:xfrm>
            <a:off x="5448845" y="6020925"/>
            <a:ext cx="7241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Shewhart 1929 </a:t>
            </a:r>
            <a:r>
              <a:rPr lang="en-US" sz="2000" i="1" dirty="0"/>
              <a:t>When must a thing be left to chance</a:t>
            </a:r>
            <a:r>
              <a:rPr lang="en-US" sz="2000" dirty="0"/>
              <a:t>? 35 pp</a:t>
            </a: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72DA9-1DA5-EEB9-1DD7-3F2B8D36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5" t="4674" r="43680" b="52651"/>
          <a:stretch/>
        </p:blipFill>
        <p:spPr>
          <a:xfrm>
            <a:off x="161329" y="2615187"/>
            <a:ext cx="6490270" cy="267246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2D26680-A071-5161-40D2-603D6980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38" y="637020"/>
            <a:ext cx="10798629" cy="7112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Big Idea 4</a:t>
            </a:r>
            <a:br>
              <a:rPr lang="en-US" dirty="0"/>
            </a:br>
            <a:r>
              <a:rPr lang="en-US" sz="3600" i="1" dirty="0">
                <a:solidFill>
                  <a:srgbClr val="0000FF"/>
                </a:solidFill>
              </a:rPr>
              <a:t>Statistical control </a:t>
            </a:r>
            <a:r>
              <a:rPr lang="en-US" sz="3600" dirty="0">
                <a:solidFill>
                  <a:srgbClr val="0000FF"/>
                </a:solidFill>
              </a:rPr>
              <a:t>= a </a:t>
            </a:r>
            <a:r>
              <a:rPr lang="en-US" sz="3600" b="1" dirty="0">
                <a:solidFill>
                  <a:srgbClr val="0000FF"/>
                </a:solidFill>
              </a:rPr>
              <a:t>rule of behavior</a:t>
            </a:r>
            <a:br>
              <a:rPr lang="en-US" sz="4800" dirty="0"/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B7FAE3-872C-8BAD-678D-ED618C9DEF15}"/>
              </a:ext>
            </a:extLst>
          </p:cNvPr>
          <p:cNvSpPr/>
          <p:nvPr/>
        </p:nvSpPr>
        <p:spPr>
          <a:xfrm rot="19429705">
            <a:off x="2335767" y="4521559"/>
            <a:ext cx="299813" cy="193189"/>
          </a:xfrm>
          <a:custGeom>
            <a:avLst/>
            <a:gdLst>
              <a:gd name="connsiteX0" fmla="*/ 357849 w 358114"/>
              <a:gd name="connsiteY0" fmla="*/ 61912 h 119062"/>
              <a:gd name="connsiteX1" fmla="*/ 310224 w 358114"/>
              <a:gd name="connsiteY1" fmla="*/ 23812 h 119062"/>
              <a:gd name="connsiteX2" fmla="*/ 257836 w 358114"/>
              <a:gd name="connsiteY2" fmla="*/ 0 h 119062"/>
              <a:gd name="connsiteX3" fmla="*/ 5424 w 358114"/>
              <a:gd name="connsiteY3" fmla="*/ 28575 h 119062"/>
              <a:gd name="connsiteX4" fmla="*/ 5424 w 358114"/>
              <a:gd name="connsiteY4" fmla="*/ 71437 h 119062"/>
              <a:gd name="connsiteX5" fmla="*/ 67336 w 358114"/>
              <a:gd name="connsiteY5" fmla="*/ 114300 h 119062"/>
              <a:gd name="connsiteX6" fmla="*/ 95911 w 358114"/>
              <a:gd name="connsiteY6" fmla="*/ 119062 h 119062"/>
              <a:gd name="connsiteX7" fmla="*/ 195924 w 358114"/>
              <a:gd name="connsiteY7" fmla="*/ 109537 h 119062"/>
              <a:gd name="connsiteX8" fmla="*/ 219736 w 358114"/>
              <a:gd name="connsiteY8" fmla="*/ 100012 h 119062"/>
              <a:gd name="connsiteX9" fmla="*/ 276886 w 358114"/>
              <a:gd name="connsiteY9" fmla="*/ 95250 h 119062"/>
              <a:gd name="connsiteX10" fmla="*/ 310224 w 358114"/>
              <a:gd name="connsiteY10" fmla="*/ 90487 h 119062"/>
              <a:gd name="connsiteX11" fmla="*/ 329274 w 358114"/>
              <a:gd name="connsiteY11" fmla="*/ 80962 h 119062"/>
              <a:gd name="connsiteX12" fmla="*/ 357849 w 358114"/>
              <a:gd name="connsiteY12" fmla="*/ 6191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114" h="119062">
                <a:moveTo>
                  <a:pt x="357849" y="61912"/>
                </a:moveTo>
                <a:cubicBezTo>
                  <a:pt x="354674" y="52387"/>
                  <a:pt x="329100" y="31362"/>
                  <a:pt x="310224" y="23812"/>
                </a:cubicBezTo>
                <a:cubicBezTo>
                  <a:pt x="276523" y="10332"/>
                  <a:pt x="294058" y="18110"/>
                  <a:pt x="257836" y="0"/>
                </a:cubicBezTo>
                <a:cubicBezTo>
                  <a:pt x="23995" y="19901"/>
                  <a:pt x="105038" y="-4630"/>
                  <a:pt x="5424" y="28575"/>
                </a:cubicBezTo>
                <a:cubicBezTo>
                  <a:pt x="2234" y="41332"/>
                  <a:pt x="-4997" y="58701"/>
                  <a:pt x="5424" y="71437"/>
                </a:cubicBezTo>
                <a:cubicBezTo>
                  <a:pt x="8230" y="74866"/>
                  <a:pt x="54809" y="109745"/>
                  <a:pt x="67336" y="114300"/>
                </a:cubicBezTo>
                <a:cubicBezTo>
                  <a:pt x="76411" y="117600"/>
                  <a:pt x="86386" y="117475"/>
                  <a:pt x="95911" y="119062"/>
                </a:cubicBezTo>
                <a:cubicBezTo>
                  <a:pt x="129249" y="115887"/>
                  <a:pt x="162825" y="114629"/>
                  <a:pt x="195924" y="109537"/>
                </a:cubicBezTo>
                <a:cubicBezTo>
                  <a:pt x="204373" y="108237"/>
                  <a:pt x="211317" y="101498"/>
                  <a:pt x="219736" y="100012"/>
                </a:cubicBezTo>
                <a:cubicBezTo>
                  <a:pt x="238561" y="96690"/>
                  <a:pt x="257875" y="97251"/>
                  <a:pt x="276886" y="95250"/>
                </a:cubicBezTo>
                <a:cubicBezTo>
                  <a:pt x="288050" y="94075"/>
                  <a:pt x="299111" y="92075"/>
                  <a:pt x="310224" y="90487"/>
                </a:cubicBezTo>
                <a:cubicBezTo>
                  <a:pt x="316574" y="87312"/>
                  <a:pt x="323497" y="85088"/>
                  <a:pt x="329274" y="80962"/>
                </a:cubicBezTo>
                <a:cubicBezTo>
                  <a:pt x="334754" y="77047"/>
                  <a:pt x="361024" y="71437"/>
                  <a:pt x="357849" y="6191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30A1AC-6162-1DC5-3A0D-03FF173788D1}"/>
              </a:ext>
            </a:extLst>
          </p:cNvPr>
          <p:cNvSpPr/>
          <p:nvPr/>
        </p:nvSpPr>
        <p:spPr>
          <a:xfrm rot="1994963">
            <a:off x="3946807" y="4496634"/>
            <a:ext cx="178745" cy="124668"/>
          </a:xfrm>
          <a:custGeom>
            <a:avLst/>
            <a:gdLst>
              <a:gd name="connsiteX0" fmla="*/ 176212 w 178745"/>
              <a:gd name="connsiteY0" fmla="*/ 72237 h 124668"/>
              <a:gd name="connsiteX1" fmla="*/ 128587 w 178745"/>
              <a:gd name="connsiteY1" fmla="*/ 19850 h 124668"/>
              <a:gd name="connsiteX2" fmla="*/ 90487 w 178745"/>
              <a:gd name="connsiteY2" fmla="*/ 800 h 124668"/>
              <a:gd name="connsiteX3" fmla="*/ 4762 w 178745"/>
              <a:gd name="connsiteY3" fmla="*/ 29375 h 124668"/>
              <a:gd name="connsiteX4" fmla="*/ 0 w 178745"/>
              <a:gd name="connsiteY4" fmla="*/ 48425 h 124668"/>
              <a:gd name="connsiteX5" fmla="*/ 66675 w 178745"/>
              <a:gd name="connsiteY5" fmla="*/ 110337 h 124668"/>
              <a:gd name="connsiteX6" fmla="*/ 109537 w 178745"/>
              <a:gd name="connsiteY6" fmla="*/ 124625 h 124668"/>
              <a:gd name="connsiteX7" fmla="*/ 171450 w 178745"/>
              <a:gd name="connsiteY7" fmla="*/ 100812 h 124668"/>
              <a:gd name="connsiteX8" fmla="*/ 176212 w 178745"/>
              <a:gd name="connsiteY8" fmla="*/ 72237 h 12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45" h="124668">
                <a:moveTo>
                  <a:pt x="176212" y="72237"/>
                </a:moveTo>
                <a:cubicBezTo>
                  <a:pt x="169068" y="58743"/>
                  <a:pt x="153131" y="33237"/>
                  <a:pt x="128587" y="19850"/>
                </a:cubicBezTo>
                <a:cubicBezTo>
                  <a:pt x="116122" y="13051"/>
                  <a:pt x="90487" y="800"/>
                  <a:pt x="90487" y="800"/>
                </a:cubicBezTo>
                <a:cubicBezTo>
                  <a:pt x="28114" y="4958"/>
                  <a:pt x="24230" y="-14429"/>
                  <a:pt x="4762" y="29375"/>
                </a:cubicBezTo>
                <a:cubicBezTo>
                  <a:pt x="2104" y="35356"/>
                  <a:pt x="1587" y="42075"/>
                  <a:pt x="0" y="48425"/>
                </a:cubicBezTo>
                <a:cubicBezTo>
                  <a:pt x="8125" y="89054"/>
                  <a:pt x="2026" y="88786"/>
                  <a:pt x="66675" y="110337"/>
                </a:cubicBezTo>
                <a:lnTo>
                  <a:pt x="109537" y="124625"/>
                </a:lnTo>
                <a:cubicBezTo>
                  <a:pt x="142783" y="121602"/>
                  <a:pt x="164696" y="134581"/>
                  <a:pt x="171450" y="100812"/>
                </a:cubicBezTo>
                <a:cubicBezTo>
                  <a:pt x="173318" y="91472"/>
                  <a:pt x="183356" y="85731"/>
                  <a:pt x="176212" y="72237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CCCC31-A515-3390-0CFE-14792E9C1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735" y="2631011"/>
            <a:ext cx="4287646" cy="3032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C1BE09-7DB9-2749-C13A-56DC06B3ECAC}"/>
              </a:ext>
            </a:extLst>
          </p:cNvPr>
          <p:cNvSpPr txBox="1"/>
          <p:nvPr/>
        </p:nvSpPr>
        <p:spPr>
          <a:xfrm>
            <a:off x="7505781" y="2226787"/>
            <a:ext cx="403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Case 2: “Average” is meaningless except as a gauge of performance  consistency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B36E6-685F-2CBF-F14F-83960299B3CA}"/>
              </a:ext>
            </a:extLst>
          </p:cNvPr>
          <p:cNvSpPr txBox="1"/>
          <p:nvPr/>
        </p:nvSpPr>
        <p:spPr>
          <a:xfrm>
            <a:off x="1826878" y="1201071"/>
            <a:ext cx="8777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800" dirty="0"/>
              <a:t>Q. When does the operator need to act? </a:t>
            </a:r>
          </a:p>
          <a:p>
            <a:pPr marL="401638" indent="-346075">
              <a:buAutoNum type="alphaUcPeriod"/>
            </a:pPr>
            <a:r>
              <a:rPr lang="en-US" sz="2800" dirty="0"/>
              <a:t>When the process goes outside statistical ‘limits’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055CF-9408-421E-318F-E0EFA1FD4988}"/>
              </a:ext>
            </a:extLst>
          </p:cNvPr>
          <p:cNvSpPr txBox="1"/>
          <p:nvPr/>
        </p:nvSpPr>
        <p:spPr>
          <a:xfrm>
            <a:off x="1826878" y="2468257"/>
            <a:ext cx="362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1: Process average and limits</a:t>
            </a:r>
          </a:p>
        </p:txBody>
      </p:sp>
    </p:spTree>
    <p:extLst>
      <p:ext uri="{BB962C8B-B14F-4D97-AF65-F5344CB8AC3E}">
        <p14:creationId xmlns:p14="http://schemas.microsoft.com/office/powerpoint/2010/main" val="253197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73F8D0-7EA9-DA93-859D-55713CF2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Shewhart’s Big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DA5F2-2986-FD5F-F767-3086BD517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794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quality?</a:t>
            </a:r>
          </a:p>
        </p:txBody>
      </p:sp>
      <p:pic>
        <p:nvPicPr>
          <p:cNvPr id="7" name="Picture 6" descr="A Century of Excellence: The 100th Anniversary of the Shewhart Control Chart">
            <a:extLst>
              <a:ext uri="{FF2B5EF4-FFF2-40B4-BE49-F238E27FC236}">
                <a16:creationId xmlns:a16="http://schemas.microsoft.com/office/drawing/2014/main" id="{4579C757-CDD6-CF63-F3C6-B887D57B7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7" t="48781" r="4517" b="5459"/>
          <a:stretch/>
        </p:blipFill>
        <p:spPr bwMode="auto">
          <a:xfrm>
            <a:off x="981776" y="2165684"/>
            <a:ext cx="3955983" cy="40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440E3F-C5FB-AB8A-948F-AEC1B54AC1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3417" t="26657" r="28823" b="6383"/>
          <a:stretch/>
        </p:blipFill>
        <p:spPr>
          <a:xfrm>
            <a:off x="6991349" y="2324100"/>
            <a:ext cx="3608042" cy="3448049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2F8FD99-213B-92AA-16AB-4B46DBF3AA01}"/>
              </a:ext>
            </a:extLst>
          </p:cNvPr>
          <p:cNvSpPr txBox="1">
            <a:spLocks/>
          </p:cNvSpPr>
          <p:nvPr/>
        </p:nvSpPr>
        <p:spPr>
          <a:xfrm>
            <a:off x="6315776" y="1537949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do we achieve quality?</a:t>
            </a:r>
          </a:p>
        </p:txBody>
      </p:sp>
    </p:spTree>
    <p:extLst>
      <p:ext uri="{BB962C8B-B14F-4D97-AF65-F5344CB8AC3E}">
        <p14:creationId xmlns:p14="http://schemas.microsoft.com/office/powerpoint/2010/main" val="328775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CC76-43E1-499A-88E7-34D81FC2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3080" cy="1325563"/>
          </a:xfrm>
        </p:spPr>
        <p:txBody>
          <a:bodyPr/>
          <a:lstStyle/>
          <a:p>
            <a:r>
              <a:rPr lang="en-US" dirty="0"/>
              <a:t>Influences on Shewhart’s thinking</a:t>
            </a:r>
          </a:p>
        </p:txBody>
      </p:sp>
      <p:pic>
        <p:nvPicPr>
          <p:cNvPr id="1026" name="Picture 2" descr="rope metaphor diagram of how we learn to write">
            <a:extLst>
              <a:ext uri="{FF2B5EF4-FFF2-40B4-BE49-F238E27FC236}">
                <a16:creationId xmlns:a16="http://schemas.microsoft.com/office/drawing/2014/main" id="{FEB519A7-E594-9D8F-2486-EC10F4B19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4" r="9335" b="11727"/>
          <a:stretch/>
        </p:blipFill>
        <p:spPr bwMode="auto">
          <a:xfrm flipH="1">
            <a:off x="160666" y="1943025"/>
            <a:ext cx="2960230" cy="32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91B4D-9661-0E46-7EA1-3286E2BA51A4}"/>
              </a:ext>
            </a:extLst>
          </p:cNvPr>
          <p:cNvSpPr txBox="1"/>
          <p:nvPr/>
        </p:nvSpPr>
        <p:spPr>
          <a:xfrm>
            <a:off x="6727341" y="2135012"/>
            <a:ext cx="488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Understanding variation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CCCCD-6A2D-D1D8-D06B-3F6B4A88E2A8}"/>
              </a:ext>
            </a:extLst>
          </p:cNvPr>
          <p:cNvSpPr txBox="1"/>
          <p:nvPr/>
        </p:nvSpPr>
        <p:spPr>
          <a:xfrm>
            <a:off x="3396111" y="1858013"/>
            <a:ext cx="3272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Mathematical statistics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CAF19-3153-28A9-FCA8-19B12FB62472}"/>
              </a:ext>
            </a:extLst>
          </p:cNvPr>
          <p:cNvSpPr txBox="1"/>
          <p:nvPr/>
        </p:nvSpPr>
        <p:spPr>
          <a:xfrm>
            <a:off x="7139432" y="4519873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Theory of 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B76C2-C422-D235-4AE9-727E879407D3}"/>
              </a:ext>
            </a:extLst>
          </p:cNvPr>
          <p:cNvSpPr txBox="1"/>
          <p:nvPr/>
        </p:nvSpPr>
        <p:spPr>
          <a:xfrm>
            <a:off x="2635460" y="4100773"/>
            <a:ext cx="40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Philosophy: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Conceptual pragmatism </a:t>
            </a:r>
          </a:p>
        </p:txBody>
      </p:sp>
    </p:spTree>
    <p:extLst>
      <p:ext uri="{BB962C8B-B14F-4D97-AF65-F5344CB8AC3E}">
        <p14:creationId xmlns:p14="http://schemas.microsoft.com/office/powerpoint/2010/main" val="415418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C6AC-6F2D-A00A-5055-5B6091B7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137205"/>
            <a:ext cx="10515600" cy="1325563"/>
          </a:xfrm>
        </p:spPr>
        <p:txBody>
          <a:bodyPr/>
          <a:lstStyle/>
          <a:p>
            <a:r>
              <a:rPr lang="en-US" dirty="0"/>
              <a:t>1. The role of mathematical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F915E-6041-00CF-C3EC-8BA73DCC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5" y="1179380"/>
            <a:ext cx="11120439" cy="4747532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FF"/>
                </a:solidFill>
              </a:rPr>
              <a:t>Shewhart was a voracious reader of statistical references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en-US" dirty="0"/>
              <a:t>WI King, H Secrist (economists):  “statistical method”; “statistical regularity”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en-US" dirty="0"/>
              <a:t>Bowley, Edgeworth, Karl Pearson:  “theory of probable error”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en-US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en-US" dirty="0"/>
              <a:t>1919 Wanted to study with Karl Pearson </a:t>
            </a:r>
          </a:p>
          <a:p>
            <a:pPr marL="858838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en-US" dirty="0"/>
              <a:t>Dissuaded by HL Rietz (top man in statistics in America):</a:t>
            </a:r>
          </a:p>
          <a:p>
            <a:pPr marL="749300" marR="0" lv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en-US" sz="2000" i="1" dirty="0"/>
              <a:t>“Do not take up statistics as a profession – it’s not likely to offer good prospects”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1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83B68-CCDF-EE47-176E-EA7A16954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7183-F5FA-53E5-F324-DAFD0856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8" y="0"/>
            <a:ext cx="10515600" cy="1325563"/>
          </a:xfrm>
        </p:spPr>
        <p:txBody>
          <a:bodyPr/>
          <a:lstStyle/>
          <a:p>
            <a:r>
              <a:rPr lang="en-US" dirty="0"/>
              <a:t>Shewhart was one of the few up to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F93C-BDFC-6765-A65A-2E126C8D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35" y="1055234"/>
            <a:ext cx="11474910" cy="545986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76000"/>
              <a:buNone/>
              <a:tabLst>
                <a:tab pos="457200" algn="l"/>
              </a:tabLst>
            </a:pPr>
            <a:r>
              <a:rPr lang="en-US" sz="2400" dirty="0"/>
              <a:t> “…</a:t>
            </a:r>
            <a:r>
              <a:rPr lang="en-US" sz="2400" i="1" dirty="0"/>
              <a:t>One of the few writers on statistical subjects who are sufficiently acquainted with the </a:t>
            </a:r>
            <a:r>
              <a:rPr lang="en-US" sz="2400" b="1" i="1" dirty="0"/>
              <a:t>revolutionary developments of the theory </a:t>
            </a:r>
            <a:r>
              <a:rPr lang="en-US" sz="2400" i="1" dirty="0"/>
              <a:t>in the past two decades to </a:t>
            </a:r>
            <a:r>
              <a:rPr lang="en-US" sz="2400" b="1" i="1" dirty="0"/>
              <a:t>make effective use </a:t>
            </a:r>
            <a:r>
              <a:rPr lang="en-US" sz="2400" i="1" dirty="0"/>
              <a:t>of the new discoveries</a:t>
            </a:r>
            <a:r>
              <a:rPr lang="en-US" sz="2400" dirty="0"/>
              <a:t>” </a:t>
            </a:r>
            <a:r>
              <a:rPr lang="en-US" sz="2400" dirty="0">
                <a:sym typeface="Symbol" panose="05050102010706020507" pitchFamily="18" charset="2"/>
              </a:rPr>
              <a:t> </a:t>
            </a:r>
            <a:r>
              <a:rPr lang="en-US" sz="2400" dirty="0" err="1"/>
              <a:t>Hotelling</a:t>
            </a:r>
            <a:r>
              <a:rPr lang="en-US" sz="2400" dirty="0"/>
              <a:t> 1932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en-US" sz="2400" b="1" dirty="0">
              <a:solidFill>
                <a:srgbClr val="0000FF"/>
              </a:solidFill>
            </a:endParaRPr>
          </a:p>
          <a:p>
            <a:pPr marL="174625" indent="-174625" defTabSz="892175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100000"/>
              <a:buFont typeface="+mj-lt"/>
              <a:buAutoNum type="arabicPeriod"/>
              <a:tabLst>
                <a:tab pos="457200" algn="l"/>
                <a:tab pos="3600450" algn="l"/>
                <a:tab pos="4405313" algn="l"/>
              </a:tabLst>
            </a:pPr>
            <a:r>
              <a:rPr lang="en-US" sz="2400" dirty="0"/>
              <a:t> </a:t>
            </a:r>
            <a:r>
              <a:rPr lang="en-US" sz="2400" b="1" dirty="0"/>
              <a:t>Describing  the system </a:t>
            </a:r>
            <a:r>
              <a:rPr lang="en-US" sz="2400" dirty="0"/>
              <a:t>	 		Distributions, central tendency, variation</a:t>
            </a:r>
          </a:p>
          <a:p>
            <a:pPr marL="174625" indent="-174625" defTabSz="900113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Discriminating patterns 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/>
              <a:t>Correlation, </a:t>
            </a:r>
            <a:r>
              <a:rPr lang="en-US" sz="2400" dirty="0">
                <a:sym typeface="Symbol" panose="05050102010706020507" pitchFamily="18" charset="2"/>
              </a:rPr>
              <a:t>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goodness of fit</a:t>
            </a:r>
            <a:endParaRPr lang="en-US" sz="2400" dirty="0"/>
          </a:p>
          <a:p>
            <a:pPr marL="174625" indent="-174625" defTabSz="900113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/>
              <a:t> </a:t>
            </a:r>
            <a:r>
              <a:rPr lang="en-US" sz="2400" b="1" dirty="0"/>
              <a:t>Defining thresholds		</a:t>
            </a:r>
            <a:r>
              <a:rPr lang="en-US" sz="2400" dirty="0"/>
              <a:t>Tolerance vs confidence intervals</a:t>
            </a:r>
          </a:p>
          <a:p>
            <a:pPr marL="806450" lvl="1" indent="-177800" defTabSz="900113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100000"/>
              <a:tabLst>
                <a:tab pos="457200" algn="l"/>
              </a:tabLst>
            </a:pPr>
            <a:r>
              <a:rPr lang="en-US" dirty="0"/>
              <a:t>Pearson-</a:t>
            </a:r>
            <a:r>
              <a:rPr lang="en-US" dirty="0" err="1"/>
              <a:t>Neyman</a:t>
            </a:r>
            <a:r>
              <a:rPr lang="en-US" dirty="0"/>
              <a:t> lemma: type I and type II errors</a:t>
            </a:r>
          </a:p>
          <a:p>
            <a:pPr marL="806450" indent="-1778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76000"/>
              <a:tabLst>
                <a:tab pos="457200" algn="l"/>
                <a:tab pos="3254375" algn="l"/>
              </a:tabLst>
            </a:pPr>
            <a:r>
              <a:rPr lang="en-US" sz="2400" dirty="0"/>
              <a:t>Data from physical processes are rarely Gaussian BUT High production throughput = large N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normal distribution</a:t>
            </a:r>
          </a:p>
          <a:p>
            <a:pPr marL="806450" lvl="2" indent="-1778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76000"/>
              <a:tabLst>
                <a:tab pos="457200" algn="l"/>
                <a:tab pos="3254375" algn="l"/>
              </a:tabLst>
            </a:pPr>
            <a:r>
              <a:rPr lang="en-US" sz="2400" dirty="0"/>
              <a:t>Chebyshev's inequality: sets bounds for any probability distribution  </a:t>
            </a:r>
          </a:p>
          <a:p>
            <a:pPr marL="635000" lvl="2" indent="0" algn="ctr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76000"/>
              <a:buNone/>
              <a:tabLst>
                <a:tab pos="457200" algn="l"/>
                <a:tab pos="3254375" algn="l"/>
              </a:tabLst>
            </a:pPr>
            <a:r>
              <a:rPr lang="en-US" sz="2400" dirty="0" err="1"/>
              <a:t>Pr</a:t>
            </a:r>
            <a:r>
              <a:rPr lang="en-US" sz="2400" dirty="0"/>
              <a:t>(y &gt; k</a:t>
            </a:r>
            <a:r>
              <a:rPr lang="en-US" sz="2400" dirty="0">
                <a:sym typeface="Symbol" panose="05050102010706020507" pitchFamily="18" charset="2"/>
              </a:rPr>
              <a:t>)</a:t>
            </a:r>
            <a:endParaRPr lang="en-US" sz="2400" baseline="30000" dirty="0"/>
          </a:p>
          <a:p>
            <a:pPr marL="806450" lvl="2" indent="-17145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76000"/>
              <a:tabLst>
                <a:tab pos="457200" algn="l"/>
                <a:tab pos="3254375" algn="l"/>
              </a:tabLst>
            </a:pPr>
            <a:endParaRPr lang="en-US" sz="24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ct val="76000"/>
              <a:buNone/>
              <a:tabLst>
                <a:tab pos="4572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094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3440-3638-68C5-878F-078D97F9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363" y="396446"/>
            <a:ext cx="8746760" cy="936805"/>
          </a:xfrm>
        </p:spPr>
        <p:txBody>
          <a:bodyPr>
            <a:noAutofit/>
          </a:bodyPr>
          <a:lstStyle/>
          <a:p>
            <a:r>
              <a:rPr lang="en-US" dirty="0"/>
              <a:t>2. The role of philosophy</a:t>
            </a:r>
            <a:br>
              <a:rPr lang="en-US" dirty="0"/>
            </a:br>
            <a:r>
              <a:rPr lang="en-US" dirty="0"/>
              <a:t>		How do we “know” something?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0FB5-03AF-F6DF-28CC-254F14BD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977" y="1788588"/>
            <a:ext cx="9159459" cy="4581702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2400" dirty="0"/>
              <a:t>Clarence Irving Lewis  (12 Apr 1883 </a:t>
            </a:r>
            <a:r>
              <a:rPr lang="en-US" sz="2400" dirty="0">
                <a:sym typeface="Symbol" panose="05050102010706020507" pitchFamily="18" charset="2"/>
              </a:rPr>
              <a:t> </a:t>
            </a:r>
            <a:r>
              <a:rPr lang="en-US" sz="2400" dirty="0"/>
              <a:t>3 Feb 1964)</a:t>
            </a:r>
          </a:p>
          <a:p>
            <a:pPr marL="0" lvl="1" indent="0" algn="ctr">
              <a:buNone/>
            </a:pPr>
            <a:r>
              <a:rPr lang="en-US" b="0" i="1" dirty="0">
                <a:effectLst/>
              </a:rPr>
              <a:t>Mind and the World-Order: Outline of a Theory of Knowledge</a:t>
            </a:r>
            <a:r>
              <a:rPr lang="en-US" b="0" i="0" dirty="0">
                <a:effectLst/>
              </a:rPr>
              <a:t> (1929)</a:t>
            </a:r>
          </a:p>
          <a:p>
            <a:pPr marL="0" lvl="1" indent="0" algn="ctr">
              <a:buNone/>
            </a:pPr>
            <a:r>
              <a:rPr lang="en-US" b="0" dirty="0">
                <a:effectLst/>
              </a:rPr>
              <a:t>Major influence on Shewhart &amp; Deming</a:t>
            </a:r>
          </a:p>
          <a:p>
            <a:pPr marL="0" indent="0" algn="ctr">
              <a:buNone/>
            </a:pPr>
            <a:endParaRPr lang="en-US" sz="2400" b="1" dirty="0"/>
          </a:p>
          <a:p>
            <a:r>
              <a:rPr lang="en-US" sz="2400" dirty="0"/>
              <a:t>American philosopher</a:t>
            </a:r>
          </a:p>
          <a:p>
            <a:r>
              <a:rPr lang="en-US" sz="2400" dirty="0"/>
              <a:t>Major contributions to symbolic logic, epistemology</a:t>
            </a:r>
          </a:p>
          <a:p>
            <a:r>
              <a:rPr lang="en-US" sz="2400" dirty="0"/>
              <a:t>Founder ‘Conceptual Pragmatism’ </a:t>
            </a:r>
          </a:p>
          <a:p>
            <a:pPr marL="0" indent="0">
              <a:buNone/>
            </a:pPr>
            <a:endParaRPr lang="en-US" sz="2400" b="0" i="0" dirty="0">
              <a:solidFill>
                <a:srgbClr val="1A1A1A"/>
              </a:solidFill>
              <a:effectLst/>
            </a:endParaRPr>
          </a:p>
          <a:p>
            <a:pPr marL="0" lvl="1" indent="0">
              <a:buNone/>
            </a:pPr>
            <a:r>
              <a:rPr lang="en-US" b="0" i="0" dirty="0">
                <a:solidFill>
                  <a:srgbClr val="1A1A1A"/>
                </a:solidFill>
                <a:effectLst/>
              </a:rPr>
              <a:t>Overlapped with Shewhart at University of California–Berkeley 1911-1920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55D07-F8A0-72A9-6C29-EAE2DC4FF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4" b="52681"/>
          <a:stretch/>
        </p:blipFill>
        <p:spPr bwMode="auto">
          <a:xfrm>
            <a:off x="246877" y="396446"/>
            <a:ext cx="2635100" cy="25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4AFF7-7200-150E-2040-ECA0CA648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7" y="3038344"/>
            <a:ext cx="2457339" cy="36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7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695D-8635-237E-A956-76690755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6" y="98514"/>
            <a:ext cx="10515600" cy="1325563"/>
          </a:xfrm>
        </p:spPr>
        <p:txBody>
          <a:bodyPr/>
          <a:lstStyle/>
          <a:p>
            <a:r>
              <a:rPr lang="en-US" dirty="0"/>
              <a:t>Lewis’ 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B5176-E182-5873-F645-D2522E82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88" y="1253330"/>
            <a:ext cx="11469812" cy="550615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“</a:t>
            </a:r>
            <a:r>
              <a:rPr lang="en-US" sz="2400" b="1" dirty="0"/>
              <a:t>Knowledge” is “Facts With Context”</a:t>
            </a:r>
          </a:p>
          <a:p>
            <a:pPr marL="1885950"/>
            <a:r>
              <a:rPr lang="en-US" sz="2400" dirty="0">
                <a:sym typeface="Wingdings" panose="05000000000000000000" pitchFamily="2" charset="2"/>
              </a:rPr>
              <a:t>Prior context aka </a:t>
            </a:r>
            <a:r>
              <a:rPr lang="en-US" sz="2400" dirty="0"/>
              <a:t>‘Hypothesis’ is necessary </a:t>
            </a:r>
            <a:r>
              <a:rPr lang="en-US" sz="2400" dirty="0">
                <a:sym typeface="Wingdings" panose="05000000000000000000" pitchFamily="2" charset="2"/>
              </a:rPr>
              <a:t> even if tentative</a:t>
            </a:r>
          </a:p>
          <a:p>
            <a:pPr marL="17145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= what Shewhart called “operational definitions” </a:t>
            </a:r>
          </a:p>
          <a:p>
            <a:pPr marL="17145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b="1" dirty="0"/>
              <a:t>“Knowledge” requires judgement of sequences of events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future</a:t>
            </a:r>
            <a:r>
              <a:rPr lang="en-US" dirty="0"/>
              <a:t> comes from the </a:t>
            </a:r>
            <a:r>
              <a:rPr lang="en-US" b="1" dirty="0"/>
              <a:t>past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the </a:t>
            </a:r>
            <a:r>
              <a:rPr lang="en-US" b="1" dirty="0">
                <a:sym typeface="Wingdings" panose="05000000000000000000" pitchFamily="2" charset="2"/>
              </a:rPr>
              <a:t>past has predictive knowledge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What matters for the future is the </a:t>
            </a:r>
            <a:r>
              <a:rPr lang="en-US" b="1" dirty="0">
                <a:sym typeface="Wingdings" panose="05000000000000000000" pitchFamily="2" charset="2"/>
              </a:rPr>
              <a:t>present</a:t>
            </a:r>
            <a:r>
              <a:rPr lang="en-US" dirty="0">
                <a:sym typeface="Wingdings" panose="05000000000000000000" pitchFamily="2" charset="2"/>
              </a:rPr>
              <a:t>  Does the present </a:t>
            </a:r>
            <a:r>
              <a:rPr lang="en-US" b="1" dirty="0">
                <a:sym typeface="Wingdings" panose="05000000000000000000" pitchFamily="2" charset="2"/>
              </a:rPr>
              <a:t>conform or depart </a:t>
            </a:r>
            <a:r>
              <a:rPr lang="en-US" dirty="0">
                <a:sym typeface="Wingdings" panose="05000000000000000000" pitchFamily="2" charset="2"/>
              </a:rPr>
              <a:t>from the past?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Knowledge is iterative   </a:t>
            </a:r>
            <a:r>
              <a:rPr lang="en-US" dirty="0">
                <a:sym typeface="Wingdings" panose="05000000000000000000" pitchFamily="2" charset="2"/>
              </a:rPr>
              <a:t>Continuous comparison &amp; updating</a:t>
            </a:r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b="1" dirty="0"/>
              <a:t>“Knowledge” requires action</a:t>
            </a:r>
          </a:p>
          <a:p>
            <a:pPr marL="742950" indent="0">
              <a:buNone/>
            </a:pPr>
            <a:r>
              <a:rPr lang="en-US" sz="2400" dirty="0"/>
              <a:t>How do we act on our  “knowledge”? </a:t>
            </a:r>
            <a:r>
              <a:rPr lang="en-US" sz="2400" b="1" dirty="0">
                <a:sym typeface="Wingdings" panose="05000000000000000000" pitchFamily="2" charset="2"/>
              </a:rPr>
              <a:t>Decision criteria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49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08307-06C6-B73F-B8BD-C2745906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06" y="4402441"/>
            <a:ext cx="10526357" cy="137268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Part 3: Eclipse</a:t>
            </a:r>
            <a:br>
              <a:rPr lang="en-US" sz="3200" dirty="0"/>
            </a:br>
            <a:r>
              <a:rPr lang="en-US" sz="3200" dirty="0"/>
              <a:t>Why did SPC spread and adoption take so long?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019F0-166D-5ADC-9873-645D77B4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5901" r="7128" b="5347"/>
          <a:stretch/>
        </p:blipFill>
        <p:spPr bwMode="auto">
          <a:xfrm>
            <a:off x="4071293" y="906695"/>
            <a:ext cx="4325985" cy="3495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119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3BF94-5346-6456-C6BA-830E52BC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CDBE9E-F8F6-690B-4256-DD93C4FC6392}"/>
              </a:ext>
            </a:extLst>
          </p:cNvPr>
          <p:cNvSpPr txBox="1"/>
          <p:nvPr/>
        </p:nvSpPr>
        <p:spPr>
          <a:xfrm>
            <a:off x="136417" y="2920146"/>
            <a:ext cx="1366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2625"/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1915</a:t>
            </a:r>
            <a:r>
              <a:rPr lang="en-US" sz="2400" dirty="0"/>
              <a:t> 	   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1920</a:t>
            </a:r>
            <a:r>
              <a:rPr lang="en-US" sz="2400" dirty="0"/>
              <a:t> 		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1925</a:t>
            </a:r>
            <a:r>
              <a:rPr lang="en-US" sz="2400" dirty="0"/>
              <a:t> 		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1930</a:t>
            </a:r>
            <a:r>
              <a:rPr lang="en-US" sz="2400" dirty="0"/>
              <a:t> 	   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1935</a:t>
            </a:r>
            <a:r>
              <a:rPr lang="en-US" sz="2400" dirty="0"/>
              <a:t> 		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1940</a:t>
            </a:r>
            <a:r>
              <a:rPr lang="en-US" sz="2400" dirty="0"/>
              <a:t> 		1945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D46A2-E0CD-88A3-97E0-81F9661EE2F2}"/>
              </a:ext>
            </a:extLst>
          </p:cNvPr>
          <p:cNvSpPr/>
          <p:nvPr/>
        </p:nvSpPr>
        <p:spPr>
          <a:xfrm>
            <a:off x="180982" y="2699773"/>
            <a:ext cx="11331187" cy="2444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5C2088-7005-960E-163E-7A939D5E5F32}"/>
              </a:ext>
            </a:extLst>
          </p:cNvPr>
          <p:cNvCxnSpPr>
            <a:cxnSpLocks/>
          </p:cNvCxnSpPr>
          <p:nvPr/>
        </p:nvCxnSpPr>
        <p:spPr>
          <a:xfrm>
            <a:off x="2010544" y="2497456"/>
            <a:ext cx="0" cy="202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20D445-4FC0-7E3D-AA4B-BBF285C6D50C}"/>
              </a:ext>
            </a:extLst>
          </p:cNvPr>
          <p:cNvCxnSpPr>
            <a:cxnSpLocks/>
          </p:cNvCxnSpPr>
          <p:nvPr/>
        </p:nvCxnSpPr>
        <p:spPr>
          <a:xfrm>
            <a:off x="9450951" y="3806915"/>
            <a:ext cx="18443" cy="8327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D38A7F-84A9-48D7-180D-E3AB92E7BC59}"/>
              </a:ext>
            </a:extLst>
          </p:cNvPr>
          <p:cNvCxnSpPr>
            <a:cxnSpLocks/>
          </p:cNvCxnSpPr>
          <p:nvPr/>
        </p:nvCxnSpPr>
        <p:spPr>
          <a:xfrm>
            <a:off x="1280548" y="2316492"/>
            <a:ext cx="0" cy="393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375AE5-55AF-64CA-1F76-7BA61BC5F869}"/>
              </a:ext>
            </a:extLst>
          </p:cNvPr>
          <p:cNvCxnSpPr>
            <a:cxnSpLocks/>
          </p:cNvCxnSpPr>
          <p:nvPr/>
        </p:nvCxnSpPr>
        <p:spPr>
          <a:xfrm>
            <a:off x="6404388" y="3865800"/>
            <a:ext cx="11139" cy="802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205805-6F12-79FB-040E-9C8434B90CF2}"/>
              </a:ext>
            </a:extLst>
          </p:cNvPr>
          <p:cNvSpPr txBox="1"/>
          <p:nvPr/>
        </p:nvSpPr>
        <p:spPr>
          <a:xfrm>
            <a:off x="201473" y="1417701"/>
            <a:ext cx="143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PhD </a:t>
            </a:r>
          </a:p>
          <a:p>
            <a:pPr algn="r"/>
            <a:r>
              <a:rPr lang="en-US" dirty="0"/>
              <a:t>UC-Berkeley</a:t>
            </a:r>
          </a:p>
          <a:p>
            <a:pPr algn="ctr"/>
            <a:r>
              <a:rPr lang="en-US" dirty="0"/>
              <a:t>1917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5F832E-5DB0-D1C3-BC33-2DAFB9E91B1D}"/>
              </a:ext>
            </a:extLst>
          </p:cNvPr>
          <p:cNvSpPr txBox="1"/>
          <p:nvPr/>
        </p:nvSpPr>
        <p:spPr>
          <a:xfrm>
            <a:off x="9944744" y="3313822"/>
            <a:ext cx="101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WWII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48343A-CFF3-174C-9B6B-A3E953AC9CE5}"/>
              </a:ext>
            </a:extLst>
          </p:cNvPr>
          <p:cNvSpPr txBox="1"/>
          <p:nvPr/>
        </p:nvSpPr>
        <p:spPr>
          <a:xfrm>
            <a:off x="6053555" y="3302885"/>
            <a:ext cx="266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Great Depression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95F976-FB35-33DD-634F-042589A53ECB}"/>
              </a:ext>
            </a:extLst>
          </p:cNvPr>
          <p:cNvSpPr txBox="1"/>
          <p:nvPr/>
        </p:nvSpPr>
        <p:spPr>
          <a:xfrm>
            <a:off x="1464353" y="1548699"/>
            <a:ext cx="119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Reads Karl Pearson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5C7C69-CB4C-D7C2-8439-2DB23CE89442}"/>
              </a:ext>
            </a:extLst>
          </p:cNvPr>
          <p:cNvSpPr txBox="1"/>
          <p:nvPr/>
        </p:nvSpPr>
        <p:spPr>
          <a:xfrm>
            <a:off x="5021364" y="1584311"/>
            <a:ext cx="119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Reads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 I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Lewis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D664E0-EE54-A6E9-3D43-D3EE317E8D28}"/>
              </a:ext>
            </a:extLst>
          </p:cNvPr>
          <p:cNvSpPr txBox="1"/>
          <p:nvPr/>
        </p:nvSpPr>
        <p:spPr>
          <a:xfrm>
            <a:off x="5355742" y="4610209"/>
            <a:ext cx="2012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Economic Control of Quality  of Manufactured Product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1931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B52F6CE-7346-3A43-860F-31A9AB64C25C}"/>
              </a:ext>
            </a:extLst>
          </p:cNvPr>
          <p:cNvCxnSpPr>
            <a:cxnSpLocks/>
          </p:cNvCxnSpPr>
          <p:nvPr/>
        </p:nvCxnSpPr>
        <p:spPr>
          <a:xfrm flipH="1" flipV="1">
            <a:off x="6772592" y="2464536"/>
            <a:ext cx="1" cy="224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1476DCF-322D-A282-B360-914FC3294339}"/>
              </a:ext>
            </a:extLst>
          </p:cNvPr>
          <p:cNvSpPr txBox="1"/>
          <p:nvPr/>
        </p:nvSpPr>
        <p:spPr>
          <a:xfrm>
            <a:off x="6030290" y="1579043"/>
            <a:ext cx="153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Visits Karl &amp; Egon Pearson</a:t>
            </a:r>
          </a:p>
          <a:p>
            <a:pPr algn="ctr"/>
            <a:r>
              <a:rPr lang="en-US" dirty="0"/>
              <a:t>UCL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E4FD44-396E-05A2-A136-BC7DD51625FE}"/>
              </a:ext>
            </a:extLst>
          </p:cNvPr>
          <p:cNvSpPr txBox="1"/>
          <p:nvPr/>
        </p:nvSpPr>
        <p:spPr>
          <a:xfrm>
            <a:off x="8187098" y="1892362"/>
            <a:ext cx="107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MIT</a:t>
            </a:r>
          </a:p>
          <a:p>
            <a:pPr algn="ctr"/>
            <a:r>
              <a:rPr lang="en-US" dirty="0"/>
              <a:t>lectures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5592CA-8718-A8AA-26A5-B243AE5FE77C}"/>
              </a:ext>
            </a:extLst>
          </p:cNvPr>
          <p:cNvCxnSpPr>
            <a:cxnSpLocks/>
          </p:cNvCxnSpPr>
          <p:nvPr/>
        </p:nvCxnSpPr>
        <p:spPr>
          <a:xfrm>
            <a:off x="4609266" y="3260684"/>
            <a:ext cx="27701" cy="1361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057D35E-2584-2C5D-31AF-8C2AE867670D}"/>
              </a:ext>
            </a:extLst>
          </p:cNvPr>
          <p:cNvSpPr txBox="1"/>
          <p:nvPr/>
        </p:nvSpPr>
        <p:spPr>
          <a:xfrm>
            <a:off x="8043038" y="4626109"/>
            <a:ext cx="29170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Statistical Method from the Viewpoint of Quality Control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1939 </a:t>
            </a:r>
          </a:p>
          <a:p>
            <a:pPr algn="ctr"/>
            <a:endParaRPr lang="en-US" sz="900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B97C86-5CC5-6C70-BAC8-78BB9EE02965}"/>
              </a:ext>
            </a:extLst>
          </p:cNvPr>
          <p:cNvSpPr txBox="1"/>
          <p:nvPr/>
        </p:nvSpPr>
        <p:spPr>
          <a:xfrm>
            <a:off x="8942280" y="1546179"/>
            <a:ext cx="136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Deming:  USDA lectures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2C8B3DE-EA32-320E-0252-D9843281EE67}"/>
              </a:ext>
            </a:extLst>
          </p:cNvPr>
          <p:cNvCxnSpPr>
            <a:cxnSpLocks/>
          </p:cNvCxnSpPr>
          <p:nvPr/>
        </p:nvCxnSpPr>
        <p:spPr>
          <a:xfrm flipV="1">
            <a:off x="5674881" y="2494536"/>
            <a:ext cx="0" cy="202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BE56F43-F089-3A05-A830-BD3D3A284F96}"/>
              </a:ext>
            </a:extLst>
          </p:cNvPr>
          <p:cNvSpPr txBox="1"/>
          <p:nvPr/>
        </p:nvSpPr>
        <p:spPr>
          <a:xfrm>
            <a:off x="10347039" y="1311924"/>
            <a:ext cx="167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ASA Annual Meeting Sessions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On Quality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5C74846-F468-0030-A728-C449975BCC15}"/>
              </a:ext>
            </a:extLst>
          </p:cNvPr>
          <p:cNvCxnSpPr/>
          <p:nvPr/>
        </p:nvCxnSpPr>
        <p:spPr>
          <a:xfrm>
            <a:off x="2356150" y="2548860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19FF01-9771-AAFF-AF33-92C58E912484}"/>
              </a:ext>
            </a:extLst>
          </p:cNvPr>
          <p:cNvCxnSpPr/>
          <p:nvPr/>
        </p:nvCxnSpPr>
        <p:spPr>
          <a:xfrm>
            <a:off x="527428" y="2532671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DABDDD1-F466-E283-FFF4-116FDBC80ECA}"/>
              </a:ext>
            </a:extLst>
          </p:cNvPr>
          <p:cNvCxnSpPr/>
          <p:nvPr/>
        </p:nvCxnSpPr>
        <p:spPr>
          <a:xfrm>
            <a:off x="4204000" y="2532670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14B50D-037B-E7C0-7B74-5F8D4BAE43B9}"/>
              </a:ext>
            </a:extLst>
          </p:cNvPr>
          <p:cNvCxnSpPr/>
          <p:nvPr/>
        </p:nvCxnSpPr>
        <p:spPr>
          <a:xfrm>
            <a:off x="6019800" y="2532669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2DFA65F-7851-5DCA-F33F-CCD8356CA2D1}"/>
              </a:ext>
            </a:extLst>
          </p:cNvPr>
          <p:cNvCxnSpPr/>
          <p:nvPr/>
        </p:nvCxnSpPr>
        <p:spPr>
          <a:xfrm>
            <a:off x="7843433" y="2509969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E949220-5D64-5DD6-C5BB-50F8477300EC}"/>
              </a:ext>
            </a:extLst>
          </p:cNvPr>
          <p:cNvCxnSpPr/>
          <p:nvPr/>
        </p:nvCxnSpPr>
        <p:spPr>
          <a:xfrm>
            <a:off x="9662708" y="2497456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A1E5266-53D3-9159-675C-622BB8150FE5}"/>
              </a:ext>
            </a:extLst>
          </p:cNvPr>
          <p:cNvCxnSpPr/>
          <p:nvPr/>
        </p:nvCxnSpPr>
        <p:spPr>
          <a:xfrm>
            <a:off x="11505796" y="2486213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52F5C14-71B1-CBDF-D594-D8DF2AA4C3BB}"/>
              </a:ext>
            </a:extLst>
          </p:cNvPr>
          <p:cNvSpPr txBox="1"/>
          <p:nvPr/>
        </p:nvSpPr>
        <p:spPr>
          <a:xfrm>
            <a:off x="3924331" y="4590660"/>
            <a:ext cx="1433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First published description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Bell System Tech J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 1926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57D2188-2E9E-E73F-9753-FEFBA83A2D1D}"/>
              </a:ext>
            </a:extLst>
          </p:cNvPr>
          <p:cNvCxnSpPr>
            <a:cxnSpLocks/>
          </p:cNvCxnSpPr>
          <p:nvPr/>
        </p:nvCxnSpPr>
        <p:spPr>
          <a:xfrm flipV="1">
            <a:off x="8806799" y="2464536"/>
            <a:ext cx="0" cy="202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6E0F554-94E8-6E52-EC6D-8B2DDD8470DE}"/>
              </a:ext>
            </a:extLst>
          </p:cNvPr>
          <p:cNvSpPr txBox="1"/>
          <p:nvPr/>
        </p:nvSpPr>
        <p:spPr>
          <a:xfrm>
            <a:off x="6699611" y="3985212"/>
            <a:ext cx="120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ASTM Manual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FEC4A3B-315E-126B-22C5-176D82A207EC}"/>
              </a:ext>
            </a:extLst>
          </p:cNvPr>
          <p:cNvSpPr txBox="1"/>
          <p:nvPr/>
        </p:nvSpPr>
        <p:spPr>
          <a:xfrm>
            <a:off x="7447319" y="3993323"/>
            <a:ext cx="120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ASTM Supp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F5D833-5147-860A-6362-039CBAFF8C29}"/>
              </a:ext>
            </a:extLst>
          </p:cNvPr>
          <p:cNvSpPr txBox="1"/>
          <p:nvPr/>
        </p:nvSpPr>
        <p:spPr>
          <a:xfrm>
            <a:off x="8347089" y="4043157"/>
            <a:ext cx="2631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ASAT Z War Standards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823A74E-770B-9C38-9A5E-5F2D668C6B76}"/>
              </a:ext>
            </a:extLst>
          </p:cNvPr>
          <p:cNvCxnSpPr>
            <a:cxnSpLocks/>
          </p:cNvCxnSpPr>
          <p:nvPr/>
        </p:nvCxnSpPr>
        <p:spPr>
          <a:xfrm>
            <a:off x="9944744" y="3788518"/>
            <a:ext cx="0" cy="26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3347A5A-CD88-616D-6DEE-6F8799F79505}"/>
              </a:ext>
            </a:extLst>
          </p:cNvPr>
          <p:cNvSpPr/>
          <p:nvPr/>
        </p:nvSpPr>
        <p:spPr>
          <a:xfrm>
            <a:off x="119553" y="3385403"/>
            <a:ext cx="1628572" cy="373225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C5865A4-E7AB-BCA9-6DB1-20218538E31A}"/>
              </a:ext>
            </a:extLst>
          </p:cNvPr>
          <p:cNvSpPr/>
          <p:nvPr/>
        </p:nvSpPr>
        <p:spPr>
          <a:xfrm>
            <a:off x="5689416" y="3336242"/>
            <a:ext cx="3537197" cy="374539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0FDF77C-850D-2A67-A66A-260C92138233}"/>
              </a:ext>
            </a:extLst>
          </p:cNvPr>
          <p:cNvSpPr/>
          <p:nvPr/>
        </p:nvSpPr>
        <p:spPr>
          <a:xfrm>
            <a:off x="9260341" y="3327955"/>
            <a:ext cx="2444113" cy="377330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1D2A05D-4DBE-C5BC-8FA1-7AD728C79989}"/>
              </a:ext>
            </a:extLst>
          </p:cNvPr>
          <p:cNvCxnSpPr>
            <a:cxnSpLocks/>
          </p:cNvCxnSpPr>
          <p:nvPr/>
        </p:nvCxnSpPr>
        <p:spPr>
          <a:xfrm>
            <a:off x="7237034" y="3778514"/>
            <a:ext cx="0" cy="26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EB4136B-1DB8-D64A-612E-8505953B6694}"/>
              </a:ext>
            </a:extLst>
          </p:cNvPr>
          <p:cNvCxnSpPr>
            <a:cxnSpLocks/>
          </p:cNvCxnSpPr>
          <p:nvPr/>
        </p:nvCxnSpPr>
        <p:spPr>
          <a:xfrm>
            <a:off x="7982824" y="3788517"/>
            <a:ext cx="0" cy="26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5EA2405-570C-EEE6-01B0-BBDB4EAF9638}"/>
              </a:ext>
            </a:extLst>
          </p:cNvPr>
          <p:cNvCxnSpPr>
            <a:cxnSpLocks/>
          </p:cNvCxnSpPr>
          <p:nvPr/>
        </p:nvCxnSpPr>
        <p:spPr>
          <a:xfrm>
            <a:off x="8866744" y="3806915"/>
            <a:ext cx="0" cy="26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863F5AC-E961-63CD-9174-9929DB786DCE}"/>
              </a:ext>
            </a:extLst>
          </p:cNvPr>
          <p:cNvCxnSpPr>
            <a:cxnSpLocks/>
          </p:cNvCxnSpPr>
          <p:nvPr/>
        </p:nvCxnSpPr>
        <p:spPr>
          <a:xfrm>
            <a:off x="10460695" y="3806914"/>
            <a:ext cx="0" cy="26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A64F433-79D3-F52D-A239-BC2397B4A582}"/>
              </a:ext>
            </a:extLst>
          </p:cNvPr>
          <p:cNvCxnSpPr>
            <a:cxnSpLocks/>
          </p:cNvCxnSpPr>
          <p:nvPr/>
        </p:nvCxnSpPr>
        <p:spPr>
          <a:xfrm>
            <a:off x="1764989" y="3035496"/>
            <a:ext cx="0" cy="13466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129DA10-023E-8F12-0DC1-F3FBAFF79750}"/>
              </a:ext>
            </a:extLst>
          </p:cNvPr>
          <p:cNvSpPr txBox="1"/>
          <p:nvPr/>
        </p:nvSpPr>
        <p:spPr>
          <a:xfrm>
            <a:off x="1188654" y="4375977"/>
            <a:ext cx="119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Begins works at Western Electric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11CB08-D865-FBBA-8163-DC428AB5AD6B}"/>
              </a:ext>
            </a:extLst>
          </p:cNvPr>
          <p:cNvCxnSpPr>
            <a:cxnSpLocks/>
          </p:cNvCxnSpPr>
          <p:nvPr/>
        </p:nvCxnSpPr>
        <p:spPr>
          <a:xfrm flipV="1">
            <a:off x="4871007" y="2486213"/>
            <a:ext cx="0" cy="202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A10C61-EBCA-58D1-6B3A-73D6BA797852}"/>
              </a:ext>
            </a:extLst>
          </p:cNvPr>
          <p:cNvSpPr txBox="1"/>
          <p:nvPr/>
        </p:nvSpPr>
        <p:spPr>
          <a:xfrm>
            <a:off x="4327505" y="1858438"/>
            <a:ext cx="102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Meets Deming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312F68-CFD9-816A-E656-8AD5E073D635}"/>
              </a:ext>
            </a:extLst>
          </p:cNvPr>
          <p:cNvCxnSpPr>
            <a:cxnSpLocks/>
          </p:cNvCxnSpPr>
          <p:nvPr/>
        </p:nvCxnSpPr>
        <p:spPr>
          <a:xfrm flipV="1">
            <a:off x="3789488" y="1017371"/>
            <a:ext cx="0" cy="32989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3649C5-7EED-71D6-CE3E-C973CA002858}"/>
              </a:ext>
            </a:extLst>
          </p:cNvPr>
          <p:cNvSpPr txBox="1"/>
          <p:nvPr/>
        </p:nvSpPr>
        <p:spPr>
          <a:xfrm>
            <a:off x="2658921" y="355694"/>
            <a:ext cx="239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Control chart memo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16 May 1924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0F2DF-0AF5-16CE-F7B8-50DEC2088DCA}"/>
              </a:ext>
            </a:extLst>
          </p:cNvPr>
          <p:cNvSpPr txBox="1"/>
          <p:nvPr/>
        </p:nvSpPr>
        <p:spPr>
          <a:xfrm>
            <a:off x="991142" y="597990"/>
            <a:ext cx="147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Epiphany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0009A6-33E0-3094-33EF-EE5CF352BEC9}"/>
              </a:ext>
            </a:extLst>
          </p:cNvPr>
          <p:cNvSpPr txBox="1"/>
          <p:nvPr/>
        </p:nvSpPr>
        <p:spPr>
          <a:xfrm>
            <a:off x="7214454" y="548986"/>
            <a:ext cx="142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Evolution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85E93F-0B1C-AB82-255D-6C026D50D9CE}"/>
              </a:ext>
            </a:extLst>
          </p:cNvPr>
          <p:cNvCxnSpPr/>
          <p:nvPr/>
        </p:nvCxnSpPr>
        <p:spPr>
          <a:xfrm>
            <a:off x="580068" y="1315913"/>
            <a:ext cx="32224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983BC3-4978-EC03-3BCC-3919F5358C9C}"/>
              </a:ext>
            </a:extLst>
          </p:cNvPr>
          <p:cNvCxnSpPr>
            <a:cxnSpLocks/>
          </p:cNvCxnSpPr>
          <p:nvPr/>
        </p:nvCxnSpPr>
        <p:spPr>
          <a:xfrm flipV="1">
            <a:off x="3802566" y="1315913"/>
            <a:ext cx="8138694" cy="3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D033EE-6E2A-B33A-F606-39EE15AC601C}"/>
              </a:ext>
            </a:extLst>
          </p:cNvPr>
          <p:cNvCxnSpPr>
            <a:cxnSpLocks/>
          </p:cNvCxnSpPr>
          <p:nvPr/>
        </p:nvCxnSpPr>
        <p:spPr>
          <a:xfrm flipV="1">
            <a:off x="9450951" y="2464536"/>
            <a:ext cx="0" cy="202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87C42F-E72E-1E8C-074F-58C954C2D6B1}"/>
              </a:ext>
            </a:extLst>
          </p:cNvPr>
          <p:cNvCxnSpPr>
            <a:cxnSpLocks/>
          </p:cNvCxnSpPr>
          <p:nvPr/>
        </p:nvCxnSpPr>
        <p:spPr>
          <a:xfrm flipV="1">
            <a:off x="11301093" y="2494535"/>
            <a:ext cx="0" cy="202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99EC459-CD7C-CF39-36A0-0C75497CB537}"/>
              </a:ext>
            </a:extLst>
          </p:cNvPr>
          <p:cNvSpPr txBox="1"/>
          <p:nvPr/>
        </p:nvSpPr>
        <p:spPr>
          <a:xfrm>
            <a:off x="487545" y="3356912"/>
            <a:ext cx="85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WWI</a:t>
            </a:r>
          </a:p>
        </p:txBody>
      </p:sp>
    </p:spTree>
    <p:extLst>
      <p:ext uri="{BB962C8B-B14F-4D97-AF65-F5344CB8AC3E}">
        <p14:creationId xmlns:p14="http://schemas.microsoft.com/office/powerpoint/2010/main" val="347905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6DB59-60E3-43CC-50C0-48D2B18102E8}"/>
              </a:ext>
            </a:extLst>
          </p:cNvPr>
          <p:cNvSpPr txBox="1"/>
          <p:nvPr/>
        </p:nvSpPr>
        <p:spPr>
          <a:xfrm>
            <a:off x="339617" y="3472338"/>
            <a:ext cx="11581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2625"/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1945</a:t>
            </a:r>
            <a:r>
              <a:rPr lang="en-US" sz="2400" dirty="0"/>
              <a:t> 	   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1950</a:t>
            </a:r>
            <a:r>
              <a:rPr lang="en-US" sz="2400" dirty="0"/>
              <a:t> 		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1955</a:t>
            </a:r>
            <a:r>
              <a:rPr lang="en-US" sz="2400" dirty="0"/>
              <a:t> 		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1960</a:t>
            </a:r>
            <a:r>
              <a:rPr lang="en-US" sz="2400" dirty="0"/>
              <a:t> 	   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1965</a:t>
            </a:r>
            <a:r>
              <a:rPr lang="en-US" sz="2400" dirty="0"/>
              <a:t> 		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1970</a:t>
            </a:r>
            <a:r>
              <a:rPr lang="en-US" sz="2400" dirty="0"/>
              <a:t> 	 1980s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393BEA-856A-B918-A279-3F4F17ADF4BE}"/>
              </a:ext>
            </a:extLst>
          </p:cNvPr>
          <p:cNvSpPr/>
          <p:nvPr/>
        </p:nvSpPr>
        <p:spPr>
          <a:xfrm>
            <a:off x="384183" y="3251965"/>
            <a:ext cx="9481726" cy="22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6124E9-8B14-B47B-A00B-9BAFD2F10032}"/>
              </a:ext>
            </a:extLst>
          </p:cNvPr>
          <p:cNvCxnSpPr/>
          <p:nvPr/>
        </p:nvCxnSpPr>
        <p:spPr>
          <a:xfrm>
            <a:off x="2559350" y="3101052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1DE709-B7CB-FB5E-65B2-3FC3F2AAA5CE}"/>
              </a:ext>
            </a:extLst>
          </p:cNvPr>
          <p:cNvCxnSpPr/>
          <p:nvPr/>
        </p:nvCxnSpPr>
        <p:spPr>
          <a:xfrm>
            <a:off x="730628" y="3084863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AFCCBD-9F9E-EEBD-76DA-35F62A64FB4C}"/>
              </a:ext>
            </a:extLst>
          </p:cNvPr>
          <p:cNvCxnSpPr/>
          <p:nvPr/>
        </p:nvCxnSpPr>
        <p:spPr>
          <a:xfrm>
            <a:off x="4399560" y="3032823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2202BF-EF64-A1BC-CF63-45941D74CAC7}"/>
              </a:ext>
            </a:extLst>
          </p:cNvPr>
          <p:cNvCxnSpPr/>
          <p:nvPr/>
        </p:nvCxnSpPr>
        <p:spPr>
          <a:xfrm>
            <a:off x="6223000" y="3084861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E9048-E0E6-2E65-4B7A-4DE672911AA8}"/>
              </a:ext>
            </a:extLst>
          </p:cNvPr>
          <p:cNvCxnSpPr/>
          <p:nvPr/>
        </p:nvCxnSpPr>
        <p:spPr>
          <a:xfrm>
            <a:off x="8046633" y="3062161"/>
            <a:ext cx="0" cy="50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D2C7E3-FA01-9C83-C750-3E0816BEDB1A}"/>
              </a:ext>
            </a:extLst>
          </p:cNvPr>
          <p:cNvCxnSpPr>
            <a:cxnSpLocks/>
          </p:cNvCxnSpPr>
          <p:nvPr/>
        </p:nvCxnSpPr>
        <p:spPr>
          <a:xfrm>
            <a:off x="9865908" y="3049648"/>
            <a:ext cx="0" cy="51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ACF5A5-B1EC-B34F-9B05-5B756F9C967D}"/>
              </a:ext>
            </a:extLst>
          </p:cNvPr>
          <p:cNvCxnSpPr>
            <a:cxnSpLocks/>
          </p:cNvCxnSpPr>
          <p:nvPr/>
        </p:nvCxnSpPr>
        <p:spPr>
          <a:xfrm>
            <a:off x="1461205" y="3960636"/>
            <a:ext cx="12549" cy="1338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0753EA-10C8-61D9-C5AB-1326CAE4562D}"/>
              </a:ext>
            </a:extLst>
          </p:cNvPr>
          <p:cNvCxnSpPr>
            <a:cxnSpLocks/>
          </p:cNvCxnSpPr>
          <p:nvPr/>
        </p:nvCxnSpPr>
        <p:spPr>
          <a:xfrm flipV="1">
            <a:off x="1064965" y="2859516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BD93E7-B584-76A8-67E6-7C3F15EB2AFE}"/>
              </a:ext>
            </a:extLst>
          </p:cNvPr>
          <p:cNvSpPr txBox="1"/>
          <p:nvPr/>
        </p:nvSpPr>
        <p:spPr>
          <a:xfrm>
            <a:off x="384183" y="2181310"/>
            <a:ext cx="140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ASQC founded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97F83F-30D2-30A0-302F-605B3D8DF6CC}"/>
              </a:ext>
            </a:extLst>
          </p:cNvPr>
          <p:cNvCxnSpPr>
            <a:cxnSpLocks/>
          </p:cNvCxnSpPr>
          <p:nvPr/>
        </p:nvCxnSpPr>
        <p:spPr>
          <a:xfrm>
            <a:off x="5008774" y="3837194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E1F695-BDDF-25D3-90BC-38991ACDFC83}"/>
              </a:ext>
            </a:extLst>
          </p:cNvPr>
          <p:cNvSpPr txBox="1"/>
          <p:nvPr/>
        </p:nvSpPr>
        <p:spPr>
          <a:xfrm>
            <a:off x="4272605" y="4239108"/>
            <a:ext cx="246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Western Electric Quality Control Handbook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published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92762D-6FC2-D0F0-CEE7-E50AFE847825}"/>
              </a:ext>
            </a:extLst>
          </p:cNvPr>
          <p:cNvSpPr txBox="1"/>
          <p:nvPr/>
        </p:nvSpPr>
        <p:spPr>
          <a:xfrm>
            <a:off x="762705" y="551927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Hotelling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chart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A308F-A7B1-4432-A13E-EE0AB8F8AE05}"/>
              </a:ext>
            </a:extLst>
          </p:cNvPr>
          <p:cNvSpPr txBox="1"/>
          <p:nvPr/>
        </p:nvSpPr>
        <p:spPr>
          <a:xfrm>
            <a:off x="3219779" y="569011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Ewan Page CUSUM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BF8FC7-E9CC-D432-8B9A-F2DE41458B97}"/>
              </a:ext>
            </a:extLst>
          </p:cNvPr>
          <p:cNvCxnSpPr>
            <a:cxnSpLocks/>
          </p:cNvCxnSpPr>
          <p:nvPr/>
        </p:nvCxnSpPr>
        <p:spPr>
          <a:xfrm>
            <a:off x="3941206" y="3934538"/>
            <a:ext cx="25386" cy="16963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238865-3EF1-2ACE-8D9B-4F26E541773B}"/>
              </a:ext>
            </a:extLst>
          </p:cNvPr>
          <p:cNvCxnSpPr>
            <a:cxnSpLocks/>
          </p:cNvCxnSpPr>
          <p:nvPr/>
        </p:nvCxnSpPr>
        <p:spPr>
          <a:xfrm flipV="1">
            <a:off x="4796930" y="2859516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A3B387-9FE2-4B6C-1863-A6B58DB9B2FC}"/>
              </a:ext>
            </a:extLst>
          </p:cNvPr>
          <p:cNvSpPr txBox="1"/>
          <p:nvPr/>
        </p:nvSpPr>
        <p:spPr>
          <a:xfrm>
            <a:off x="4399560" y="2369216"/>
            <a:ext cx="92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Retires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2B4D3D-2D17-942D-254A-DC72EFA212AF}"/>
              </a:ext>
            </a:extLst>
          </p:cNvPr>
          <p:cNvCxnSpPr>
            <a:cxnSpLocks/>
          </p:cNvCxnSpPr>
          <p:nvPr/>
        </p:nvCxnSpPr>
        <p:spPr>
          <a:xfrm flipV="1">
            <a:off x="1621931" y="2012692"/>
            <a:ext cx="3670" cy="1227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2C93785-2F2E-F536-F86B-A3CC4BEAABF3}"/>
              </a:ext>
            </a:extLst>
          </p:cNvPr>
          <p:cNvSpPr txBox="1"/>
          <p:nvPr/>
        </p:nvSpPr>
        <p:spPr>
          <a:xfrm>
            <a:off x="723532" y="1394236"/>
            <a:ext cx="186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Visits </a:t>
            </a:r>
          </a:p>
          <a:p>
            <a:pPr algn="ctr"/>
            <a:r>
              <a:rPr lang="en-US" dirty="0" err="1"/>
              <a:t>Mahalanobis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2FF735-55F2-1760-71E0-D6B4ECE15EC0}"/>
              </a:ext>
            </a:extLst>
          </p:cNvPr>
          <p:cNvCxnSpPr>
            <a:cxnSpLocks/>
          </p:cNvCxnSpPr>
          <p:nvPr/>
        </p:nvCxnSpPr>
        <p:spPr>
          <a:xfrm flipV="1">
            <a:off x="2182565" y="2859516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44BFE4B-C577-5C99-D0F7-9C33FF415060}"/>
              </a:ext>
            </a:extLst>
          </p:cNvPr>
          <p:cNvSpPr txBox="1"/>
          <p:nvPr/>
        </p:nvSpPr>
        <p:spPr>
          <a:xfrm>
            <a:off x="1453225" y="1965560"/>
            <a:ext cx="159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First Shewhart Medal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4D6968-1E3E-39C2-A417-0AF6A5D40576}"/>
              </a:ext>
            </a:extLst>
          </p:cNvPr>
          <p:cNvCxnSpPr>
            <a:cxnSpLocks/>
          </p:cNvCxnSpPr>
          <p:nvPr/>
        </p:nvCxnSpPr>
        <p:spPr>
          <a:xfrm flipV="1">
            <a:off x="8787904" y="2859516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B422CF-F3FA-AB43-F863-D2AAB727BA05}"/>
              </a:ext>
            </a:extLst>
          </p:cNvPr>
          <p:cNvSpPr txBox="1"/>
          <p:nvPr/>
        </p:nvSpPr>
        <p:spPr>
          <a:xfrm>
            <a:off x="8379715" y="2256399"/>
            <a:ext cx="816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Death</a:t>
            </a:r>
          </a:p>
          <a:p>
            <a:pPr algn="ctr"/>
            <a:r>
              <a:rPr lang="en-US" b="1" dirty="0"/>
              <a:t>1967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C6731D-4A32-2CB9-C22B-38553BCAC8FC}"/>
              </a:ext>
            </a:extLst>
          </p:cNvPr>
          <p:cNvSpPr txBox="1"/>
          <p:nvPr/>
        </p:nvSpPr>
        <p:spPr>
          <a:xfrm>
            <a:off x="8010268" y="4023335"/>
            <a:ext cx="166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ASQC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tribute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B25E76-03B8-016C-F9E9-B53757378A73}"/>
              </a:ext>
            </a:extLst>
          </p:cNvPr>
          <p:cNvCxnSpPr>
            <a:cxnSpLocks/>
          </p:cNvCxnSpPr>
          <p:nvPr/>
        </p:nvCxnSpPr>
        <p:spPr>
          <a:xfrm>
            <a:off x="8799703" y="3647062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6">
            <a:extLst>
              <a:ext uri="{FF2B5EF4-FFF2-40B4-BE49-F238E27FC236}">
                <a16:creationId xmlns:a16="http://schemas.microsoft.com/office/drawing/2014/main" id="{8A981AAD-9CDC-D1AE-DD67-D2119C28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84" y="13838"/>
            <a:ext cx="10816767" cy="956180"/>
          </a:xfrm>
        </p:spPr>
        <p:txBody>
          <a:bodyPr>
            <a:normAutofit/>
          </a:bodyPr>
          <a:lstStyle/>
          <a:p>
            <a:r>
              <a:rPr lang="en-US" sz="3200" dirty="0"/>
              <a:t>Post-WWII: Momentum fizzles out in the US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0376C4-3755-60A7-D61F-A04E0B8D5706}"/>
              </a:ext>
            </a:extLst>
          </p:cNvPr>
          <p:cNvSpPr/>
          <p:nvPr/>
        </p:nvSpPr>
        <p:spPr>
          <a:xfrm>
            <a:off x="1133214" y="937717"/>
            <a:ext cx="5069112" cy="234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D0975E-CED5-6B1D-1077-BA1734E40733}"/>
              </a:ext>
            </a:extLst>
          </p:cNvPr>
          <p:cNvSpPr txBox="1"/>
          <p:nvPr/>
        </p:nvSpPr>
        <p:spPr>
          <a:xfrm>
            <a:off x="-2890" y="743441"/>
            <a:ext cx="139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Deming goes to Japan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94C08F6-ABD3-0EF9-8A42-1C93B05A4757}"/>
              </a:ext>
            </a:extLst>
          </p:cNvPr>
          <p:cNvCxnSpPr>
            <a:cxnSpLocks/>
          </p:cNvCxnSpPr>
          <p:nvPr/>
        </p:nvCxnSpPr>
        <p:spPr>
          <a:xfrm>
            <a:off x="759154" y="3949364"/>
            <a:ext cx="0" cy="330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D1B5249-B089-B947-BC4C-DC5E2281967B}"/>
              </a:ext>
            </a:extLst>
          </p:cNvPr>
          <p:cNvSpPr txBox="1"/>
          <p:nvPr/>
        </p:nvSpPr>
        <p:spPr>
          <a:xfrm>
            <a:off x="180917" y="4319799"/>
            <a:ext cx="122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ASA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CCB0F-059D-D410-30C6-73309D46B984}"/>
              </a:ext>
            </a:extLst>
          </p:cNvPr>
          <p:cNvSpPr/>
          <p:nvPr/>
        </p:nvSpPr>
        <p:spPr>
          <a:xfrm>
            <a:off x="10585667" y="3235483"/>
            <a:ext cx="1133318" cy="241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77BEBA-E47E-2968-22F2-9024F6317686}"/>
              </a:ext>
            </a:extLst>
          </p:cNvPr>
          <p:cNvCxnSpPr>
            <a:cxnSpLocks/>
          </p:cNvCxnSpPr>
          <p:nvPr/>
        </p:nvCxnSpPr>
        <p:spPr>
          <a:xfrm flipV="1">
            <a:off x="10585667" y="2855219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FC36AB9-51E3-8364-DD2D-5C60E778CE26}"/>
              </a:ext>
            </a:extLst>
          </p:cNvPr>
          <p:cNvSpPr/>
          <p:nvPr/>
        </p:nvSpPr>
        <p:spPr>
          <a:xfrm>
            <a:off x="2027908" y="1482178"/>
            <a:ext cx="3731965" cy="2406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14B83-F665-B811-9962-3901E3DB5D3F}"/>
              </a:ext>
            </a:extLst>
          </p:cNvPr>
          <p:cNvSpPr txBox="1"/>
          <p:nvPr/>
        </p:nvSpPr>
        <p:spPr>
          <a:xfrm>
            <a:off x="6085805" y="143886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SQC in India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CEB9B5-6932-9EC1-885B-2361C38DFA7A}"/>
              </a:ext>
            </a:extLst>
          </p:cNvPr>
          <p:cNvSpPr txBox="1"/>
          <p:nvPr/>
        </p:nvSpPr>
        <p:spPr>
          <a:xfrm>
            <a:off x="6392878" y="866202"/>
            <a:ext cx="149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SQC in Japan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ED149A-AA48-3906-88B6-DD261009046A}"/>
              </a:ext>
            </a:extLst>
          </p:cNvPr>
          <p:cNvSpPr txBox="1"/>
          <p:nvPr/>
        </p:nvSpPr>
        <p:spPr>
          <a:xfrm>
            <a:off x="9917691" y="2230716"/>
            <a:ext cx="200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Deming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“Out of the Crisis”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36FD22-01F3-1E82-8CEC-DA0495887020}"/>
              </a:ext>
            </a:extLst>
          </p:cNvPr>
          <p:cNvSpPr/>
          <p:nvPr/>
        </p:nvSpPr>
        <p:spPr>
          <a:xfrm>
            <a:off x="10399879" y="1534312"/>
            <a:ext cx="1651708" cy="2329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08CD3F-23D6-00ED-03E9-A5FD03BB29C6}"/>
              </a:ext>
            </a:extLst>
          </p:cNvPr>
          <p:cNvSpPr txBox="1"/>
          <p:nvPr/>
        </p:nvSpPr>
        <p:spPr>
          <a:xfrm>
            <a:off x="10278693" y="617560"/>
            <a:ext cx="2003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 wakes up to SQC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57059E-102A-8D40-7C74-472EF7B29C94}"/>
              </a:ext>
            </a:extLst>
          </p:cNvPr>
          <p:cNvCxnSpPr>
            <a:cxnSpLocks/>
          </p:cNvCxnSpPr>
          <p:nvPr/>
        </p:nvCxnSpPr>
        <p:spPr>
          <a:xfrm>
            <a:off x="1843255" y="3960636"/>
            <a:ext cx="2149" cy="806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E633314-5FFD-8C68-8710-DC8C0FBD2919}"/>
              </a:ext>
            </a:extLst>
          </p:cNvPr>
          <p:cNvSpPr txBox="1"/>
          <p:nvPr/>
        </p:nvSpPr>
        <p:spPr>
          <a:xfrm>
            <a:off x="1530434" y="4809887"/>
            <a:ext cx="246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Wald, Barnard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Sequential ratio tests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098A9B-BB8F-EC85-4E1E-302C365C7322}"/>
              </a:ext>
            </a:extLst>
          </p:cNvPr>
          <p:cNvSpPr/>
          <p:nvPr/>
        </p:nvSpPr>
        <p:spPr>
          <a:xfrm>
            <a:off x="5075343" y="3915814"/>
            <a:ext cx="1991762" cy="201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DD4993-5168-5E1E-7E44-4C2368E2B4B5}"/>
              </a:ext>
            </a:extLst>
          </p:cNvPr>
          <p:cNvSpPr/>
          <p:nvPr/>
        </p:nvSpPr>
        <p:spPr>
          <a:xfrm rot="5400000">
            <a:off x="6115841" y="943934"/>
            <a:ext cx="412147" cy="23917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EE9D3A29-58E0-5DA6-B4F9-FC357BAC4F1D}"/>
              </a:ext>
            </a:extLst>
          </p:cNvPr>
          <p:cNvSpPr/>
          <p:nvPr/>
        </p:nvSpPr>
        <p:spPr>
          <a:xfrm rot="5400000">
            <a:off x="5670377" y="1478737"/>
            <a:ext cx="412147" cy="23917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2BBD4B-A430-4ED0-EDD9-366478F9D249}"/>
              </a:ext>
            </a:extLst>
          </p:cNvPr>
          <p:cNvSpPr txBox="1"/>
          <p:nvPr/>
        </p:nvSpPr>
        <p:spPr>
          <a:xfrm>
            <a:off x="9776954" y="4303335"/>
            <a:ext cx="126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Energy crisis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55A1F6-7218-67F5-3E7E-1569B2A162DE}"/>
              </a:ext>
            </a:extLst>
          </p:cNvPr>
          <p:cNvCxnSpPr>
            <a:cxnSpLocks/>
          </p:cNvCxnSpPr>
          <p:nvPr/>
        </p:nvCxnSpPr>
        <p:spPr>
          <a:xfrm flipV="1">
            <a:off x="10399879" y="3899370"/>
            <a:ext cx="0" cy="380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12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232A-30C2-E388-BD1E-C87CB595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3" y="160021"/>
            <a:ext cx="10981947" cy="19317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Control charts and SPC were not intuitive 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How does practice innovation gain traction?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8B277-6264-E95E-E600-258273A1EF41}"/>
              </a:ext>
            </a:extLst>
          </p:cNvPr>
          <p:cNvSpPr txBox="1"/>
          <p:nvPr/>
        </p:nvSpPr>
        <p:spPr>
          <a:xfrm>
            <a:off x="5048321" y="2160702"/>
            <a:ext cx="204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CC591-EAD0-BCF3-131C-F0EBA476AC4A}"/>
              </a:ext>
            </a:extLst>
          </p:cNvPr>
          <p:cNvSpPr txBox="1"/>
          <p:nvPr/>
        </p:nvSpPr>
        <p:spPr>
          <a:xfrm>
            <a:off x="1801068" y="4052351"/>
            <a:ext cx="282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Influence (“networks”)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F733A-6CDC-BC84-6B44-319B5616EEE6}"/>
              </a:ext>
            </a:extLst>
          </p:cNvPr>
          <p:cNvSpPr txBox="1"/>
          <p:nvPr/>
        </p:nvSpPr>
        <p:spPr>
          <a:xfrm>
            <a:off x="7726361" y="4335235"/>
            <a:ext cx="305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Communication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0005CE-6401-F430-588E-73700AD42FFD}"/>
              </a:ext>
            </a:extLst>
          </p:cNvPr>
          <p:cNvSpPr txBox="1">
            <a:spLocks/>
          </p:cNvSpPr>
          <p:nvPr/>
        </p:nvSpPr>
        <p:spPr>
          <a:xfrm>
            <a:off x="838200" y="1100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3863B-2A3F-CD78-8D1E-4DDD52F651BB}"/>
              </a:ext>
            </a:extLst>
          </p:cNvPr>
          <p:cNvSpPr txBox="1"/>
          <p:nvPr/>
        </p:nvSpPr>
        <p:spPr>
          <a:xfrm>
            <a:off x="7537744" y="6068456"/>
            <a:ext cx="439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Rogers </a:t>
            </a:r>
            <a:r>
              <a:rPr lang="en-US" i="1" dirty="0"/>
              <a:t>Diffusion of Innovation Theory </a:t>
            </a:r>
            <a:r>
              <a:rPr lang="en-US" dirty="0"/>
              <a:t>1962</a:t>
            </a:r>
            <a:r>
              <a:rPr lang="en-US" i="1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0C30B-9B37-6E00-C6AD-E6845F54B84D}"/>
              </a:ext>
            </a:extLst>
          </p:cNvPr>
          <p:cNvSpPr/>
          <p:nvPr/>
        </p:nvSpPr>
        <p:spPr>
          <a:xfrm>
            <a:off x="5932364" y="3790116"/>
            <a:ext cx="1586139" cy="16016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06FFFF-7FD3-34B7-608E-A858EBEC14CB}"/>
              </a:ext>
            </a:extLst>
          </p:cNvPr>
          <p:cNvSpPr/>
          <p:nvPr/>
        </p:nvSpPr>
        <p:spPr>
          <a:xfrm>
            <a:off x="5331511" y="2883376"/>
            <a:ext cx="1480781" cy="14518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EC2D7D-370F-674C-1D1D-912ED352FCF4}"/>
              </a:ext>
            </a:extLst>
          </p:cNvPr>
          <p:cNvSpPr/>
          <p:nvPr/>
        </p:nvSpPr>
        <p:spPr>
          <a:xfrm>
            <a:off x="4663886" y="3790115"/>
            <a:ext cx="1586140" cy="160169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FF74-6ADD-105D-C6B5-3615A695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99B4-3F76-7AD7-080A-83216958D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05" y="1323410"/>
            <a:ext cx="11342990" cy="4500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Status quo bias:  Without a crisis there are no incentives to change</a:t>
            </a:r>
          </a:p>
          <a:p>
            <a:pPr marL="0" indent="0" algn="ctr">
              <a:buNone/>
            </a:pPr>
            <a:endParaRPr lang="en-US" sz="2600" dirty="0"/>
          </a:p>
          <a:p>
            <a:r>
              <a:rPr lang="en-US" sz="2600" dirty="0"/>
              <a:t>US manufacturing powerhouse: No competition = Complacency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</a:p>
          <a:p>
            <a:pPr marL="457200" lvl="1" indent="0">
              <a:buNone/>
            </a:pPr>
            <a:r>
              <a:rPr lang="en-US" sz="2600" dirty="0"/>
              <a:t>Wartime: 	Efficiency and effectiveness prioritized</a:t>
            </a:r>
          </a:p>
          <a:p>
            <a:pPr marL="457200" lvl="1" indent="0">
              <a:buNone/>
            </a:pPr>
            <a:r>
              <a:rPr lang="en-US" sz="2600" dirty="0"/>
              <a:t>Post-war: Shift from military</a:t>
            </a:r>
            <a:r>
              <a:rPr lang="en-US" sz="2600" dirty="0">
                <a:sym typeface="Wingdings" panose="05000000000000000000" pitchFamily="2" charset="2"/>
              </a:rPr>
              <a:t> suburban</a:t>
            </a:r>
            <a:r>
              <a:rPr lang="en-US" sz="2600" dirty="0"/>
              <a:t> “luxury” items</a:t>
            </a:r>
          </a:p>
          <a:p>
            <a:pPr marL="457200" lvl="1" indent="0">
              <a:buNone/>
            </a:pPr>
            <a:r>
              <a:rPr lang="en-US" sz="2600" dirty="0"/>
              <a:t>Goal: 	Make money 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 err="1"/>
              <a:t>Maximise</a:t>
            </a:r>
            <a:r>
              <a:rPr lang="en-US" sz="2600" dirty="0"/>
              <a:t> production = Quality takes a back seat</a:t>
            </a:r>
          </a:p>
          <a:p>
            <a:pPr lvl="1"/>
            <a:endParaRPr lang="en-US" sz="2600" dirty="0"/>
          </a:p>
          <a:p>
            <a:pPr marL="57150" lvl="1" indent="0" defTabSz="717550">
              <a:buNone/>
            </a:pPr>
            <a:r>
              <a:rPr lang="en-US" sz="2600" dirty="0"/>
              <a:t>1970s 	Energy crisis; US auto industry realizes Japan is eating their lunch</a:t>
            </a:r>
          </a:p>
          <a:p>
            <a:pPr marL="57150" lvl="1" indent="0" defTabSz="715963">
              <a:buNone/>
            </a:pPr>
            <a:r>
              <a:rPr lang="en-US" sz="2600" dirty="0"/>
              <a:t>1980 	NBC documentary “</a:t>
            </a:r>
            <a:r>
              <a:rPr lang="en-US" sz="2600" i="1" dirty="0"/>
              <a:t>If Japan Can, Why Can't We</a:t>
            </a:r>
            <a:r>
              <a:rPr lang="en-US" sz="2600" dirty="0"/>
              <a:t>?”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Deming-mania</a:t>
            </a:r>
          </a:p>
          <a:p>
            <a:pPr lvl="1"/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7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049F-C85E-864F-C1FF-C2EB16C0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4660" cy="1460500"/>
          </a:xfrm>
        </p:spPr>
        <p:txBody>
          <a:bodyPr/>
          <a:lstStyle/>
          <a:p>
            <a:r>
              <a:rPr lang="en-US" dirty="0"/>
              <a:t>Road map:</a:t>
            </a:r>
            <a:r>
              <a:rPr lang="en-US" sz="3600" dirty="0"/>
              <a:t> Shewhart, the control chart, SPC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50F8-FAE1-3048-AA8B-B2770350C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Epiphany: 	“Gradually, then suddenly” </a:t>
            </a:r>
          </a:p>
          <a:p>
            <a:pPr marL="0" indent="0">
              <a:buNone/>
            </a:pPr>
            <a:r>
              <a:rPr lang="en-US" sz="2800" dirty="0"/>
              <a:t>Evolution: 	Major influences on Shewhart’s later thinking</a:t>
            </a:r>
          </a:p>
          <a:p>
            <a:pPr marL="0" indent="0">
              <a:buNone/>
            </a:pPr>
            <a:r>
              <a:rPr lang="en-US" dirty="0"/>
              <a:t>Eclipse: 	Why did SPC take so long to catch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72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3646-5089-C854-9CDF-40C9951A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Influence (“</a:t>
            </a:r>
            <a:r>
              <a:rPr lang="en-US"/>
              <a:t>networks”):  </a:t>
            </a:r>
            <a:r>
              <a:rPr lang="en-US" dirty="0"/>
              <a:t>Who are the stakeholders?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29DF-9096-4E6B-8BC9-4624524FD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618" y="1476303"/>
            <a:ext cx="3496531" cy="5351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Loved it</a:t>
            </a:r>
          </a:p>
          <a:p>
            <a:r>
              <a:rPr lang="en-US" sz="2400" dirty="0"/>
              <a:t>Specialists: statisticians, mathematicians, engineers;  </a:t>
            </a:r>
          </a:p>
          <a:p>
            <a:r>
              <a:rPr lang="en-US" sz="2400" dirty="0"/>
              <a:t>Military, government</a:t>
            </a:r>
          </a:p>
          <a:p>
            <a:r>
              <a:rPr lang="en-US" sz="2400" dirty="0"/>
              <a:t>Professional recognition:</a:t>
            </a:r>
          </a:p>
          <a:p>
            <a:pPr lvl="1"/>
            <a:r>
              <a:rPr lang="en-US" dirty="0"/>
              <a:t>ASA, ASQ, RSS</a:t>
            </a:r>
          </a:p>
          <a:p>
            <a:pPr lvl="1"/>
            <a:r>
              <a:rPr lang="en-US" dirty="0"/>
              <a:t>President ASA, IMS;</a:t>
            </a:r>
          </a:p>
          <a:p>
            <a:pPr lvl="1"/>
            <a:r>
              <a:rPr lang="en-US" dirty="0"/>
              <a:t>Speaking gigs: UCL, India, MIT …..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0E157-A9BF-A6D3-3573-F61244662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7489" y="1476303"/>
            <a:ext cx="4280044" cy="4848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ea typeface="Times New Roman" panose="02020603050405020304" pitchFamily="18" charset="0"/>
              </a:rPr>
              <a:t>Hated it 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Production line workers, bosses </a:t>
            </a:r>
          </a:p>
          <a:p>
            <a:r>
              <a:rPr lang="en-GB" sz="2400" dirty="0"/>
              <a:t>Different incentives</a:t>
            </a:r>
          </a:p>
          <a:p>
            <a:pPr lvl="1"/>
            <a:r>
              <a:rPr lang="en-US" dirty="0"/>
              <a:t>Workers paid for piece work </a:t>
            </a:r>
          </a:p>
          <a:p>
            <a:pPr lvl="1"/>
            <a:r>
              <a:rPr lang="en-US" dirty="0"/>
              <a:t>Leadership not invested in quality</a:t>
            </a:r>
          </a:p>
          <a:p>
            <a:pPr marL="457200" lvl="1"/>
            <a:r>
              <a:rPr lang="en-US" dirty="0"/>
              <a:t>Production = profits</a:t>
            </a:r>
          </a:p>
          <a:p>
            <a:pPr marL="457200" lvl="1"/>
            <a:r>
              <a:rPr lang="en-US" dirty="0"/>
              <a:t>Quality slowed things down</a:t>
            </a:r>
          </a:p>
          <a:p>
            <a:pPr marL="457200" lvl="1"/>
            <a:r>
              <a:rPr lang="en-US" dirty="0"/>
              <a:t>Control charts used to punish workers</a:t>
            </a:r>
          </a:p>
          <a:p>
            <a:endParaRPr lang="en-US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C353552-42F5-5D4F-6BE0-D56AAE3AB6AB}"/>
              </a:ext>
            </a:extLst>
          </p:cNvPr>
          <p:cNvSpPr txBox="1">
            <a:spLocks/>
          </p:cNvSpPr>
          <p:nvPr/>
        </p:nvSpPr>
        <p:spPr>
          <a:xfrm>
            <a:off x="3678149" y="1476303"/>
            <a:ext cx="3791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ea typeface="Times New Roman" panose="02020603050405020304" pitchFamily="18" charset="0"/>
              </a:rPr>
              <a:t> So-so</a:t>
            </a:r>
          </a:p>
          <a:p>
            <a:r>
              <a:rPr lang="en-US" sz="2400" dirty="0"/>
              <a:t>Tech bros</a:t>
            </a:r>
          </a:p>
          <a:p>
            <a:pPr marL="0" indent="0">
              <a:buNone/>
            </a:pPr>
            <a:r>
              <a:rPr lang="en-US" sz="2400" dirty="0"/>
              <a:t>“Some people like that sort of thing. Anyone who likes that sort of thing would like that sort of thing very much."</a:t>
            </a:r>
          </a:p>
        </p:txBody>
      </p:sp>
    </p:spTree>
    <p:extLst>
      <p:ext uri="{BB962C8B-B14F-4D97-AF65-F5344CB8AC3E}">
        <p14:creationId xmlns:p14="http://schemas.microsoft.com/office/powerpoint/2010/main" val="11487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D966-8732-AFDC-572F-DA37B5B8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500062"/>
            <a:ext cx="11268610" cy="845853"/>
          </a:xfrm>
        </p:spPr>
        <p:txBody>
          <a:bodyPr>
            <a:normAutofit/>
          </a:bodyPr>
          <a:lstStyle/>
          <a:p>
            <a:r>
              <a:rPr lang="en-GB" sz="3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82F47-F7F1-293A-A13B-FA60ED8F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9" y="1329755"/>
            <a:ext cx="11546758" cy="4921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Deming: 	“</a:t>
            </a:r>
            <a:r>
              <a:rPr lang="en-GB" sz="24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Shewhart had an uncanny ability to make things difficult”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Juran: 		“Like talking to someone from another planet”</a:t>
            </a:r>
          </a:p>
          <a:p>
            <a:pPr marL="0" indent="0">
              <a:buNone/>
            </a:pPr>
            <a:endParaRPr lang="en-GB" sz="2400" dirty="0">
              <a:solidFill>
                <a:srgbClr val="2021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/>
              <a:t>Out of touch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Shewhart's ideas were no help to workers on the floor </a:t>
            </a:r>
          </a:p>
          <a:p>
            <a:pPr marL="1255713" lvl="1"/>
            <a:r>
              <a:rPr lang="en-GB" dirty="0"/>
              <a:t>Shewhart had never worked in a factory </a:t>
            </a:r>
            <a:r>
              <a:rPr lang="en-GB" dirty="0">
                <a:sym typeface="Wingdings" panose="05000000000000000000" pitchFamily="2" charset="2"/>
              </a:rPr>
              <a:t> no </a:t>
            </a:r>
            <a:r>
              <a:rPr lang="en-GB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street cred</a:t>
            </a:r>
          </a:p>
          <a:p>
            <a:pPr marL="1201738" indent="-174625">
              <a:tabLst>
                <a:tab pos="976313" algn="l"/>
              </a:tabLs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Unskilled workers (mostly immigrants, women), sweatshop conditions </a:t>
            </a:r>
          </a:p>
          <a:p>
            <a:r>
              <a:rPr lang="en-GB" sz="2400" dirty="0"/>
              <a:t>Opaque: Too math-y &amp; complicated</a:t>
            </a:r>
          </a:p>
          <a:p>
            <a:pPr marL="1201738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Charts: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Maths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forced back to the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boffins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(process engineers, industrial statisticians) = process bottleneck</a:t>
            </a:r>
          </a:p>
          <a:p>
            <a:pPr marL="1201738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Writing: Like CI Lewis: obscure, repetitive, overly-detailed,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disorganised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GB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/>
            <a:endParaRPr lang="en-GB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5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9F02-8A38-7D21-BAD6-DC49BC15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1" y="2462645"/>
            <a:ext cx="3816927" cy="19504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Fortunately </a:t>
            </a:r>
            <a:br>
              <a:rPr lang="en-US" dirty="0"/>
            </a:br>
            <a:r>
              <a:rPr lang="en-US" dirty="0"/>
              <a:t>Shewhart had two champions……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2" descr="fantasy battle. Knight Champion. Epic comic style">
            <a:extLst>
              <a:ext uri="{FF2B5EF4-FFF2-40B4-BE49-F238E27FC236}">
                <a16:creationId xmlns:a16="http://schemas.microsoft.com/office/drawing/2014/main" id="{817F5168-B783-4BD7-D826-D891A9C19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F72F4-E9AE-BFB3-025E-93D35512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C5514"/>
              </a:clrFrom>
              <a:clrTo>
                <a:srgbClr val="CC5514">
                  <a:alpha val="0"/>
                </a:srgbClr>
              </a:clrTo>
            </a:clrChange>
          </a:blip>
          <a:srcRect r="1701" b="11815"/>
          <a:stretch/>
        </p:blipFill>
        <p:spPr>
          <a:xfrm>
            <a:off x="4657107" y="916996"/>
            <a:ext cx="6147458" cy="55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3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216B-AB35-950E-8B30-7BBA34CE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09" y="0"/>
            <a:ext cx="10515600" cy="1325563"/>
          </a:xfrm>
        </p:spPr>
        <p:txBody>
          <a:bodyPr/>
          <a:lstStyle/>
          <a:p>
            <a:r>
              <a:rPr lang="en-US" sz="3600" dirty="0"/>
              <a:t>Proselytizer: </a:t>
            </a:r>
            <a:r>
              <a:rPr lang="en-US" dirty="0"/>
              <a:t> W Edwards Deming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7CF5-B6CE-39FE-4CA0-4B9D0EF59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509" y="1862859"/>
            <a:ext cx="5604070" cy="3906837"/>
          </a:xfrm>
        </p:spPr>
        <p:txBody>
          <a:bodyPr>
            <a:noAutofit/>
          </a:bodyPr>
          <a:lstStyle/>
          <a:p>
            <a:pPr defTabSz="601663"/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Made Shewhart’s writings intelligible, practical</a:t>
            </a:r>
          </a:p>
          <a:p>
            <a:pPr defTabSz="601663"/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 50 years extended Shewhart’s ideas to US and Japanese census, administration, management.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52E25-A46C-7406-C36A-A6F0B7B3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267"/>
          <a:stretch/>
        </p:blipFill>
        <p:spPr>
          <a:xfrm>
            <a:off x="0" y="1217929"/>
            <a:ext cx="3405044" cy="5006340"/>
          </a:xfrm>
          <a:prstGeom prst="rect">
            <a:avLst/>
          </a:prstGeom>
        </p:spPr>
      </p:pic>
      <p:pic>
        <p:nvPicPr>
          <p:cNvPr id="5" name="Picture 4" descr="The W. Edwards Deming Institute">
            <a:extLst>
              <a:ext uri="{FF2B5EF4-FFF2-40B4-BE49-F238E27FC236}">
                <a16:creationId xmlns:a16="http://schemas.microsoft.com/office/drawing/2014/main" id="{4E66C8D1-3105-B13E-8DBC-3431F1C0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08" y="2251392"/>
            <a:ext cx="3129773" cy="3129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0C05C-86D4-6EC6-60C4-63A8AC2F5C60}"/>
              </a:ext>
            </a:extLst>
          </p:cNvPr>
          <p:cNvSpPr txBox="1"/>
          <p:nvPr/>
        </p:nvSpPr>
        <p:spPr>
          <a:xfrm>
            <a:off x="4075651" y="5562837"/>
            <a:ext cx="12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1900-1993</a:t>
            </a:r>
          </a:p>
        </p:txBody>
      </p:sp>
    </p:spTree>
    <p:extLst>
      <p:ext uri="{BB962C8B-B14F-4D97-AF65-F5344CB8AC3E}">
        <p14:creationId xmlns:p14="http://schemas.microsoft.com/office/powerpoint/2010/main" val="4258845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335-270E-A9BE-0519-36ED5B07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46" y="449844"/>
            <a:ext cx="11184108" cy="65876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Popularizer: Bonnie Small (</a:t>
            </a:r>
            <a:r>
              <a:rPr lang="en-GB" sz="3600" dirty="0"/>
              <a:t>1909-2000)</a:t>
            </a:r>
            <a:br>
              <a:rPr lang="en-GB" sz="3600" dirty="0"/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2589-969C-682A-15CA-3BEC79C18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402" y="1263721"/>
            <a:ext cx="8987093" cy="55341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Explained Shewhart better than Shewhart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ontrol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charts “worked just like magic to tell you what was going on”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1930 University of  Wisconsin-Madison: Classics &amp; physics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1930s read Shewhart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used control charts in her cousin’s photography business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1942 Joined WE-Hawthorn as first quality manager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Project leader </a:t>
            </a:r>
            <a:r>
              <a:rPr lang="en-US" dirty="0"/>
              <a:t>1956</a:t>
            </a:r>
            <a:r>
              <a:rPr lang="en-US" i="1" dirty="0"/>
              <a:t> Western Electric Quality Control Handbook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1956-1962 Use of control charts 0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5000+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3" descr="photo of Bonnie Small">
            <a:extLst>
              <a:ext uri="{FF2B5EF4-FFF2-40B4-BE49-F238E27FC236}">
                <a16:creationId xmlns:a16="http://schemas.microsoft.com/office/drawing/2014/main" id="{D936B5F1-D382-B263-74C0-346C977A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5" y="1818722"/>
            <a:ext cx="2569340" cy="3102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B5174-A0FA-4B3D-82D8-19F3243C7068}"/>
              </a:ext>
            </a:extLst>
          </p:cNvPr>
          <p:cNvSpPr txBox="1"/>
          <p:nvPr/>
        </p:nvSpPr>
        <p:spPr>
          <a:xfrm>
            <a:off x="231505" y="5076432"/>
            <a:ext cx="2486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Fellow ASQC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94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90B2-04E2-BC3C-7BBA-E60222EE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69" y="-183472"/>
            <a:ext cx="10515600" cy="1325563"/>
          </a:xfrm>
        </p:spPr>
        <p:txBody>
          <a:bodyPr/>
          <a:lstStyle/>
          <a:p>
            <a:r>
              <a:rPr lang="en-US" dirty="0"/>
              <a:t>Small and the role of system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2421-4F6E-3184-4399-AC84CE70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282" y="878722"/>
            <a:ext cx="6419849" cy="583957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Shewhart slow to appreciate that statistical methods are </a:t>
            </a:r>
            <a:r>
              <a:rPr lang="en-US" u="sng" dirty="0"/>
              <a:t>not enough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Hidden anomalies </a:t>
            </a:r>
            <a:r>
              <a:rPr lang="en-US" b="1" dirty="0"/>
              <a:t>are revealed</a:t>
            </a:r>
            <a:r>
              <a:rPr lang="en-US" dirty="0"/>
              <a:t> by statistical analysis</a:t>
            </a:r>
          </a:p>
          <a:p>
            <a:pPr marL="0" indent="0" algn="ctr">
              <a:buNone/>
            </a:pPr>
            <a:r>
              <a:rPr lang="en-US" dirty="0"/>
              <a:t>BUT</a:t>
            </a:r>
          </a:p>
          <a:p>
            <a:pPr marL="0" indent="0">
              <a:buNone/>
            </a:pPr>
            <a:r>
              <a:rPr lang="en-US" dirty="0"/>
              <a:t>“Causes” are </a:t>
            </a:r>
            <a:r>
              <a:rPr lang="en-US" b="1" dirty="0"/>
              <a:t>identified </a:t>
            </a:r>
            <a:r>
              <a:rPr lang="en-US" dirty="0"/>
              <a:t>by </a:t>
            </a:r>
            <a:r>
              <a:rPr lang="en-US" i="1" dirty="0"/>
              <a:t>knowledge of the system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rgbClr val="000000"/>
                </a:solidFill>
                <a:ea typeface="Times New Roman" panose="02020603050405020304" pitchFamily="18" charset="0"/>
              </a:rPr>
              <a:t>WE Handbook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Simplified Shewhart’s methods so production teams could perform </a:t>
            </a:r>
            <a:r>
              <a:rPr lang="en-US" sz="28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correctly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&amp; </a:t>
            </a:r>
            <a:r>
              <a:rPr lang="en-US" sz="28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consistently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‘</a:t>
            </a:r>
            <a:r>
              <a:rPr lang="en-GB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Western Electric Rules’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for detecting “out-of-control” conditions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B2559C-593D-AF51-2967-D12D627BF1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72" r="2170"/>
          <a:stretch/>
        </p:blipFill>
        <p:spPr>
          <a:xfrm>
            <a:off x="279781" y="1640340"/>
            <a:ext cx="4614519" cy="3381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B1CBE-ADD6-AF6A-C290-CB1E7964FA8A}"/>
              </a:ext>
            </a:extLst>
          </p:cNvPr>
          <p:cNvSpPr txBox="1"/>
          <p:nvPr/>
        </p:nvSpPr>
        <p:spPr>
          <a:xfrm>
            <a:off x="999437" y="5014224"/>
            <a:ext cx="37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Anomalies disappeared after repair  </a:t>
            </a:r>
          </a:p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4E26309-588F-08CE-FBC9-C48B14D41C72}"/>
              </a:ext>
            </a:extLst>
          </p:cNvPr>
          <p:cNvSpPr/>
          <p:nvPr/>
        </p:nvSpPr>
        <p:spPr>
          <a:xfrm rot="19880357">
            <a:off x="4094200" y="3331254"/>
            <a:ext cx="868796" cy="723900"/>
          </a:xfrm>
          <a:custGeom>
            <a:avLst/>
            <a:gdLst>
              <a:gd name="connsiteX0" fmla="*/ 857250 w 868796"/>
              <a:gd name="connsiteY0" fmla="*/ 314325 h 571500"/>
              <a:gd name="connsiteX1" fmla="*/ 581025 w 868796"/>
              <a:gd name="connsiteY1" fmla="*/ 95250 h 571500"/>
              <a:gd name="connsiteX2" fmla="*/ 314325 w 868796"/>
              <a:gd name="connsiteY2" fmla="*/ 0 h 571500"/>
              <a:gd name="connsiteX3" fmla="*/ 19050 w 868796"/>
              <a:gd name="connsiteY3" fmla="*/ 152400 h 571500"/>
              <a:gd name="connsiteX4" fmla="*/ 0 w 868796"/>
              <a:gd name="connsiteY4" fmla="*/ 247650 h 571500"/>
              <a:gd name="connsiteX5" fmla="*/ 66675 w 868796"/>
              <a:gd name="connsiteY5" fmla="*/ 352425 h 571500"/>
              <a:gd name="connsiteX6" fmla="*/ 209550 w 868796"/>
              <a:gd name="connsiteY6" fmla="*/ 428625 h 571500"/>
              <a:gd name="connsiteX7" fmla="*/ 476250 w 868796"/>
              <a:gd name="connsiteY7" fmla="*/ 504825 h 571500"/>
              <a:gd name="connsiteX8" fmla="*/ 561975 w 868796"/>
              <a:gd name="connsiteY8" fmla="*/ 514350 h 571500"/>
              <a:gd name="connsiteX9" fmla="*/ 638175 w 868796"/>
              <a:gd name="connsiteY9" fmla="*/ 552450 h 571500"/>
              <a:gd name="connsiteX10" fmla="*/ 704850 w 868796"/>
              <a:gd name="connsiteY10" fmla="*/ 571500 h 571500"/>
              <a:gd name="connsiteX11" fmla="*/ 781050 w 868796"/>
              <a:gd name="connsiteY11" fmla="*/ 561975 h 571500"/>
              <a:gd name="connsiteX12" fmla="*/ 809625 w 868796"/>
              <a:gd name="connsiteY12" fmla="*/ 552450 h 571500"/>
              <a:gd name="connsiteX13" fmla="*/ 819150 w 868796"/>
              <a:gd name="connsiteY13" fmla="*/ 523875 h 571500"/>
              <a:gd name="connsiteX14" fmla="*/ 819150 w 868796"/>
              <a:gd name="connsiteY14" fmla="*/ 361950 h 571500"/>
              <a:gd name="connsiteX15" fmla="*/ 857250 w 868796"/>
              <a:gd name="connsiteY15" fmla="*/ 31432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8796" h="571500">
                <a:moveTo>
                  <a:pt x="857250" y="314325"/>
                </a:moveTo>
                <a:cubicBezTo>
                  <a:pt x="817562" y="269875"/>
                  <a:pt x="712373" y="163189"/>
                  <a:pt x="581025" y="95250"/>
                </a:cubicBezTo>
                <a:cubicBezTo>
                  <a:pt x="500425" y="53560"/>
                  <a:pt x="400988" y="26666"/>
                  <a:pt x="314325" y="0"/>
                </a:cubicBezTo>
                <a:cubicBezTo>
                  <a:pt x="167602" y="40015"/>
                  <a:pt x="91829" y="20075"/>
                  <a:pt x="19050" y="152400"/>
                </a:cubicBezTo>
                <a:cubicBezTo>
                  <a:pt x="3446" y="180771"/>
                  <a:pt x="6350" y="215900"/>
                  <a:pt x="0" y="247650"/>
                </a:cubicBezTo>
                <a:cubicBezTo>
                  <a:pt x="22225" y="282575"/>
                  <a:pt x="35345" y="325367"/>
                  <a:pt x="66675" y="352425"/>
                </a:cubicBezTo>
                <a:cubicBezTo>
                  <a:pt x="107525" y="387704"/>
                  <a:pt x="160297" y="406546"/>
                  <a:pt x="209550" y="428625"/>
                </a:cubicBezTo>
                <a:cubicBezTo>
                  <a:pt x="299771" y="469069"/>
                  <a:pt x="379518" y="488002"/>
                  <a:pt x="476250" y="504825"/>
                </a:cubicBezTo>
                <a:cubicBezTo>
                  <a:pt x="504576" y="509751"/>
                  <a:pt x="533400" y="511175"/>
                  <a:pt x="561975" y="514350"/>
                </a:cubicBezTo>
                <a:cubicBezTo>
                  <a:pt x="587375" y="527050"/>
                  <a:pt x="612322" y="540699"/>
                  <a:pt x="638175" y="552450"/>
                </a:cubicBezTo>
                <a:cubicBezTo>
                  <a:pt x="654876" y="560041"/>
                  <a:pt x="688683" y="567458"/>
                  <a:pt x="704850" y="571500"/>
                </a:cubicBezTo>
                <a:cubicBezTo>
                  <a:pt x="730250" y="568325"/>
                  <a:pt x="755865" y="566554"/>
                  <a:pt x="781050" y="561975"/>
                </a:cubicBezTo>
                <a:cubicBezTo>
                  <a:pt x="790928" y="560179"/>
                  <a:pt x="802525" y="559550"/>
                  <a:pt x="809625" y="552450"/>
                </a:cubicBezTo>
                <a:cubicBezTo>
                  <a:pt x="816725" y="545350"/>
                  <a:pt x="815975" y="533400"/>
                  <a:pt x="819150" y="523875"/>
                </a:cubicBezTo>
                <a:cubicBezTo>
                  <a:pt x="812086" y="424981"/>
                  <a:pt x="794817" y="422782"/>
                  <a:pt x="819150" y="361950"/>
                </a:cubicBezTo>
                <a:cubicBezTo>
                  <a:pt x="821787" y="355358"/>
                  <a:pt x="896938" y="358775"/>
                  <a:pt x="857250" y="3143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6E808D-745C-D2DA-D7FE-888F312B5A20}"/>
              </a:ext>
            </a:extLst>
          </p:cNvPr>
          <p:cNvCxnSpPr>
            <a:cxnSpLocks/>
          </p:cNvCxnSpPr>
          <p:nvPr/>
        </p:nvCxnSpPr>
        <p:spPr>
          <a:xfrm>
            <a:off x="2784475" y="3981449"/>
            <a:ext cx="0" cy="3714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9D904-EEAF-E83D-7B34-398C2898FB19}"/>
              </a:ext>
            </a:extLst>
          </p:cNvPr>
          <p:cNvCxnSpPr>
            <a:cxnSpLocks/>
          </p:cNvCxnSpPr>
          <p:nvPr/>
        </p:nvCxnSpPr>
        <p:spPr>
          <a:xfrm>
            <a:off x="2064785" y="3847678"/>
            <a:ext cx="0" cy="3714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857C489-E713-A090-1EE5-82E5FD123FB7}"/>
              </a:ext>
            </a:extLst>
          </p:cNvPr>
          <p:cNvSpPr/>
          <p:nvPr/>
        </p:nvSpPr>
        <p:spPr>
          <a:xfrm rot="20524353">
            <a:off x="894722" y="2058827"/>
            <a:ext cx="750375" cy="503434"/>
          </a:xfrm>
          <a:custGeom>
            <a:avLst/>
            <a:gdLst>
              <a:gd name="connsiteX0" fmla="*/ 750285 w 750375"/>
              <a:gd name="connsiteY0" fmla="*/ 102742 h 503434"/>
              <a:gd name="connsiteX1" fmla="*/ 698914 w 750375"/>
              <a:gd name="connsiteY1" fmla="*/ 82193 h 503434"/>
              <a:gd name="connsiteX2" fmla="*/ 534527 w 750375"/>
              <a:gd name="connsiteY2" fmla="*/ 10274 h 503434"/>
              <a:gd name="connsiteX3" fmla="*/ 421512 w 750375"/>
              <a:gd name="connsiteY3" fmla="*/ 0 h 503434"/>
              <a:gd name="connsiteX4" fmla="*/ 133835 w 750375"/>
              <a:gd name="connsiteY4" fmla="*/ 71919 h 503434"/>
              <a:gd name="connsiteX5" fmla="*/ 31094 w 750375"/>
              <a:gd name="connsiteY5" fmla="*/ 154112 h 503434"/>
              <a:gd name="connsiteX6" fmla="*/ 10545 w 750375"/>
              <a:gd name="connsiteY6" fmla="*/ 205483 h 503434"/>
              <a:gd name="connsiteX7" fmla="*/ 10545 w 750375"/>
              <a:gd name="connsiteY7" fmla="*/ 287676 h 503434"/>
              <a:gd name="connsiteX8" fmla="*/ 41368 w 750375"/>
              <a:gd name="connsiteY8" fmla="*/ 308225 h 503434"/>
              <a:gd name="connsiteX9" fmla="*/ 164658 w 750375"/>
              <a:gd name="connsiteY9" fmla="*/ 462337 h 503434"/>
              <a:gd name="connsiteX10" fmla="*/ 267399 w 750375"/>
              <a:gd name="connsiteY10" fmla="*/ 503434 h 503434"/>
              <a:gd name="connsiteX11" fmla="*/ 524253 w 750375"/>
              <a:gd name="connsiteY11" fmla="*/ 421240 h 503434"/>
              <a:gd name="connsiteX12" fmla="*/ 555076 w 750375"/>
              <a:gd name="connsiteY12" fmla="*/ 400692 h 503434"/>
              <a:gd name="connsiteX13" fmla="*/ 606447 w 750375"/>
              <a:gd name="connsiteY13" fmla="*/ 328773 h 503434"/>
              <a:gd name="connsiteX14" fmla="*/ 637269 w 750375"/>
              <a:gd name="connsiteY14" fmla="*/ 308225 h 503434"/>
              <a:gd name="connsiteX15" fmla="*/ 678366 w 750375"/>
              <a:gd name="connsiteY15" fmla="*/ 267128 h 503434"/>
              <a:gd name="connsiteX16" fmla="*/ 709188 w 750375"/>
              <a:gd name="connsiteY16" fmla="*/ 236306 h 503434"/>
              <a:gd name="connsiteX17" fmla="*/ 750285 w 750375"/>
              <a:gd name="connsiteY17" fmla="*/ 102742 h 50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0375" h="503434">
                <a:moveTo>
                  <a:pt x="750285" y="102742"/>
                </a:moveTo>
                <a:cubicBezTo>
                  <a:pt x="748573" y="77057"/>
                  <a:pt x="715627" y="89992"/>
                  <a:pt x="698914" y="82193"/>
                </a:cubicBezTo>
                <a:cubicBezTo>
                  <a:pt x="656386" y="62346"/>
                  <a:pt x="587476" y="19618"/>
                  <a:pt x="534527" y="10274"/>
                </a:cubicBezTo>
                <a:cubicBezTo>
                  <a:pt x="497276" y="3700"/>
                  <a:pt x="459184" y="3425"/>
                  <a:pt x="421512" y="0"/>
                </a:cubicBezTo>
                <a:cubicBezTo>
                  <a:pt x="354117" y="14441"/>
                  <a:pt x="197500" y="44634"/>
                  <a:pt x="133835" y="71919"/>
                </a:cubicBezTo>
                <a:cubicBezTo>
                  <a:pt x="91964" y="89864"/>
                  <a:pt x="62097" y="123109"/>
                  <a:pt x="31094" y="154112"/>
                </a:cubicBezTo>
                <a:cubicBezTo>
                  <a:pt x="24244" y="171236"/>
                  <a:pt x="16377" y="187987"/>
                  <a:pt x="10545" y="205483"/>
                </a:cubicBezTo>
                <a:cubicBezTo>
                  <a:pt x="1413" y="232880"/>
                  <a:pt x="-7720" y="260279"/>
                  <a:pt x="10545" y="287676"/>
                </a:cubicBezTo>
                <a:cubicBezTo>
                  <a:pt x="17395" y="297950"/>
                  <a:pt x="33198" y="298966"/>
                  <a:pt x="41368" y="308225"/>
                </a:cubicBezTo>
                <a:cubicBezTo>
                  <a:pt x="84894" y="357554"/>
                  <a:pt x="103577" y="437904"/>
                  <a:pt x="164658" y="462337"/>
                </a:cubicBezTo>
                <a:lnTo>
                  <a:pt x="267399" y="503434"/>
                </a:lnTo>
                <a:cubicBezTo>
                  <a:pt x="387923" y="471294"/>
                  <a:pt x="420178" y="469275"/>
                  <a:pt x="524253" y="421240"/>
                </a:cubicBezTo>
                <a:cubicBezTo>
                  <a:pt x="535465" y="416065"/>
                  <a:pt x="544802" y="407541"/>
                  <a:pt x="555076" y="400692"/>
                </a:cubicBezTo>
                <a:cubicBezTo>
                  <a:pt x="566744" y="383190"/>
                  <a:pt x="593702" y="341518"/>
                  <a:pt x="606447" y="328773"/>
                </a:cubicBezTo>
                <a:cubicBezTo>
                  <a:pt x="615178" y="320042"/>
                  <a:pt x="627894" y="316261"/>
                  <a:pt x="637269" y="308225"/>
                </a:cubicBezTo>
                <a:cubicBezTo>
                  <a:pt x="651978" y="295617"/>
                  <a:pt x="664667" y="280827"/>
                  <a:pt x="678366" y="267128"/>
                </a:cubicBezTo>
                <a:lnTo>
                  <a:pt x="709188" y="236306"/>
                </a:lnTo>
                <a:cubicBezTo>
                  <a:pt x="729209" y="176242"/>
                  <a:pt x="751997" y="128427"/>
                  <a:pt x="750285" y="10274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5C0812-735D-D337-88D5-146343573805}"/>
              </a:ext>
            </a:extLst>
          </p:cNvPr>
          <p:cNvCxnSpPr>
            <a:cxnSpLocks/>
          </p:cNvCxnSpPr>
          <p:nvPr/>
        </p:nvCxnSpPr>
        <p:spPr>
          <a:xfrm flipV="1">
            <a:off x="2784475" y="3057525"/>
            <a:ext cx="0" cy="3714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34E7F7-041E-AC57-58AF-7FB7FB13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can we learn?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A55D17-2352-91A6-5535-1E870CF2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1. </a:t>
            </a:r>
            <a:r>
              <a:rPr lang="en-US" b="1" dirty="0">
                <a:solidFill>
                  <a:srgbClr val="0000FF"/>
                </a:solidFill>
              </a:rPr>
              <a:t>Power of statistical method </a:t>
            </a:r>
            <a:endParaRPr lang="en-US" dirty="0"/>
          </a:p>
          <a:p>
            <a:pPr lvl="1"/>
            <a:r>
              <a:rPr lang="en-US" sz="2800" i="0" dirty="0">
                <a:solidFill>
                  <a:srgbClr val="001D35"/>
                </a:solidFill>
                <a:effectLst/>
              </a:rPr>
              <a:t>Data-driven decision making</a:t>
            </a:r>
          </a:p>
          <a:p>
            <a:pPr lvl="1"/>
            <a:r>
              <a:rPr lang="en-US" sz="2800" i="0" dirty="0">
                <a:solidFill>
                  <a:srgbClr val="001D35"/>
                </a:solidFill>
                <a:effectLst/>
              </a:rPr>
              <a:t>Variation reduction</a:t>
            </a:r>
          </a:p>
          <a:p>
            <a:pPr lvl="1"/>
            <a:r>
              <a:rPr lang="en-US" sz="2800" i="0" dirty="0">
                <a:solidFill>
                  <a:srgbClr val="001D35"/>
                </a:solidFill>
                <a:effectLst/>
              </a:rPr>
              <a:t>Importance of standardization </a:t>
            </a:r>
          </a:p>
          <a:p>
            <a:pPr lvl="1"/>
            <a:r>
              <a:rPr lang="en-US" sz="2800" i="0" dirty="0">
                <a:solidFill>
                  <a:srgbClr val="001D35"/>
                </a:solidFill>
                <a:effectLst/>
              </a:rPr>
              <a:t>Continuous improvement</a:t>
            </a:r>
          </a:p>
          <a:p>
            <a:pPr marL="457200" lvl="1" indent="0" algn="ctr">
              <a:buNone/>
            </a:pPr>
            <a:r>
              <a:rPr lang="en-US" sz="2800" i="0" dirty="0">
                <a:solidFill>
                  <a:srgbClr val="001D35"/>
                </a:solidFill>
                <a:effectLst/>
              </a:rPr>
              <a:t>BUT</a:t>
            </a:r>
          </a:p>
          <a:p>
            <a:pPr marL="114300" lvl="1" indent="0">
              <a:buNone/>
            </a:pPr>
            <a:r>
              <a:rPr lang="en-US" sz="2800" dirty="0">
                <a:solidFill>
                  <a:srgbClr val="001D35"/>
                </a:solidFill>
              </a:rPr>
              <a:t>2. </a:t>
            </a:r>
            <a:r>
              <a:rPr lang="en-US" sz="2800" b="1" dirty="0">
                <a:solidFill>
                  <a:srgbClr val="0000FF"/>
                </a:solidFill>
              </a:rPr>
              <a:t>Brilliant statistical methods alone are not enough 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001D35"/>
                </a:solidFill>
              </a:rPr>
              <a:t>Change needs </a:t>
            </a:r>
          </a:p>
          <a:p>
            <a:pPr marL="457200" lvl="1" indent="0" algn="ctr">
              <a:buNone/>
            </a:pPr>
            <a:r>
              <a:rPr lang="en-US" sz="2800" i="0" dirty="0">
                <a:solidFill>
                  <a:srgbClr val="001D35"/>
                </a:solidFill>
                <a:effectLst/>
              </a:rPr>
              <a:t>clear communication 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001D35"/>
                </a:solidFill>
              </a:rPr>
              <a:t>champions 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001D35"/>
                </a:solidFill>
              </a:rPr>
              <a:t>crisis</a:t>
            </a:r>
            <a:endParaRPr lang="en-US" sz="2800" i="0" dirty="0">
              <a:solidFill>
                <a:srgbClr val="001D35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61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3874-C67B-1041-B385-8CDE86F7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1325563"/>
          </a:xfrm>
        </p:spPr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855C-C6FC-8FDC-02B9-09909F107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33" y="1181008"/>
            <a:ext cx="11140440" cy="5359237"/>
          </a:xfrm>
        </p:spPr>
        <p:txBody>
          <a:bodyPr>
            <a:normAutofit lnSpcReduction="10000"/>
          </a:bodyPr>
          <a:lstStyle/>
          <a:p>
            <a:pPr marL="339725" indent="-339725">
              <a:buNone/>
            </a:pPr>
            <a:r>
              <a:rPr lang="en-US" sz="2400" dirty="0"/>
              <a:t>** Shewhart online library, Indian Statistical Institute </a:t>
            </a:r>
            <a:r>
              <a:rPr lang="en-US" sz="2400" dirty="0">
                <a:hlinkClick r:id="rId3"/>
              </a:rPr>
              <a:t>http://library.isical.ac.in:8080/jspui/handle/10263/6508</a:t>
            </a:r>
            <a:endParaRPr lang="en-US" sz="2400" dirty="0"/>
          </a:p>
          <a:p>
            <a:pPr marL="862013" indent="-862013">
              <a:buNone/>
            </a:pPr>
            <a:endParaRPr lang="en-US" sz="2400" dirty="0"/>
          </a:p>
          <a:p>
            <a:pPr marL="862013" indent="-862013">
              <a:buNone/>
            </a:pPr>
            <a:r>
              <a:rPr lang="en-US" sz="2400" dirty="0"/>
              <a:t>Best K, Neuhauser 2006, </a:t>
            </a:r>
            <a:r>
              <a:rPr lang="en-US" sz="2400" i="1" dirty="0"/>
              <a:t>BMJ Quality &amp; Safety </a:t>
            </a:r>
            <a:r>
              <a:rPr lang="en-US" sz="2400" dirty="0"/>
              <a:t>15(2), 142-3</a:t>
            </a:r>
          </a:p>
          <a:p>
            <a:pPr marL="862013" indent="-862013">
              <a:buNone/>
            </a:pPr>
            <a:r>
              <a:rPr lang="en-US" sz="2400" dirty="0"/>
              <a:t>Bradford P, </a:t>
            </a:r>
            <a:r>
              <a:rPr lang="en-US" sz="2400" dirty="0" err="1"/>
              <a:t>Miranti</a:t>
            </a:r>
            <a:r>
              <a:rPr lang="en-US" sz="2400" dirty="0"/>
              <a:t> P 2019 </a:t>
            </a:r>
            <a:r>
              <a:rPr lang="en-US" sz="2400" i="1" dirty="0"/>
              <a:t>Information &amp; Culture </a:t>
            </a:r>
            <a:r>
              <a:rPr lang="en-US" sz="2400" dirty="0"/>
              <a:t>54,179–219.</a:t>
            </a:r>
          </a:p>
          <a:p>
            <a:pPr marL="862013" indent="-862013">
              <a:buNone/>
            </a:pPr>
            <a:r>
              <a:rPr lang="en-US" sz="2400" dirty="0" err="1"/>
              <a:t>Bayart</a:t>
            </a:r>
            <a:r>
              <a:rPr lang="en-US" sz="2400" dirty="0"/>
              <a:t> D 2005 Chap 72 </a:t>
            </a:r>
            <a:r>
              <a:rPr lang="en-US" sz="2400" i="1" dirty="0"/>
              <a:t>Landmark Writings in Western Mathematics, 1640–1940</a:t>
            </a:r>
          </a:p>
          <a:p>
            <a:pPr marL="862013" indent="-862013">
              <a:buNone/>
            </a:pPr>
            <a:r>
              <a:rPr lang="en-US" sz="2400" dirty="0"/>
              <a:t>Deming WE1967 </a:t>
            </a:r>
            <a:r>
              <a:rPr lang="en-US" sz="2400" i="1" dirty="0"/>
              <a:t>American Statistician </a:t>
            </a:r>
            <a:r>
              <a:rPr lang="en-US" sz="2400" dirty="0"/>
              <a:t>21(2), 39-40 </a:t>
            </a:r>
          </a:p>
          <a:p>
            <a:pPr marL="862013" indent="-862013">
              <a:buNone/>
            </a:pPr>
            <a:r>
              <a:rPr lang="en-US" sz="2400" dirty="0" err="1"/>
              <a:t>Mahalanobis</a:t>
            </a:r>
            <a:r>
              <a:rPr lang="en-US" sz="2400" dirty="0"/>
              <a:t> PC 1948. </a:t>
            </a:r>
            <a:r>
              <a:rPr lang="en-US" sz="2400" i="1" dirty="0" err="1"/>
              <a:t>Sankhyā</a:t>
            </a:r>
            <a:r>
              <a:rPr lang="en-US" sz="2400" dirty="0"/>
              <a:t> 9(1), 51-6</a:t>
            </a:r>
          </a:p>
          <a:p>
            <a:pPr marL="862013" indent="-862013">
              <a:buNone/>
            </a:pPr>
            <a:r>
              <a:rPr lang="en-US" sz="2400" dirty="0"/>
              <a:t>Montgomery DC 2024. </a:t>
            </a:r>
            <a:r>
              <a:rPr lang="en-US" sz="2400" i="1" dirty="0"/>
              <a:t>J Quality Tech </a:t>
            </a:r>
            <a:r>
              <a:rPr lang="en-US" sz="2400" dirty="0"/>
              <a:t>56(1), 2-4</a:t>
            </a:r>
          </a:p>
          <a:p>
            <a:pPr marL="339725" indent="-339725">
              <a:buNone/>
            </a:pPr>
            <a:r>
              <a:rPr lang="en-US" sz="2400" i="1" dirty="0">
                <a:hlinkClick r:id="rId4"/>
              </a:rPr>
              <a:t>https://deming.org/the-influence-of-c-i-lewis-on-walter-shewhart-and-w-edwards-deming/</a:t>
            </a:r>
            <a:endParaRPr lang="en-US" sz="2400" i="1" dirty="0"/>
          </a:p>
          <a:p>
            <a:pPr marL="339725" indent="-339725">
              <a:buNone/>
            </a:pPr>
            <a:r>
              <a:rPr lang="en-US" sz="2400" dirty="0"/>
              <a:t>ASQC Special Publication 1967 https://qualityleadershipblog.com/wp-content/uploads/2020/08/walter-shewhart-quality-control-asqc-1967.pdf</a:t>
            </a:r>
          </a:p>
          <a:p>
            <a:pPr marL="339725" indent="-339725">
              <a:buNone/>
            </a:pPr>
            <a:endParaRPr lang="en-US" sz="2400" dirty="0"/>
          </a:p>
          <a:p>
            <a:pPr marL="339725" indent="-339725">
              <a:buNone/>
            </a:pPr>
            <a:endParaRPr lang="en-US" sz="2400" dirty="0"/>
          </a:p>
          <a:p>
            <a:pPr marL="862013" indent="-862013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13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31D2-43ED-10B6-FD03-60F567E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Walter Shewhart (18 Mar 1891- 11 Mar 1967)</a:t>
            </a:r>
          </a:p>
        </p:txBody>
      </p:sp>
      <p:pic>
        <p:nvPicPr>
          <p:cNvPr id="4" name="Picture 3" descr="DR. WALTER A. SHEWHART (1891–1967) | Quality Control Articles">
            <a:extLst>
              <a:ext uri="{FF2B5EF4-FFF2-40B4-BE49-F238E27FC236}">
                <a16:creationId xmlns:a16="http://schemas.microsoft.com/office/drawing/2014/main" id="{B97AA1C7-E9D1-45D1-A7D6-2002BB34C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9" y="1535705"/>
            <a:ext cx="1734518" cy="232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walter a. shewhart">
            <a:extLst>
              <a:ext uri="{FF2B5EF4-FFF2-40B4-BE49-F238E27FC236}">
                <a16:creationId xmlns:a16="http://schemas.microsoft.com/office/drawing/2014/main" id="{FF797DEE-9D29-A95A-9264-979578A4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1576" r="25940" b="8048"/>
          <a:stretch/>
        </p:blipFill>
        <p:spPr bwMode="auto">
          <a:xfrm>
            <a:off x="282833" y="4162550"/>
            <a:ext cx="1716879" cy="22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180AF-D702-966B-E641-49EB2EFB5629}"/>
              </a:ext>
            </a:extLst>
          </p:cNvPr>
          <p:cNvSpPr txBox="1"/>
          <p:nvPr/>
        </p:nvSpPr>
        <p:spPr>
          <a:xfrm>
            <a:off x="2767407" y="1354982"/>
            <a:ext cx="8012450" cy="6158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American physicist, statistician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1891 – 1918 </a:t>
            </a: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Early years: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743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Illinois-Urbana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743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California–Berkeley 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1918 – 1940</a:t>
            </a: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	Research years: 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Western Electric</a:t>
            </a:r>
          </a:p>
          <a:p>
            <a:pPr marL="2805113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Bell Telephone Laboratories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1941 – 1967	</a:t>
            </a: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Consultant, committee years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102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0B8E4-7F36-AEDD-7CD8-CC5C97FD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13" y="4063624"/>
            <a:ext cx="11277323" cy="1649772"/>
          </a:xfrm>
        </p:spPr>
        <p:txBody>
          <a:bodyPr>
            <a:noAutofit/>
          </a:bodyPr>
          <a:lstStyle/>
          <a:p>
            <a:r>
              <a:rPr lang="en-US" sz="3600" dirty="0"/>
              <a:t>Part I: Epiphany: “Gradually, then suddenly”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43F2F-9303-96C0-F80D-67452853E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58" y="280817"/>
            <a:ext cx="3503271" cy="3506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A3110-DF3A-1ED2-552E-1AC6B99BC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73" y="234371"/>
            <a:ext cx="4203739" cy="46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4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83C476-E972-D96E-4037-4CA90070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key insights over 10 years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91697C-007A-C26B-2377-85B440EC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345" y="1825625"/>
            <a:ext cx="6136855" cy="4262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The control chart was not really an “overnight” phenomenon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Variation </a:t>
            </a:r>
            <a:r>
              <a:rPr lang="en-US" sz="2800" dirty="0">
                <a:sym typeface="Symbol" panose="05050102010706020507" pitchFamily="18" charset="2"/>
              </a:rPr>
              <a:t> </a:t>
            </a:r>
            <a:r>
              <a:rPr lang="en-US" sz="2800" dirty="0"/>
              <a:t>Anomaly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‘anomaly’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Utility of data-driven priors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‘Cutting edge’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not always ‘useful’</a:t>
            </a:r>
            <a:endParaRPr lang="en-US" dirty="0"/>
          </a:p>
        </p:txBody>
      </p:sp>
      <p:pic>
        <p:nvPicPr>
          <p:cNvPr id="6" name="Picture 2" descr="rope metaphor diagram of how we learn to write">
            <a:extLst>
              <a:ext uri="{FF2B5EF4-FFF2-40B4-BE49-F238E27FC236}">
                <a16:creationId xmlns:a16="http://schemas.microsoft.com/office/drawing/2014/main" id="{C6CCBBA9-F0E2-68BF-8966-A1A201A4A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4" r="9335" b="11727"/>
          <a:stretch/>
        </p:blipFill>
        <p:spPr bwMode="auto">
          <a:xfrm flipH="1">
            <a:off x="918292" y="1825625"/>
            <a:ext cx="3859791" cy="42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3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79D4-D8C0-DC93-C6E6-25CED0F5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98" y="382807"/>
            <a:ext cx="12120390" cy="1325563"/>
          </a:xfrm>
        </p:spPr>
        <p:txBody>
          <a:bodyPr>
            <a:normAutofit/>
          </a:bodyPr>
          <a:lstStyle/>
          <a:p>
            <a:pPr marL="1146175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Insight 1: Variation 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 </a:t>
            </a:r>
            <a:r>
              <a:rPr lang="en-US" sz="3200" dirty="0">
                <a:solidFill>
                  <a:srgbClr val="0000FF"/>
                </a:solidFill>
              </a:rPr>
              <a:t>Anomaly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8E22E-72E8-9133-21CF-93EF49B9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11"/>
            <a:ext cx="10515600" cy="4351338"/>
          </a:xfrm>
        </p:spPr>
        <p:txBody>
          <a:bodyPr/>
          <a:lstStyle/>
          <a:p>
            <a:pPr marL="855663" indent="-855663">
              <a:buNone/>
            </a:pPr>
            <a:r>
              <a:rPr lang="en-US" dirty="0"/>
              <a:t>1916 		 </a:t>
            </a:r>
            <a:r>
              <a:rPr lang="en-US" b="1" dirty="0"/>
              <a:t>Variation in natural processes  (time series)</a:t>
            </a:r>
          </a:p>
          <a:p>
            <a:pPr marL="1146175" indent="0">
              <a:buNone/>
            </a:pPr>
            <a:r>
              <a:rPr lang="en-US" dirty="0"/>
              <a:t>Doctors: Body temperature fluctuations are a TB marker </a:t>
            </a:r>
          </a:p>
          <a:p>
            <a:pPr marL="1146175" indent="0">
              <a:buNone/>
            </a:pPr>
            <a:r>
              <a:rPr lang="en-US" dirty="0"/>
              <a:t>He wasn’t ill</a:t>
            </a:r>
          </a:p>
          <a:p>
            <a:pPr marL="1146175" indent="0">
              <a:buNone/>
            </a:pPr>
            <a:r>
              <a:rPr lang="en-US" dirty="0"/>
              <a:t>Solution: Took serial measures of his own &amp; other people’s temperatures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3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C9EA-ADFF-65DB-A219-C7AFA93C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50" y="380929"/>
            <a:ext cx="1134695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Insight 2:  What is “anomaly”?</a:t>
            </a:r>
            <a:br>
              <a:rPr lang="en-US" b="1" dirty="0"/>
            </a:b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6AEA-942F-8B9D-8968-6A96698DF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679" y="1456289"/>
            <a:ext cx="8371521" cy="500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/>
              <a:t>1917 PhD 	UC-Berkeley 1917 </a:t>
            </a:r>
          </a:p>
          <a:p>
            <a:pPr marL="0" indent="0">
              <a:buNone/>
            </a:pPr>
            <a:r>
              <a:rPr lang="en-US" dirty="0"/>
              <a:t>Extension of Robert Millikan’s oil drop experiment – added sound waves</a:t>
            </a:r>
          </a:p>
          <a:p>
            <a:pPr marL="0" indent="0">
              <a:buNone/>
            </a:pPr>
            <a:r>
              <a:rPr lang="en-US" dirty="0"/>
              <a:t>Primary verification:</a:t>
            </a:r>
          </a:p>
          <a:p>
            <a:r>
              <a:rPr lang="en-US" dirty="0"/>
              <a:t>Straight-line relationships</a:t>
            </a:r>
          </a:p>
          <a:p>
            <a:r>
              <a:rPr lang="en-US" dirty="0"/>
              <a:t>Tabulated comparison of expected with observed values</a:t>
            </a:r>
          </a:p>
          <a:p>
            <a:pPr marL="0" indent="0">
              <a:buNone/>
            </a:pPr>
            <a:r>
              <a:rPr lang="en-US" dirty="0"/>
              <a:t>BUT</a:t>
            </a:r>
          </a:p>
          <a:p>
            <a:r>
              <a:rPr lang="en-US" dirty="0"/>
              <a:t>No formal measure of variation</a:t>
            </a:r>
          </a:p>
          <a:p>
            <a:r>
              <a:rPr lang="en-US" dirty="0"/>
              <a:t>No explanation of “error” </a:t>
            </a:r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32A23-DF38-6A23-EA02-7B1ACABF7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75856"/>
            <a:ext cx="2975429" cy="1823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15E50-671D-DB89-7A2C-ADC09BA39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80" y="4133889"/>
            <a:ext cx="3407234" cy="18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EB92-FD33-7C0F-B49F-B1B8E6F7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07"/>
            <a:ext cx="10515600" cy="1726138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FF"/>
                </a:solidFill>
              </a:rPr>
              <a:t>Insight 3: Utility of data-driven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D390-5202-1A91-2944-3382683A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1869781"/>
            <a:ext cx="11621356" cy="4351338"/>
          </a:xfrm>
        </p:spPr>
        <p:txBody>
          <a:bodyPr>
            <a:normAutofit lnSpcReduction="10000"/>
          </a:bodyPr>
          <a:lstStyle/>
          <a:p>
            <a:pPr marL="855663" indent="-855663">
              <a:buNone/>
            </a:pPr>
            <a:r>
              <a:rPr lang="en-US" b="1" dirty="0"/>
              <a:t>1918  </a:t>
            </a:r>
            <a:r>
              <a:rPr lang="en-US" dirty="0"/>
              <a:t>Western Electric – Hawthorne facility  (operations arm; Bell System) </a:t>
            </a:r>
          </a:p>
          <a:p>
            <a:pPr marL="855663" indent="-855663">
              <a:buNone/>
            </a:pPr>
            <a:r>
              <a:rPr lang="en-US" dirty="0"/>
              <a:t>	Job assignments: Product development, improvement </a:t>
            </a:r>
          </a:p>
          <a:p>
            <a:pPr marL="855663" indent="-855663">
              <a:buNone/>
            </a:pPr>
            <a:endParaRPr lang="en-US" b="1" dirty="0"/>
          </a:p>
          <a:p>
            <a:pPr marL="571500" indent="-457200" defTabSz="465138">
              <a:buNone/>
              <a:tabLst>
                <a:tab pos="682625" algn="l"/>
              </a:tabLst>
            </a:pPr>
            <a:r>
              <a:rPr lang="en-US" dirty="0"/>
              <a:t>Project:  Soundproof aviation helmet shield</a:t>
            </a:r>
          </a:p>
          <a:p>
            <a:pPr marL="571500" indent="-457200" defTabSz="465138">
              <a:buNone/>
              <a:tabLst>
                <a:tab pos="682625" algn="l"/>
              </a:tabLst>
            </a:pPr>
            <a:r>
              <a:rPr lang="en-US" dirty="0"/>
              <a:t>Problem: 	Determine specifications for different human head sizes </a:t>
            </a:r>
          </a:p>
          <a:p>
            <a:pPr marL="1778000" indent="-1663700" defTabSz="465138">
              <a:buNone/>
              <a:tabLst>
                <a:tab pos="682625" algn="l"/>
              </a:tabLst>
            </a:pPr>
            <a:r>
              <a:rPr lang="en-US" dirty="0"/>
              <a:t>		“by tomorrow” </a:t>
            </a:r>
          </a:p>
          <a:p>
            <a:pPr marL="571500" indent="-457200" defTabSz="465138">
              <a:buNone/>
              <a:tabLst>
                <a:tab pos="682625" algn="l"/>
              </a:tabLst>
            </a:pPr>
            <a:r>
              <a:rPr lang="en-US" dirty="0"/>
              <a:t> Solution: </a:t>
            </a:r>
          </a:p>
          <a:p>
            <a:pPr marL="571500" indent="-457200" defTabSz="465138">
              <a:tabLst>
                <a:tab pos="682625" algn="l"/>
              </a:tabLst>
            </a:pPr>
            <a:r>
              <a:rPr lang="en-US" dirty="0"/>
              <a:t>Read a statistics book all night</a:t>
            </a:r>
            <a:r>
              <a:rPr lang="en-US" sz="3200" dirty="0"/>
              <a:t> (King)</a:t>
            </a:r>
            <a:r>
              <a:rPr lang="en-US" dirty="0"/>
              <a:t> </a:t>
            </a:r>
          </a:p>
          <a:p>
            <a:pPr marL="571500" indent="-457200" defTabSz="465138">
              <a:tabLst>
                <a:tab pos="682625" algn="l"/>
              </a:tabLst>
            </a:pPr>
            <a:r>
              <a:rPr lang="en-US" dirty="0"/>
              <a:t>Measured 100 heads of employees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“normal” variation </a:t>
            </a:r>
          </a:p>
          <a:p>
            <a:pPr marL="1089025" indent="0" defTabSz="465138">
              <a:buNone/>
              <a:tabLst>
                <a:tab pos="682625" algn="l"/>
              </a:tabLst>
            </a:pPr>
            <a:endParaRPr lang="en-US" dirty="0"/>
          </a:p>
          <a:p>
            <a:pPr marL="1089025" indent="0" defTabSz="465138">
              <a:buNone/>
              <a:tabLst>
                <a:tab pos="6826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8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Microsoft Office PowerPoint</Application>
  <PresentationFormat>Widescreen</PresentationFormat>
  <Paragraphs>375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Cambria Math</vt:lpstr>
      <vt:lpstr>Poppins</vt:lpstr>
      <vt:lpstr>Symbol</vt:lpstr>
      <vt:lpstr>Times New Roman</vt:lpstr>
      <vt:lpstr>Wingdings</vt:lpstr>
      <vt:lpstr>Office Theme</vt:lpstr>
      <vt:lpstr>Walter Shewhart and a Century  of the Control Chart: </vt:lpstr>
      <vt:lpstr>Shewhart’s Big Ideas</vt:lpstr>
      <vt:lpstr>Road map: Shewhart, the control chart, SPC </vt:lpstr>
      <vt:lpstr>Walter Shewhart (18 Mar 1891- 11 Mar 1967)</vt:lpstr>
      <vt:lpstr>Part I: Epiphany: “Gradually, then suddenly”</vt:lpstr>
      <vt:lpstr>Four key insights over 10 years</vt:lpstr>
      <vt:lpstr>Insight 1: Variation  Anomaly</vt:lpstr>
      <vt:lpstr> Insight 2:  What is “anomaly”?   </vt:lpstr>
      <vt:lpstr> Insight 3: Utility of data-driven priors</vt:lpstr>
      <vt:lpstr>  Insight 4: ‘Cutting edge’ methods not always ‘useful’</vt:lpstr>
      <vt:lpstr>Shewhart’s ideas crystallise </vt:lpstr>
      <vt:lpstr>PowerPoint Presentation</vt:lpstr>
      <vt:lpstr>After the control chart memo… </vt:lpstr>
      <vt:lpstr>Shewhart’s ideas evolve</vt:lpstr>
      <vt:lpstr>PowerPoint Presentation</vt:lpstr>
      <vt:lpstr>Big idea 2 Process can be statistically operationalized</vt:lpstr>
      <vt:lpstr>Shewhart’s four “criteria”</vt:lpstr>
      <vt:lpstr>Big Idea 3  Data visualisation is key to system control</vt:lpstr>
      <vt:lpstr>Big Idea 4 Statistical control = a rule of behavior </vt:lpstr>
      <vt:lpstr>Influences on Shewhart’s thinking</vt:lpstr>
      <vt:lpstr>1. The role of mathematical statistics</vt:lpstr>
      <vt:lpstr>Shewhart was one of the few up to speed</vt:lpstr>
      <vt:lpstr>2. The role of philosophy   How do we “know” something? </vt:lpstr>
      <vt:lpstr>Lewis’ Big Ideas</vt:lpstr>
      <vt:lpstr>Part 3: Eclipse Why did SPC spread and adoption take so long?</vt:lpstr>
      <vt:lpstr>PowerPoint Presentation</vt:lpstr>
      <vt:lpstr>Post-WWII: Momentum fizzles out in the US</vt:lpstr>
      <vt:lpstr>Control charts and SPC were not intuitive    How does practice innovation gain traction? </vt:lpstr>
      <vt:lpstr>1. Motivation</vt:lpstr>
      <vt:lpstr>2. Influence (“networks”):  Who are the stakeholders?</vt:lpstr>
      <vt:lpstr>3. Communication</vt:lpstr>
      <vt:lpstr>Fortunately  Shewhart had two champions…… </vt:lpstr>
      <vt:lpstr>Proselytizer:  W Edwards Deming</vt:lpstr>
      <vt:lpstr>Popularizer: Bonnie Small (1909-2000) </vt:lpstr>
      <vt:lpstr>Small and the role of system knowledge</vt:lpstr>
      <vt:lpstr>What can we learn? 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Penny Reynolds</dc:creator>
  <cp:lastModifiedBy>Janina Sasin</cp:lastModifiedBy>
  <cp:revision>14</cp:revision>
  <dcterms:created xsi:type="dcterms:W3CDTF">2024-10-22T15:41:05Z</dcterms:created>
  <dcterms:modified xsi:type="dcterms:W3CDTF">2025-01-30T12:08:11Z</dcterms:modified>
</cp:coreProperties>
</file>