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Lst>
  <p:notesMasterIdLst>
    <p:notesMasterId r:id="rId34"/>
  </p:notesMasterIdLst>
  <p:sldIdLst>
    <p:sldId id="258" r:id="rId9"/>
    <p:sldId id="256" r:id="rId10"/>
    <p:sldId id="257" r:id="rId11"/>
    <p:sldId id="259" r:id="rId12"/>
    <p:sldId id="439" r:id="rId13"/>
    <p:sldId id="440" r:id="rId14"/>
    <p:sldId id="441" r:id="rId15"/>
    <p:sldId id="442" r:id="rId16"/>
    <p:sldId id="456" r:id="rId17"/>
    <p:sldId id="443" r:id="rId18"/>
    <p:sldId id="444" r:id="rId19"/>
    <p:sldId id="445" r:id="rId20"/>
    <p:sldId id="446" r:id="rId21"/>
    <p:sldId id="262" r:id="rId22"/>
    <p:sldId id="447" r:id="rId23"/>
    <p:sldId id="448" r:id="rId24"/>
    <p:sldId id="264" r:id="rId25"/>
    <p:sldId id="449" r:id="rId26"/>
    <p:sldId id="457" r:id="rId27"/>
    <p:sldId id="450" r:id="rId28"/>
    <p:sldId id="451" r:id="rId29"/>
    <p:sldId id="455" r:id="rId30"/>
    <p:sldId id="454" r:id="rId31"/>
    <p:sldId id="453" r:id="rId32"/>
    <p:sldId id="26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33" autoAdjust="0"/>
    <p:restoredTop sz="94660"/>
  </p:normalViewPr>
  <p:slideViewPr>
    <p:cSldViewPr snapToGrid="0">
      <p:cViewPr varScale="1">
        <p:scale>
          <a:sx n="67" d="100"/>
          <a:sy n="67"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6CCB0-2DE5-4402-988E-24C7A3BAF062}" type="datetimeFigureOut">
              <a:rPr lang="en-GB" smtClean="0"/>
              <a:t>08/02/2021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EF5C0-5788-44B0-A0D8-C21FF45A67AB}" type="slidenum">
              <a:rPr lang="en-GB" smtClean="0"/>
              <a:t>‹#›</a:t>
            </a:fld>
            <a:endParaRPr lang="en-GB"/>
          </a:p>
        </p:txBody>
      </p:sp>
    </p:spTree>
    <p:extLst>
      <p:ext uri="{BB962C8B-B14F-4D97-AF65-F5344CB8AC3E}">
        <p14:creationId xmlns:p14="http://schemas.microsoft.com/office/powerpoint/2010/main" val="17612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03B7-EBA0-4548-A11C-0B488C409FF4}"/>
              </a:ext>
            </a:extLst>
          </p:cNvPr>
          <p:cNvSpPr>
            <a:spLocks noGrp="1"/>
          </p:cNvSpPr>
          <p:nvPr>
            <p:ph type="ctrTitle"/>
          </p:nvPr>
        </p:nvSpPr>
        <p:spPr>
          <a:xfrm>
            <a:off x="781050" y="1122363"/>
            <a:ext cx="9886950" cy="2387600"/>
          </a:xfrm>
        </p:spPr>
        <p:txBody>
          <a:bodyPr anchor="b">
            <a:normAutofit/>
          </a:bodyPr>
          <a:lstStyle>
            <a:lvl1pPr algn="l">
              <a:defRPr sz="3700"/>
            </a:lvl1pPr>
          </a:lstStyle>
          <a:p>
            <a:r>
              <a:rPr lang="en-US"/>
              <a:t>Click to edit Master title style</a:t>
            </a:r>
            <a:endParaRPr lang="en-GB"/>
          </a:p>
        </p:txBody>
      </p:sp>
      <p:sp>
        <p:nvSpPr>
          <p:cNvPr id="3" name="Subtitle 2">
            <a:extLst>
              <a:ext uri="{FF2B5EF4-FFF2-40B4-BE49-F238E27FC236}">
                <a16:creationId xmlns:a16="http://schemas.microsoft.com/office/drawing/2014/main" id="{777620A6-AD5B-4DE1-8249-4D9E50584512}"/>
              </a:ext>
            </a:extLst>
          </p:cNvPr>
          <p:cNvSpPr>
            <a:spLocks noGrp="1"/>
          </p:cNvSpPr>
          <p:nvPr>
            <p:ph type="subTitle" idx="1"/>
          </p:nvPr>
        </p:nvSpPr>
        <p:spPr>
          <a:xfrm>
            <a:off x="781050" y="3602038"/>
            <a:ext cx="9886950" cy="165576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3652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87C1-0768-40AF-867F-AA39A9A640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A58592-4CEF-4326-83D0-05841BD86CC7}"/>
              </a:ext>
            </a:extLst>
          </p:cNvPr>
          <p:cNvSpPr>
            <a:spLocks noGrp="1"/>
          </p:cNvSpPr>
          <p:nvPr>
            <p:ph idx="1"/>
          </p:nvPr>
        </p:nvSpPr>
        <p:spPr/>
        <p:txBody>
          <a:bodyPr/>
          <a:lstStyle/>
          <a:p>
            <a:pPr lvl="0"/>
            <a:r>
              <a:rPr lang="en-US"/>
              <a:t>Click to edit Master text styles</a:t>
            </a:r>
          </a:p>
        </p:txBody>
      </p:sp>
      <p:sp>
        <p:nvSpPr>
          <p:cNvPr id="6" name="Slide Number Placeholder 5">
            <a:extLst>
              <a:ext uri="{FF2B5EF4-FFF2-40B4-BE49-F238E27FC236}">
                <a16:creationId xmlns:a16="http://schemas.microsoft.com/office/drawing/2014/main" id="{7EC498E2-9B9E-40F1-A27E-3CCB304C7D77}"/>
              </a:ext>
            </a:extLst>
          </p:cNvPr>
          <p:cNvSpPr>
            <a:spLocks noGrp="1"/>
          </p:cNvSpPr>
          <p:nvPr>
            <p:ph type="sldNum" sz="quarter" idx="12"/>
          </p:nvPr>
        </p:nvSpPr>
        <p:spPr>
          <a:xfrm>
            <a:off x="11420475" y="365125"/>
            <a:ext cx="407778" cy="365125"/>
          </a:xfrm>
        </p:spPr>
        <p:txBody>
          <a:bodyPr/>
          <a:lstStyle/>
          <a:p>
            <a:fld id="{7652F172-8A28-4713-BC4D-AA7C8F7DCB4D}" type="slidenum">
              <a:rPr lang="en-GB" b="1" smtClean="0"/>
              <a:pPr/>
              <a:t>‹#›</a:t>
            </a:fld>
            <a:endParaRPr lang="en-GB" b="1" dirty="0"/>
          </a:p>
        </p:txBody>
      </p:sp>
    </p:spTree>
    <p:extLst>
      <p:ext uri="{BB962C8B-B14F-4D97-AF65-F5344CB8AC3E}">
        <p14:creationId xmlns:p14="http://schemas.microsoft.com/office/powerpoint/2010/main" val="1892142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F24BB-D585-487F-B6CD-589355BC5BA9}"/>
              </a:ext>
            </a:extLst>
          </p:cNvPr>
          <p:cNvSpPr>
            <a:spLocks noGrp="1"/>
          </p:cNvSpPr>
          <p:nvPr>
            <p:ph type="title"/>
          </p:nvPr>
        </p:nvSpPr>
        <p:spPr>
          <a:xfrm>
            <a:off x="750497" y="1000667"/>
            <a:ext cx="11093571" cy="8540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33B7EA8-2485-4965-9236-9294DD92D3AF}"/>
              </a:ext>
            </a:extLst>
          </p:cNvPr>
          <p:cNvSpPr>
            <a:spLocks noGrp="1"/>
          </p:cNvSpPr>
          <p:nvPr>
            <p:ph type="body" idx="1"/>
          </p:nvPr>
        </p:nvSpPr>
        <p:spPr>
          <a:xfrm>
            <a:off x="750497" y="1923691"/>
            <a:ext cx="11093571" cy="3467818"/>
          </a:xfrm>
          <a:prstGeom prst="rect">
            <a:avLst/>
          </a:prstGeom>
        </p:spPr>
        <p:txBody>
          <a:bodyPr vert="horz" lIns="91440" tIns="45720" rIns="91440" bIns="45720" rtlCol="0">
            <a:normAutofit/>
          </a:bodyPr>
          <a:lstStyle/>
          <a:p>
            <a:pPr lvl="0"/>
            <a:r>
              <a:rPr lang="en-US" dirty="0"/>
              <a:t>Edit Master text styles</a:t>
            </a:r>
            <a:endParaRPr lang="en-GB" dirty="0"/>
          </a:p>
        </p:txBody>
      </p:sp>
      <p:sp>
        <p:nvSpPr>
          <p:cNvPr id="6" name="Slide Number Placeholder 5">
            <a:extLst>
              <a:ext uri="{FF2B5EF4-FFF2-40B4-BE49-F238E27FC236}">
                <a16:creationId xmlns:a16="http://schemas.microsoft.com/office/drawing/2014/main" id="{6CC55F96-894C-4F30-9BB7-4552BFAEDB77}"/>
              </a:ext>
            </a:extLst>
          </p:cNvPr>
          <p:cNvSpPr>
            <a:spLocks noGrp="1"/>
          </p:cNvSpPr>
          <p:nvPr>
            <p:ph type="sldNum" sz="quarter" idx="4"/>
          </p:nvPr>
        </p:nvSpPr>
        <p:spPr>
          <a:xfrm>
            <a:off x="10848975" y="346075"/>
            <a:ext cx="953231" cy="443664"/>
          </a:xfrm>
          <a:prstGeom prst="rect">
            <a:avLst/>
          </a:prstGeom>
        </p:spPr>
        <p:txBody>
          <a:bodyPr vert="horz" lIns="91440" tIns="45720" rIns="91440" bIns="45720" rtlCol="0" anchor="ctr"/>
          <a:lstStyle>
            <a:lvl1pPr algn="r">
              <a:defRPr sz="1000" b="0">
                <a:solidFill>
                  <a:schemeClr val="bg1">
                    <a:lumMod val="50000"/>
                  </a:schemeClr>
                </a:solidFill>
              </a:defRPr>
            </a:lvl1pPr>
          </a:lstStyle>
          <a:p>
            <a:fld id="{07D06272-525D-4511-859B-245F2E45FC95}" type="slidenum">
              <a:rPr lang="en-GB" b="1" smtClean="0"/>
              <a:pPr/>
              <a:t>‹#›</a:t>
            </a:fld>
            <a:endParaRPr lang="en-GB" b="1" dirty="0"/>
          </a:p>
        </p:txBody>
      </p:sp>
      <p:pic>
        <p:nvPicPr>
          <p:cNvPr id="8" name="Picture 7">
            <a:extLst>
              <a:ext uri="{FF2B5EF4-FFF2-40B4-BE49-F238E27FC236}">
                <a16:creationId xmlns:a16="http://schemas.microsoft.com/office/drawing/2014/main" id="{09270BA8-1FA4-4107-B419-B31C2D2C62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0" y="5349031"/>
            <a:ext cx="12193200" cy="1508969"/>
          </a:xfrm>
          <a:prstGeom prst="rect">
            <a:avLst/>
          </a:prstGeom>
        </p:spPr>
      </p:pic>
      <p:cxnSp>
        <p:nvCxnSpPr>
          <p:cNvPr id="10" name="Straight Connector 9">
            <a:extLst>
              <a:ext uri="{FF2B5EF4-FFF2-40B4-BE49-F238E27FC236}">
                <a16:creationId xmlns:a16="http://schemas.microsoft.com/office/drawing/2014/main" id="{38565F98-C217-444C-9E13-C478014F656E}"/>
              </a:ext>
            </a:extLst>
          </p:cNvPr>
          <p:cNvCxnSpPr>
            <a:cxnSpLocks/>
          </p:cNvCxnSpPr>
          <p:nvPr userDrawn="1"/>
        </p:nvCxnSpPr>
        <p:spPr>
          <a:xfrm>
            <a:off x="871268" y="730250"/>
            <a:ext cx="1083477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DF1CEB-7FE1-4F8F-8011-A239E392E8A0}"/>
              </a:ext>
            </a:extLst>
          </p:cNvPr>
          <p:cNvSpPr txBox="1"/>
          <p:nvPr userDrawn="1"/>
        </p:nvSpPr>
        <p:spPr>
          <a:xfrm>
            <a:off x="9490075" y="434975"/>
            <a:ext cx="2143125" cy="246221"/>
          </a:xfrm>
          <a:prstGeom prst="rect">
            <a:avLst/>
          </a:prstGeom>
          <a:noFill/>
        </p:spPr>
        <p:txBody>
          <a:bodyPr wrap="square" rtlCol="0">
            <a:spAutoFit/>
          </a:bodyPr>
          <a:lstStyle/>
          <a:p>
            <a:pPr algn="r"/>
            <a:r>
              <a:rPr lang="en-GB" sz="1000" dirty="0">
                <a:solidFill>
                  <a:schemeClr val="bg1">
                    <a:lumMod val="50000"/>
                  </a:schemeClr>
                </a:solidFill>
              </a:rPr>
              <a:t>Page</a:t>
            </a:r>
          </a:p>
        </p:txBody>
      </p:sp>
    </p:spTree>
    <p:extLst>
      <p:ext uri="{BB962C8B-B14F-4D97-AF65-F5344CB8AC3E}">
        <p14:creationId xmlns:p14="http://schemas.microsoft.com/office/powerpoint/2010/main" val="278416326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ealthindex.lcp.uk.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nsultations.ons.gov.uk/external-affairs/consultation-on-the-health-index-beta-release/supporting_documents/Health%20Index%20Consultation%2000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uk/government/publications/chief-medical-officer-annual-report-2018-better-health-within-reac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n.wikipedia.org/wiki/FTSE_100_Index#/media/File:FTSE_100_index_chart_since_1984.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0536-45F3-4370-87A8-357C2A13FE92}"/>
              </a:ext>
            </a:extLst>
          </p:cNvPr>
          <p:cNvSpPr>
            <a:spLocks noGrp="1"/>
          </p:cNvSpPr>
          <p:nvPr>
            <p:ph type="ctrTitle"/>
          </p:nvPr>
        </p:nvSpPr>
        <p:spPr/>
        <p:txBody>
          <a:bodyPr>
            <a:normAutofit/>
          </a:bodyPr>
          <a:lstStyle/>
          <a:p>
            <a:pPr marL="0" indent="0" algn="ctr">
              <a:buNone/>
            </a:pPr>
            <a:r>
              <a:rPr lang="en-GB" sz="2400" b="1" dirty="0">
                <a:solidFill>
                  <a:srgbClr val="0070C0"/>
                </a:solidFill>
              </a:rPr>
              <a:t>Official Statistics Section</a:t>
            </a:r>
            <a:br>
              <a:rPr lang="en-GB" sz="4000" b="1" dirty="0">
                <a:solidFill>
                  <a:srgbClr val="0070C0"/>
                </a:solidFill>
              </a:rPr>
            </a:br>
            <a:br>
              <a:rPr lang="en-GB" sz="4000" b="1" dirty="0">
                <a:solidFill>
                  <a:srgbClr val="0070C0"/>
                </a:solidFill>
              </a:rPr>
            </a:br>
            <a:r>
              <a:rPr lang="en-GB" sz="4800" b="1" dirty="0">
                <a:solidFill>
                  <a:srgbClr val="0070C0"/>
                </a:solidFill>
              </a:rPr>
              <a:t>ONS Health Index</a:t>
            </a:r>
            <a:endParaRPr lang="en-GB" dirty="0"/>
          </a:p>
        </p:txBody>
      </p:sp>
      <p:sp>
        <p:nvSpPr>
          <p:cNvPr id="3" name="Subtitle 2">
            <a:extLst>
              <a:ext uri="{FF2B5EF4-FFF2-40B4-BE49-F238E27FC236}">
                <a16:creationId xmlns:a16="http://schemas.microsoft.com/office/drawing/2014/main" id="{DA711E31-FDDC-4494-BAEB-E057B7693C11}"/>
              </a:ext>
            </a:extLst>
          </p:cNvPr>
          <p:cNvSpPr>
            <a:spLocks noGrp="1"/>
          </p:cNvSpPr>
          <p:nvPr>
            <p:ph type="subTitle" idx="1"/>
          </p:nvPr>
        </p:nvSpPr>
        <p:spPr/>
        <p:txBody>
          <a:bodyPr>
            <a:normAutofit/>
          </a:bodyPr>
          <a:lstStyle/>
          <a:p>
            <a:pPr algn="ctr"/>
            <a:r>
              <a:rPr lang="en-GB" sz="3600" b="1" dirty="0">
                <a:solidFill>
                  <a:srgbClr val="0070C0"/>
                </a:solidFill>
              </a:rPr>
              <a:t>The webinar will start at 12 noon</a:t>
            </a:r>
            <a:endParaRPr lang="en-GB" sz="3600" dirty="0"/>
          </a:p>
        </p:txBody>
      </p:sp>
    </p:spTree>
    <p:extLst>
      <p:ext uri="{BB962C8B-B14F-4D97-AF65-F5344CB8AC3E}">
        <p14:creationId xmlns:p14="http://schemas.microsoft.com/office/powerpoint/2010/main" val="1492248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6027-7755-4CC8-B047-0D1D001C7170}"/>
              </a:ext>
            </a:extLst>
          </p:cNvPr>
          <p:cNvSpPr>
            <a:spLocks noGrp="1"/>
          </p:cNvSpPr>
          <p:nvPr>
            <p:ph type="title"/>
          </p:nvPr>
        </p:nvSpPr>
        <p:spPr/>
        <p:txBody>
          <a:bodyPr/>
          <a:lstStyle/>
          <a:p>
            <a:r>
              <a:rPr lang="en-GB" dirty="0"/>
              <a:t>Analysis a Health Index enables</a:t>
            </a:r>
          </a:p>
        </p:txBody>
      </p:sp>
      <p:sp>
        <p:nvSpPr>
          <p:cNvPr id="4" name="Slide Number Placeholder 3">
            <a:extLst>
              <a:ext uri="{FF2B5EF4-FFF2-40B4-BE49-F238E27FC236}">
                <a16:creationId xmlns:a16="http://schemas.microsoft.com/office/drawing/2014/main" id="{C75A4D0D-71E1-4C30-9DEC-97A8EE45B2C4}"/>
              </a:ext>
            </a:extLst>
          </p:cNvPr>
          <p:cNvSpPr>
            <a:spLocks noGrp="1"/>
          </p:cNvSpPr>
          <p:nvPr>
            <p:ph type="sldNum" sz="quarter" idx="12"/>
          </p:nvPr>
        </p:nvSpPr>
        <p:spPr/>
        <p:txBody>
          <a:bodyPr/>
          <a:lstStyle/>
          <a:p>
            <a:fld id="{7652F172-8A28-4713-BC4D-AA7C8F7DCB4D}" type="slidenum">
              <a:rPr lang="en-GB" b="1" smtClean="0"/>
              <a:pPr/>
              <a:t>10</a:t>
            </a:fld>
            <a:endParaRPr lang="en-GB" b="1" dirty="0"/>
          </a:p>
        </p:txBody>
      </p:sp>
      <p:sp>
        <p:nvSpPr>
          <p:cNvPr id="9" name="Content Placeholder 3">
            <a:extLst>
              <a:ext uri="{FF2B5EF4-FFF2-40B4-BE49-F238E27FC236}">
                <a16:creationId xmlns:a16="http://schemas.microsoft.com/office/drawing/2014/main" id="{E1F68413-F529-49EF-889A-D297D0587C42}"/>
              </a:ext>
            </a:extLst>
          </p:cNvPr>
          <p:cNvSpPr>
            <a:spLocks noGrp="1"/>
          </p:cNvSpPr>
          <p:nvPr>
            <p:ph idx="1"/>
          </p:nvPr>
        </p:nvSpPr>
        <p:spPr>
          <a:xfrm>
            <a:off x="750497" y="1854673"/>
            <a:ext cx="10515600" cy="4436344"/>
          </a:xfrm>
        </p:spPr>
        <p:txBody>
          <a:bodyPr/>
          <a:lstStyle/>
          <a:p>
            <a:pPr marL="457200" indent="-457200">
              <a:buFont typeface="Arial" panose="020B0604020202020204" pitchFamily="34" charset="0"/>
              <a:buChar char="•"/>
            </a:pPr>
            <a:r>
              <a:rPr lang="en-GB" b="1" dirty="0">
                <a:solidFill>
                  <a:srgbClr val="002060"/>
                </a:solidFill>
              </a:rPr>
              <a:t>Media and general public </a:t>
            </a:r>
          </a:p>
          <a:p>
            <a:pPr marL="925200" lvl="1" indent="-457200"/>
            <a:r>
              <a:rPr lang="en-GB" dirty="0"/>
              <a:t>Present and see headline measures as indicators of change and inequality</a:t>
            </a:r>
          </a:p>
          <a:p>
            <a:pPr marL="457200" indent="-457200">
              <a:buFont typeface="Arial" panose="020B0604020202020204" pitchFamily="34" charset="0"/>
              <a:buChar char="•"/>
            </a:pPr>
            <a:r>
              <a:rPr lang="en-GB" b="1" dirty="0">
                <a:solidFill>
                  <a:srgbClr val="002060"/>
                </a:solidFill>
              </a:rPr>
              <a:t>Policymakers in government and local government </a:t>
            </a:r>
          </a:p>
          <a:p>
            <a:pPr marL="925200" lvl="1" indent="-457200"/>
            <a:r>
              <a:rPr lang="en-GB" dirty="0"/>
              <a:t>Clearly identify areas for improvement</a:t>
            </a:r>
          </a:p>
          <a:p>
            <a:pPr marL="925200" lvl="1" indent="-457200"/>
            <a:r>
              <a:rPr lang="en-GB" dirty="0"/>
              <a:t>Measure health impacts consistently in policy appraisal</a:t>
            </a:r>
          </a:p>
          <a:p>
            <a:pPr marL="457200" indent="-457200">
              <a:buFont typeface="Arial" panose="020B0604020202020204" pitchFamily="34" charset="0"/>
              <a:buChar char="•"/>
            </a:pPr>
            <a:r>
              <a:rPr lang="en-GB" b="1" dirty="0">
                <a:solidFill>
                  <a:srgbClr val="002060"/>
                </a:solidFill>
              </a:rPr>
              <a:t>Other analysts: academics, think tanks, VCSOs</a:t>
            </a:r>
          </a:p>
          <a:p>
            <a:pPr marL="925200" lvl="1" indent="-457200"/>
            <a:r>
              <a:rPr lang="en-GB" dirty="0"/>
              <a:t>Improves the body of evidence on different aspects of health</a:t>
            </a:r>
          </a:p>
        </p:txBody>
      </p:sp>
      <p:pic>
        <p:nvPicPr>
          <p:cNvPr id="6" name="Picture 5">
            <a:extLst>
              <a:ext uri="{FF2B5EF4-FFF2-40B4-BE49-F238E27FC236}">
                <a16:creationId xmlns:a16="http://schemas.microsoft.com/office/drawing/2014/main" id="{B2A32B68-5912-4B72-B478-DE5D4EDD98FC}"/>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55091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58E1-8719-44B4-A83E-C6A04D05A4A2}"/>
              </a:ext>
            </a:extLst>
          </p:cNvPr>
          <p:cNvSpPr>
            <a:spLocks noGrp="1"/>
          </p:cNvSpPr>
          <p:nvPr>
            <p:ph type="title"/>
          </p:nvPr>
        </p:nvSpPr>
        <p:spPr/>
        <p:txBody>
          <a:bodyPr/>
          <a:lstStyle/>
          <a:p>
            <a:r>
              <a:rPr lang="en-GB" dirty="0"/>
              <a:t>Developing the Health Index</a:t>
            </a:r>
          </a:p>
        </p:txBody>
      </p:sp>
      <p:sp>
        <p:nvSpPr>
          <p:cNvPr id="3" name="Content Placeholder 2">
            <a:extLst>
              <a:ext uri="{FF2B5EF4-FFF2-40B4-BE49-F238E27FC236}">
                <a16:creationId xmlns:a16="http://schemas.microsoft.com/office/drawing/2014/main" id="{540A4476-354B-4265-A40E-5C35072C7437}"/>
              </a:ext>
            </a:extLst>
          </p:cNvPr>
          <p:cNvSpPr>
            <a:spLocks noGrp="1"/>
          </p:cNvSpPr>
          <p:nvPr>
            <p:ph idx="1"/>
          </p:nvPr>
        </p:nvSpPr>
        <p:spPr>
          <a:xfrm>
            <a:off x="750498" y="1923691"/>
            <a:ext cx="6536128" cy="3467818"/>
          </a:xfrm>
        </p:spPr>
        <p:txBody>
          <a:bodyPr/>
          <a:lstStyle/>
          <a:p>
            <a:r>
              <a:rPr lang="en-GB" dirty="0"/>
              <a:t>Expert Advisory Group featuring central and local government officials, academics and health-related organisations</a:t>
            </a:r>
          </a:p>
          <a:p>
            <a:endParaRPr lang="en-GB" dirty="0"/>
          </a:p>
          <a:p>
            <a:r>
              <a:rPr lang="en-GB" dirty="0"/>
              <a:t>Streamlined advisory group organised for development of the ‘beta’ Health Index</a:t>
            </a:r>
          </a:p>
          <a:p>
            <a:endParaRPr lang="en-GB" dirty="0"/>
          </a:p>
        </p:txBody>
      </p:sp>
      <p:sp>
        <p:nvSpPr>
          <p:cNvPr id="4" name="Slide Number Placeholder 3">
            <a:extLst>
              <a:ext uri="{FF2B5EF4-FFF2-40B4-BE49-F238E27FC236}">
                <a16:creationId xmlns:a16="http://schemas.microsoft.com/office/drawing/2014/main" id="{30F083A5-5582-4773-857C-D34F5B57B210}"/>
              </a:ext>
            </a:extLst>
          </p:cNvPr>
          <p:cNvSpPr>
            <a:spLocks noGrp="1"/>
          </p:cNvSpPr>
          <p:nvPr>
            <p:ph type="sldNum" sz="quarter" idx="12"/>
          </p:nvPr>
        </p:nvSpPr>
        <p:spPr/>
        <p:txBody>
          <a:bodyPr/>
          <a:lstStyle/>
          <a:p>
            <a:fld id="{7652F172-8A28-4713-BC4D-AA7C8F7DCB4D}" type="slidenum">
              <a:rPr lang="en-GB" b="1" smtClean="0"/>
              <a:pPr/>
              <a:t>11</a:t>
            </a:fld>
            <a:endParaRPr lang="en-GB" b="1" dirty="0"/>
          </a:p>
        </p:txBody>
      </p:sp>
      <p:pic>
        <p:nvPicPr>
          <p:cNvPr id="5" name="Picture 2" descr="Image result for public health england logo">
            <a:extLst>
              <a:ext uri="{FF2B5EF4-FFF2-40B4-BE49-F238E27FC236}">
                <a16:creationId xmlns:a16="http://schemas.microsoft.com/office/drawing/2014/main" id="{ECDC2755-2A92-4AFF-AB7A-5B9F52BB80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649"/>
          <a:stretch/>
        </p:blipFill>
        <p:spPr bwMode="auto">
          <a:xfrm>
            <a:off x="10005946" y="2822253"/>
            <a:ext cx="1413623"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dhsc logo">
            <a:extLst>
              <a:ext uri="{FF2B5EF4-FFF2-40B4-BE49-F238E27FC236}">
                <a16:creationId xmlns:a16="http://schemas.microsoft.com/office/drawing/2014/main" id="{4D45EDA6-7A25-47CD-B6FD-ECE776FC67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83" t="17189" r="26317" b="22647"/>
          <a:stretch/>
        </p:blipFill>
        <p:spPr bwMode="auto">
          <a:xfrm>
            <a:off x="10005946" y="1344725"/>
            <a:ext cx="1413623" cy="942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ee the source image">
            <a:extLst>
              <a:ext uri="{FF2B5EF4-FFF2-40B4-BE49-F238E27FC236}">
                <a16:creationId xmlns:a16="http://schemas.microsoft.com/office/drawing/2014/main" id="{67170F6A-FA1F-4C40-B459-ABCF42080D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182"/>
          <a:stretch/>
        </p:blipFill>
        <p:spPr bwMode="auto">
          <a:xfrm>
            <a:off x="7917801" y="3268263"/>
            <a:ext cx="14287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See the source image">
            <a:extLst>
              <a:ext uri="{FF2B5EF4-FFF2-40B4-BE49-F238E27FC236}">
                <a16:creationId xmlns:a16="http://schemas.microsoft.com/office/drawing/2014/main" id="{428F0798-F22A-4772-9CEE-0AB018A4C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6911" y="4697372"/>
            <a:ext cx="1770530" cy="942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Image result for university college london logo">
            <a:extLst>
              <a:ext uri="{FF2B5EF4-FFF2-40B4-BE49-F238E27FC236}">
                <a16:creationId xmlns:a16="http://schemas.microsoft.com/office/drawing/2014/main" id="{DF06FE9E-4DED-4FFC-BB23-1B23A02AAE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8927" y="4158199"/>
            <a:ext cx="1857375"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Image result for ons logo">
            <a:extLst>
              <a:ext uri="{FF2B5EF4-FFF2-40B4-BE49-F238E27FC236}">
                <a16:creationId xmlns:a16="http://schemas.microsoft.com/office/drawing/2014/main" id="{FF45E622-F50B-48A6-9773-05CB595D4FE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179" b="32499"/>
          <a:stretch/>
        </p:blipFill>
        <p:spPr bwMode="auto">
          <a:xfrm>
            <a:off x="7374327" y="2125090"/>
            <a:ext cx="2514600" cy="6570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07D2309-B04A-4259-8E54-8AE44B920707}"/>
              </a:ext>
            </a:extLst>
          </p:cNvPr>
          <p:cNvPicPr>
            <a:picLocks noChangeAspect="1"/>
          </p:cNvPicPr>
          <p:nvPr/>
        </p:nvPicPr>
        <p:blipFill>
          <a:blip r:embed="rId8"/>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279927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A5CA-8225-44DD-9431-31E9F114C5C6}"/>
              </a:ext>
            </a:extLst>
          </p:cNvPr>
          <p:cNvSpPr>
            <a:spLocks noGrp="1"/>
          </p:cNvSpPr>
          <p:nvPr>
            <p:ph type="title"/>
          </p:nvPr>
        </p:nvSpPr>
        <p:spPr/>
        <p:txBody>
          <a:bodyPr/>
          <a:lstStyle/>
          <a:p>
            <a:r>
              <a:rPr lang="en-GB" dirty="0"/>
              <a:t>Definition of health, and structure</a:t>
            </a:r>
          </a:p>
        </p:txBody>
      </p:sp>
      <p:sp>
        <p:nvSpPr>
          <p:cNvPr id="4" name="Slide Number Placeholder 3">
            <a:extLst>
              <a:ext uri="{FF2B5EF4-FFF2-40B4-BE49-F238E27FC236}">
                <a16:creationId xmlns:a16="http://schemas.microsoft.com/office/drawing/2014/main" id="{1DDB8D41-8BEF-4C83-8604-BD4FC3EB550F}"/>
              </a:ext>
            </a:extLst>
          </p:cNvPr>
          <p:cNvSpPr>
            <a:spLocks noGrp="1"/>
          </p:cNvSpPr>
          <p:nvPr>
            <p:ph type="sldNum" sz="quarter" idx="12"/>
          </p:nvPr>
        </p:nvSpPr>
        <p:spPr/>
        <p:txBody>
          <a:bodyPr/>
          <a:lstStyle/>
          <a:p>
            <a:fld id="{7652F172-8A28-4713-BC4D-AA7C8F7DCB4D}" type="slidenum">
              <a:rPr lang="en-GB" b="1" smtClean="0"/>
              <a:pPr/>
              <a:t>12</a:t>
            </a:fld>
            <a:endParaRPr lang="en-GB" b="1" dirty="0"/>
          </a:p>
        </p:txBody>
      </p:sp>
      <p:pic>
        <p:nvPicPr>
          <p:cNvPr id="5" name="Picture">
            <a:extLst>
              <a:ext uri="{FF2B5EF4-FFF2-40B4-BE49-F238E27FC236}">
                <a16:creationId xmlns:a16="http://schemas.microsoft.com/office/drawing/2014/main" id="{A2D22D72-9336-4FFE-A21E-07B8F2B107E8}"/>
              </a:ext>
            </a:extLst>
          </p:cNvPr>
          <p:cNvPicPr/>
          <p:nvPr/>
        </p:nvPicPr>
        <p:blipFill>
          <a:blip r:embed="rId2"/>
          <a:stretch>
            <a:fillRect/>
          </a:stretch>
        </p:blipFill>
        <p:spPr bwMode="auto">
          <a:xfrm>
            <a:off x="648425" y="2414036"/>
            <a:ext cx="4127959" cy="3025318"/>
          </a:xfrm>
          <a:prstGeom prst="rect">
            <a:avLst/>
          </a:prstGeom>
          <a:noFill/>
          <a:ln w="9525">
            <a:noFill/>
            <a:headEnd/>
            <a:tailEnd/>
          </a:ln>
        </p:spPr>
      </p:pic>
      <p:pic>
        <p:nvPicPr>
          <p:cNvPr id="6" name="Picture 5">
            <a:extLst>
              <a:ext uri="{FF2B5EF4-FFF2-40B4-BE49-F238E27FC236}">
                <a16:creationId xmlns:a16="http://schemas.microsoft.com/office/drawing/2014/main" id="{DB768C46-741B-4466-8368-C9C1DE4B6FB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9602" y="1854673"/>
            <a:ext cx="6485262" cy="4144044"/>
          </a:xfrm>
          <a:prstGeom prst="rect">
            <a:avLst/>
          </a:prstGeom>
          <a:noFill/>
        </p:spPr>
      </p:pic>
      <p:pic>
        <p:nvPicPr>
          <p:cNvPr id="8" name="Picture 7">
            <a:extLst>
              <a:ext uri="{FF2B5EF4-FFF2-40B4-BE49-F238E27FC236}">
                <a16:creationId xmlns:a16="http://schemas.microsoft.com/office/drawing/2014/main" id="{4CFF7065-C781-4A71-BDDD-C084656A289F}"/>
              </a:ext>
            </a:extLst>
          </p:cNvPr>
          <p:cNvPicPr>
            <a:picLocks noChangeAspect="1"/>
          </p:cNvPicPr>
          <p:nvPr/>
        </p:nvPicPr>
        <p:blipFill>
          <a:blip r:embed="rId4"/>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420186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308C37-3081-4D62-8993-0E317CA1E7BC}"/>
              </a:ext>
            </a:extLst>
          </p:cNvPr>
          <p:cNvSpPr>
            <a:spLocks noGrp="1"/>
          </p:cNvSpPr>
          <p:nvPr>
            <p:ph type="sldNum" sz="quarter" idx="12"/>
          </p:nvPr>
        </p:nvSpPr>
        <p:spPr/>
        <p:txBody>
          <a:bodyPr/>
          <a:lstStyle/>
          <a:p>
            <a:fld id="{7652F172-8A28-4713-BC4D-AA7C8F7DCB4D}" type="slidenum">
              <a:rPr lang="en-GB" b="1" smtClean="0"/>
              <a:pPr/>
              <a:t>13</a:t>
            </a:fld>
            <a:endParaRPr lang="en-GB" b="1" dirty="0"/>
          </a:p>
        </p:txBody>
      </p:sp>
      <p:sp>
        <p:nvSpPr>
          <p:cNvPr id="5" name="Title 2">
            <a:extLst>
              <a:ext uri="{FF2B5EF4-FFF2-40B4-BE49-F238E27FC236}">
                <a16:creationId xmlns:a16="http://schemas.microsoft.com/office/drawing/2014/main" id="{F360EED3-8024-4594-9065-C1B0EFFB8376}"/>
              </a:ext>
            </a:extLst>
          </p:cNvPr>
          <p:cNvSpPr>
            <a:spLocks noGrp="1"/>
          </p:cNvSpPr>
          <p:nvPr>
            <p:ph type="title"/>
          </p:nvPr>
        </p:nvSpPr>
        <p:spPr>
          <a:xfrm>
            <a:off x="734803" y="3095625"/>
            <a:ext cx="11093450" cy="854075"/>
          </a:xfrm>
        </p:spPr>
        <p:txBody>
          <a:bodyPr>
            <a:normAutofit/>
          </a:bodyPr>
          <a:lstStyle/>
          <a:p>
            <a:pPr algn="ctr"/>
            <a:r>
              <a:rPr lang="en-GB" dirty="0"/>
              <a:t>Methodology and data visualisation</a:t>
            </a:r>
          </a:p>
        </p:txBody>
      </p:sp>
      <p:pic>
        <p:nvPicPr>
          <p:cNvPr id="7" name="Picture 6">
            <a:extLst>
              <a:ext uri="{FF2B5EF4-FFF2-40B4-BE49-F238E27FC236}">
                <a16:creationId xmlns:a16="http://schemas.microsoft.com/office/drawing/2014/main" id="{96306E0D-4933-483D-966F-01EFA00B77BD}"/>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13136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5588-3300-4B5E-B8FF-7ED5C2C0F941}"/>
              </a:ext>
            </a:extLst>
          </p:cNvPr>
          <p:cNvSpPr>
            <a:spLocks noGrp="1"/>
          </p:cNvSpPr>
          <p:nvPr>
            <p:ph type="title"/>
          </p:nvPr>
        </p:nvSpPr>
        <p:spPr/>
        <p:txBody>
          <a:bodyPr/>
          <a:lstStyle/>
          <a:p>
            <a:r>
              <a:rPr lang="en-GB" dirty="0"/>
              <a:t>Data selection</a:t>
            </a:r>
          </a:p>
        </p:txBody>
      </p:sp>
      <p:sp>
        <p:nvSpPr>
          <p:cNvPr id="3" name="Content Placeholder 2">
            <a:extLst>
              <a:ext uri="{FF2B5EF4-FFF2-40B4-BE49-F238E27FC236}">
                <a16:creationId xmlns:a16="http://schemas.microsoft.com/office/drawing/2014/main" id="{907B5D6A-4688-47C5-8F8C-09D2F2DEE00E}"/>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GB" dirty="0"/>
              <a:t>Review of data landscape across concepts within definition of health</a:t>
            </a:r>
          </a:p>
          <a:p>
            <a:endParaRPr lang="en-GB" dirty="0"/>
          </a:p>
          <a:p>
            <a:pPr marL="457200" indent="-457200">
              <a:buFont typeface="Arial" panose="020B0604020202020204" pitchFamily="34" charset="0"/>
              <a:buChar char="•"/>
            </a:pPr>
            <a:r>
              <a:rPr lang="en-GB" dirty="0"/>
              <a:t>Data inclusion principles: </a:t>
            </a:r>
          </a:p>
          <a:p>
            <a:pPr marL="925200" lvl="1" indent="-457200"/>
            <a:r>
              <a:rPr lang="en-GB" dirty="0"/>
              <a:t>Allows time series 2015-2018</a:t>
            </a:r>
          </a:p>
          <a:p>
            <a:pPr marL="925200" lvl="1" indent="-457200"/>
            <a:r>
              <a:rPr lang="en-GB" dirty="0"/>
              <a:t>Clear direction of health improvement (incidence versus prevalence)</a:t>
            </a:r>
          </a:p>
          <a:p>
            <a:pPr marL="925200" lvl="1" indent="-457200"/>
            <a:r>
              <a:rPr lang="en-GB" dirty="0"/>
              <a:t>Can be disaggregated to UTLA level </a:t>
            </a:r>
          </a:p>
          <a:p>
            <a:pPr marL="925200" lvl="1" indent="-457200"/>
            <a:r>
              <a:rPr lang="en-GB" dirty="0"/>
              <a:t>Measuring health rather than health services</a:t>
            </a:r>
          </a:p>
          <a:p>
            <a:pPr marL="925200" lvl="1" indent="-457200"/>
            <a:r>
              <a:rPr lang="en-GB" dirty="0"/>
              <a:t>For beta, publicly available data only due to time constraints</a:t>
            </a:r>
          </a:p>
          <a:p>
            <a:pPr marL="457200" indent="-457200"/>
            <a:endParaRPr lang="en-GB" dirty="0"/>
          </a:p>
          <a:p>
            <a:pPr marL="457200" indent="-457200">
              <a:buFont typeface="Arial" panose="020B0604020202020204" pitchFamily="34" charset="0"/>
              <a:buChar char="•"/>
            </a:pPr>
            <a:r>
              <a:rPr lang="en-GB" dirty="0"/>
              <a:t>58 indicators total in the beta version</a:t>
            </a:r>
          </a:p>
          <a:p>
            <a:endParaRPr lang="en-GB" sz="2400" dirty="0"/>
          </a:p>
          <a:p>
            <a:endParaRPr lang="en-GB" dirty="0"/>
          </a:p>
        </p:txBody>
      </p:sp>
      <p:sp>
        <p:nvSpPr>
          <p:cNvPr id="4" name="Slide Number Placeholder 3">
            <a:extLst>
              <a:ext uri="{FF2B5EF4-FFF2-40B4-BE49-F238E27FC236}">
                <a16:creationId xmlns:a16="http://schemas.microsoft.com/office/drawing/2014/main" id="{0F604FB5-2310-454E-B9B1-842713D7CD5F}"/>
              </a:ext>
            </a:extLst>
          </p:cNvPr>
          <p:cNvSpPr>
            <a:spLocks noGrp="1"/>
          </p:cNvSpPr>
          <p:nvPr>
            <p:ph type="sldNum" sz="quarter" idx="12"/>
          </p:nvPr>
        </p:nvSpPr>
        <p:spPr/>
        <p:txBody>
          <a:bodyPr/>
          <a:lstStyle/>
          <a:p>
            <a:fld id="{7652F172-8A28-4713-BC4D-AA7C8F7DCB4D}" type="slidenum">
              <a:rPr lang="en-GB" b="1" smtClean="0"/>
              <a:pPr/>
              <a:t>14</a:t>
            </a:fld>
            <a:endParaRPr lang="en-GB" b="1" dirty="0"/>
          </a:p>
        </p:txBody>
      </p:sp>
      <p:pic>
        <p:nvPicPr>
          <p:cNvPr id="6" name="Picture 5">
            <a:extLst>
              <a:ext uri="{FF2B5EF4-FFF2-40B4-BE49-F238E27FC236}">
                <a16:creationId xmlns:a16="http://schemas.microsoft.com/office/drawing/2014/main" id="{CFAFE55E-5018-4B2D-A532-306A2847889F}"/>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73178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5588-3300-4B5E-B8FF-7ED5C2C0F941}"/>
              </a:ext>
            </a:extLst>
          </p:cNvPr>
          <p:cNvSpPr>
            <a:spLocks noGrp="1"/>
          </p:cNvSpPr>
          <p:nvPr>
            <p:ph type="title"/>
          </p:nvPr>
        </p:nvSpPr>
        <p:spPr/>
        <p:txBody>
          <a:bodyPr/>
          <a:lstStyle/>
          <a:p>
            <a:r>
              <a:rPr lang="en-GB" dirty="0"/>
              <a:t>Methodology and weighting</a:t>
            </a:r>
          </a:p>
        </p:txBody>
      </p:sp>
      <p:sp>
        <p:nvSpPr>
          <p:cNvPr id="3" name="Content Placeholder 2">
            <a:extLst>
              <a:ext uri="{FF2B5EF4-FFF2-40B4-BE49-F238E27FC236}">
                <a16:creationId xmlns:a16="http://schemas.microsoft.com/office/drawing/2014/main" id="{907B5D6A-4688-47C5-8F8C-09D2F2DEE00E}"/>
              </a:ext>
            </a:extLst>
          </p:cNvPr>
          <p:cNvSpPr>
            <a:spLocks noGrp="1"/>
          </p:cNvSpPr>
          <p:nvPr>
            <p:ph idx="1"/>
          </p:nvPr>
        </p:nvSpPr>
        <p:spPr/>
        <p:txBody>
          <a:bodyPr>
            <a:normAutofit/>
          </a:bodyPr>
          <a:lstStyle/>
          <a:p>
            <a:pPr marL="457200" indent="-457200">
              <a:buFont typeface="Arial" panose="020B0604020202020204" pitchFamily="34" charset="0"/>
              <a:buChar char="•"/>
            </a:pPr>
            <a:r>
              <a:rPr lang="en-GB" dirty="0"/>
              <a:t>Limited methods for weighting and scaling data for a composite index which needs to:</a:t>
            </a:r>
          </a:p>
          <a:p>
            <a:pPr marL="914400" lvl="1" indent="-457200">
              <a:buFont typeface="Arial" panose="020B0604020202020204" pitchFamily="34" charset="0"/>
              <a:buChar char="•"/>
            </a:pPr>
            <a:r>
              <a:rPr lang="en-GB" dirty="0"/>
              <a:t>Have a national figure that can be tracked over time </a:t>
            </a:r>
          </a:p>
          <a:p>
            <a:pPr marL="914400" lvl="1" indent="-457200">
              <a:buFont typeface="Arial" panose="020B0604020202020204" pitchFamily="34" charset="0"/>
              <a:buChar char="•"/>
            </a:pPr>
            <a:r>
              <a:rPr lang="en-GB" dirty="0"/>
              <a:t>Have scores for lower geographies which can be compared to the national figure and to other geographies, both in relative and absolute terms</a:t>
            </a:r>
          </a:p>
          <a:p>
            <a:pPr marL="914400" lvl="1" indent="-457200">
              <a:buFont typeface="Arial" panose="020B0604020202020204" pitchFamily="34" charset="0"/>
              <a:buChar char="•"/>
            </a:pPr>
            <a:r>
              <a:rPr lang="en-GB" dirty="0"/>
              <a:t>Allow relative and absolute changes in those lower geographies’ scores to be trackable over time</a:t>
            </a:r>
          </a:p>
          <a:p>
            <a:endParaRPr lang="en-GB" sz="2400" dirty="0"/>
          </a:p>
          <a:p>
            <a:endParaRPr lang="en-GB" dirty="0"/>
          </a:p>
        </p:txBody>
      </p:sp>
      <p:sp>
        <p:nvSpPr>
          <p:cNvPr id="4" name="Slide Number Placeholder 3">
            <a:extLst>
              <a:ext uri="{FF2B5EF4-FFF2-40B4-BE49-F238E27FC236}">
                <a16:creationId xmlns:a16="http://schemas.microsoft.com/office/drawing/2014/main" id="{0F604FB5-2310-454E-B9B1-842713D7CD5F}"/>
              </a:ext>
            </a:extLst>
          </p:cNvPr>
          <p:cNvSpPr>
            <a:spLocks noGrp="1"/>
          </p:cNvSpPr>
          <p:nvPr>
            <p:ph type="sldNum" sz="quarter" idx="12"/>
          </p:nvPr>
        </p:nvSpPr>
        <p:spPr/>
        <p:txBody>
          <a:bodyPr/>
          <a:lstStyle/>
          <a:p>
            <a:fld id="{7652F172-8A28-4713-BC4D-AA7C8F7DCB4D}" type="slidenum">
              <a:rPr lang="en-GB" b="1" smtClean="0"/>
              <a:pPr/>
              <a:t>15</a:t>
            </a:fld>
            <a:endParaRPr lang="en-GB" b="1" dirty="0"/>
          </a:p>
        </p:txBody>
      </p:sp>
      <p:pic>
        <p:nvPicPr>
          <p:cNvPr id="6" name="Picture 5">
            <a:extLst>
              <a:ext uri="{FF2B5EF4-FFF2-40B4-BE49-F238E27FC236}">
                <a16:creationId xmlns:a16="http://schemas.microsoft.com/office/drawing/2014/main" id="{AB53BCB0-EDE3-449A-AF41-51FFB8BA8E59}"/>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283712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5588-3300-4B5E-B8FF-7ED5C2C0F941}"/>
              </a:ext>
            </a:extLst>
          </p:cNvPr>
          <p:cNvSpPr>
            <a:spLocks noGrp="1"/>
          </p:cNvSpPr>
          <p:nvPr>
            <p:ph type="title"/>
          </p:nvPr>
        </p:nvSpPr>
        <p:spPr/>
        <p:txBody>
          <a:bodyPr/>
          <a:lstStyle/>
          <a:p>
            <a:r>
              <a:rPr lang="en-GB" dirty="0"/>
              <a:t>Methodology and weighting</a:t>
            </a:r>
          </a:p>
        </p:txBody>
      </p:sp>
      <p:sp>
        <p:nvSpPr>
          <p:cNvPr id="3" name="Content Placeholder 2">
            <a:extLst>
              <a:ext uri="{FF2B5EF4-FFF2-40B4-BE49-F238E27FC236}">
                <a16:creationId xmlns:a16="http://schemas.microsoft.com/office/drawing/2014/main" id="{907B5D6A-4688-47C5-8F8C-09D2F2DEE00E}"/>
              </a:ext>
            </a:extLst>
          </p:cNvPr>
          <p:cNvSpPr>
            <a:spLocks noGrp="1"/>
          </p:cNvSpPr>
          <p:nvPr>
            <p:ph idx="1"/>
          </p:nvPr>
        </p:nvSpPr>
        <p:spPr/>
        <p:txBody>
          <a:bodyPr>
            <a:normAutofit/>
          </a:bodyPr>
          <a:lstStyle/>
          <a:p>
            <a:pPr marL="457200" indent="-457200">
              <a:buFont typeface="Arial" panose="020B0604020202020204" pitchFamily="34" charset="0"/>
              <a:buChar char="•"/>
            </a:pPr>
            <a:r>
              <a:rPr lang="en-GB" dirty="0"/>
              <a:t>Imputation, then normalisation, then standardisation</a:t>
            </a:r>
          </a:p>
          <a:p>
            <a:pPr marL="457200" indent="-457200">
              <a:buFont typeface="Arial" panose="020B0604020202020204" pitchFamily="34" charset="0"/>
              <a:buChar char="•"/>
            </a:pPr>
            <a:r>
              <a:rPr lang="en-GB" dirty="0"/>
              <a:t>For the beta, each domain represents 1/3 of the total Index score. </a:t>
            </a:r>
          </a:p>
          <a:p>
            <a:pPr marL="914400" lvl="1" indent="-457200">
              <a:buFont typeface="Arial" panose="020B0604020202020204" pitchFamily="34" charset="0"/>
              <a:buChar char="•"/>
            </a:pPr>
            <a:r>
              <a:rPr lang="en-GB" dirty="0"/>
              <a:t>All subdomains have the same weight within each domain</a:t>
            </a:r>
          </a:p>
          <a:p>
            <a:pPr marL="914400" lvl="1" indent="-457200">
              <a:buFont typeface="Arial" panose="020B0604020202020204" pitchFamily="34" charset="0"/>
              <a:buChar char="•"/>
            </a:pPr>
            <a:r>
              <a:rPr lang="en-GB" dirty="0"/>
              <a:t>Division of indicators into subdomains, and weights for indicators within subdomains, informed by factor analysis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Aggregated to England values using population size</a:t>
            </a:r>
          </a:p>
          <a:p>
            <a:endParaRPr lang="en-GB" sz="2400" dirty="0"/>
          </a:p>
          <a:p>
            <a:endParaRPr lang="en-GB" dirty="0"/>
          </a:p>
        </p:txBody>
      </p:sp>
      <p:sp>
        <p:nvSpPr>
          <p:cNvPr id="4" name="Slide Number Placeholder 3">
            <a:extLst>
              <a:ext uri="{FF2B5EF4-FFF2-40B4-BE49-F238E27FC236}">
                <a16:creationId xmlns:a16="http://schemas.microsoft.com/office/drawing/2014/main" id="{0F604FB5-2310-454E-B9B1-842713D7CD5F}"/>
              </a:ext>
            </a:extLst>
          </p:cNvPr>
          <p:cNvSpPr>
            <a:spLocks noGrp="1"/>
          </p:cNvSpPr>
          <p:nvPr>
            <p:ph type="sldNum" sz="quarter" idx="12"/>
          </p:nvPr>
        </p:nvSpPr>
        <p:spPr/>
        <p:txBody>
          <a:bodyPr/>
          <a:lstStyle/>
          <a:p>
            <a:fld id="{7652F172-8A28-4713-BC4D-AA7C8F7DCB4D}" type="slidenum">
              <a:rPr lang="en-GB" b="1" smtClean="0"/>
              <a:pPr/>
              <a:t>16</a:t>
            </a:fld>
            <a:endParaRPr lang="en-GB" b="1" dirty="0"/>
          </a:p>
        </p:txBody>
      </p:sp>
      <p:pic>
        <p:nvPicPr>
          <p:cNvPr id="6" name="Picture 5">
            <a:extLst>
              <a:ext uri="{FF2B5EF4-FFF2-40B4-BE49-F238E27FC236}">
                <a16:creationId xmlns:a16="http://schemas.microsoft.com/office/drawing/2014/main" id="{FA0218E5-1606-4797-B0ED-EB6AF318D0DE}"/>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99297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9158D5-3FE5-43E5-8802-F2B2D2D04FD5}"/>
              </a:ext>
            </a:extLst>
          </p:cNvPr>
          <p:cNvSpPr>
            <a:spLocks noGrp="1"/>
          </p:cNvSpPr>
          <p:nvPr>
            <p:ph type="sldNum" sz="quarter" idx="12"/>
          </p:nvPr>
        </p:nvSpPr>
        <p:spPr/>
        <p:txBody>
          <a:bodyPr/>
          <a:lstStyle/>
          <a:p>
            <a:fld id="{7652F172-8A28-4713-BC4D-AA7C8F7DCB4D}" type="slidenum">
              <a:rPr lang="en-GB" b="1" smtClean="0"/>
              <a:pPr/>
              <a:t>17</a:t>
            </a:fld>
            <a:endParaRPr lang="en-GB" b="1" dirty="0"/>
          </a:p>
        </p:txBody>
      </p:sp>
      <p:pic>
        <p:nvPicPr>
          <p:cNvPr id="5" name="Picture 4" descr="Chart, treemap chart&#10;&#10;Description automatically generated">
            <a:extLst>
              <a:ext uri="{FF2B5EF4-FFF2-40B4-BE49-F238E27FC236}">
                <a16:creationId xmlns:a16="http://schemas.microsoft.com/office/drawing/2014/main" id="{309E57A8-B839-403B-AFF1-1213852DBA38}"/>
              </a:ext>
            </a:extLst>
          </p:cNvPr>
          <p:cNvPicPr>
            <a:picLocks noChangeAspect="1"/>
          </p:cNvPicPr>
          <p:nvPr/>
        </p:nvPicPr>
        <p:blipFill rotWithShape="1">
          <a:blip r:embed="rId2"/>
          <a:srcRect b="10278"/>
          <a:stretch/>
        </p:blipFill>
        <p:spPr>
          <a:xfrm>
            <a:off x="454664" y="460096"/>
            <a:ext cx="5445848" cy="4886136"/>
          </a:xfrm>
          <a:prstGeom prst="rect">
            <a:avLst/>
          </a:prstGeom>
        </p:spPr>
      </p:pic>
      <p:graphicFrame>
        <p:nvGraphicFramePr>
          <p:cNvPr id="6" name="Table 5">
            <a:extLst>
              <a:ext uri="{FF2B5EF4-FFF2-40B4-BE49-F238E27FC236}">
                <a16:creationId xmlns:a16="http://schemas.microsoft.com/office/drawing/2014/main" id="{559D6D14-CB9E-4E48-9B7B-2B7F11546D50}"/>
              </a:ext>
            </a:extLst>
          </p:cNvPr>
          <p:cNvGraphicFramePr>
            <a:graphicFrameLocks noGrp="1"/>
          </p:cNvGraphicFramePr>
          <p:nvPr/>
        </p:nvGraphicFramePr>
        <p:xfrm>
          <a:off x="6222639" y="460096"/>
          <a:ext cx="2497850" cy="1066800"/>
        </p:xfrm>
        <a:graphic>
          <a:graphicData uri="http://schemas.openxmlformats.org/drawingml/2006/table">
            <a:tbl>
              <a:tblPr firstRow="1" bandRow="1">
                <a:tableStyleId>{5C22544A-7EE6-4342-B048-85BDC9FD1C3A}</a:tableStyleId>
              </a:tblPr>
              <a:tblGrid>
                <a:gridCol w="2497850">
                  <a:extLst>
                    <a:ext uri="{9D8B030D-6E8A-4147-A177-3AD203B41FA5}">
                      <a16:colId xmlns:a16="http://schemas.microsoft.com/office/drawing/2014/main" val="2556563357"/>
                    </a:ext>
                  </a:extLst>
                </a:gridCol>
              </a:tblGrid>
              <a:tr h="266700">
                <a:tc>
                  <a:txBody>
                    <a:bodyPr/>
                    <a:lstStyle/>
                    <a:p>
                      <a:pPr algn="ctr"/>
                      <a:r>
                        <a:rPr lang="en-GB" sz="1100" dirty="0"/>
                        <a:t>Mortality</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266700">
                <a:tc>
                  <a:txBody>
                    <a:bodyPr/>
                    <a:lstStyle/>
                    <a:p>
                      <a:pPr algn="ctr"/>
                      <a:r>
                        <a:rPr lang="en-GB" sz="1100" dirty="0"/>
                        <a:t>Healthy life expectancy</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266700">
                <a:tc>
                  <a:txBody>
                    <a:bodyPr/>
                    <a:lstStyle/>
                    <a:p>
                      <a:pPr algn="ctr"/>
                      <a:r>
                        <a:rPr lang="en-GB" sz="1100" dirty="0"/>
                        <a:t>Avoidable deaths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266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Infant mortality</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063706186"/>
                  </a:ext>
                </a:extLst>
              </a:tr>
            </a:tbl>
          </a:graphicData>
        </a:graphic>
      </p:graphicFrame>
      <p:graphicFrame>
        <p:nvGraphicFramePr>
          <p:cNvPr id="7" name="Table 6">
            <a:extLst>
              <a:ext uri="{FF2B5EF4-FFF2-40B4-BE49-F238E27FC236}">
                <a16:creationId xmlns:a16="http://schemas.microsoft.com/office/drawing/2014/main" id="{23A56665-6A55-47F9-94CD-F3699B1FA0D0}"/>
              </a:ext>
            </a:extLst>
          </p:cNvPr>
          <p:cNvGraphicFramePr>
            <a:graphicFrameLocks noGrp="1"/>
          </p:cNvGraphicFramePr>
          <p:nvPr/>
        </p:nvGraphicFramePr>
        <p:xfrm>
          <a:off x="6222639" y="1927804"/>
          <a:ext cx="2497850" cy="1813560"/>
        </p:xfrm>
        <a:graphic>
          <a:graphicData uri="http://schemas.openxmlformats.org/drawingml/2006/table">
            <a:tbl>
              <a:tblPr firstRow="1" bandRow="1">
                <a:tableStyleId>{5C22544A-7EE6-4342-B048-85BDC9FD1C3A}</a:tableStyleId>
              </a:tblPr>
              <a:tblGrid>
                <a:gridCol w="2497850">
                  <a:extLst>
                    <a:ext uri="{9D8B030D-6E8A-4147-A177-3AD203B41FA5}">
                      <a16:colId xmlns:a16="http://schemas.microsoft.com/office/drawing/2014/main" val="2556563357"/>
                    </a:ext>
                  </a:extLst>
                </a:gridCol>
              </a:tblGrid>
              <a:tr h="158604">
                <a:tc>
                  <a:txBody>
                    <a:bodyPr/>
                    <a:lstStyle/>
                    <a:p>
                      <a:pPr algn="ctr"/>
                      <a:r>
                        <a:rPr lang="en-GB" sz="1100" dirty="0"/>
                        <a:t>Physical health conditions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201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Dementia</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201103">
                <a:tc>
                  <a:txBody>
                    <a:bodyPr/>
                    <a:lstStyle/>
                    <a:p>
                      <a:pPr algn="ctr"/>
                      <a:r>
                        <a:rPr lang="en-GB" sz="1100" dirty="0"/>
                        <a:t>Musculoskeletal conditions</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201103">
                <a:tc>
                  <a:txBody>
                    <a:bodyPr/>
                    <a:lstStyle/>
                    <a:p>
                      <a:pPr algn="ctr"/>
                      <a:r>
                        <a:rPr lang="en-GB" sz="1100" dirty="0"/>
                        <a:t>Respiratory conditions</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63706186"/>
                  </a:ext>
                </a:extLst>
              </a:tr>
              <a:tr h="201103">
                <a:tc>
                  <a:txBody>
                    <a:bodyPr/>
                    <a:lstStyle/>
                    <a:p>
                      <a:pPr algn="ctr"/>
                      <a:r>
                        <a:rPr lang="en-GB" sz="1100" dirty="0"/>
                        <a:t>Cardiovascular conditions</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425436238"/>
                  </a:ext>
                </a:extLst>
              </a:tr>
              <a:tr h="201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Cancer</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1596405620"/>
                  </a:ext>
                </a:extLst>
              </a:tr>
              <a:tr h="201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Chronic kidney disease</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1980612408"/>
                  </a:ext>
                </a:extLst>
              </a:tr>
            </a:tbl>
          </a:graphicData>
        </a:graphic>
      </p:graphicFrame>
      <p:graphicFrame>
        <p:nvGraphicFramePr>
          <p:cNvPr id="8" name="Table 7">
            <a:extLst>
              <a:ext uri="{FF2B5EF4-FFF2-40B4-BE49-F238E27FC236}">
                <a16:creationId xmlns:a16="http://schemas.microsoft.com/office/drawing/2014/main" id="{7D95A1F3-9F04-4EB1-BEE7-D4A0E30B7623}"/>
              </a:ext>
            </a:extLst>
          </p:cNvPr>
          <p:cNvGraphicFramePr>
            <a:graphicFrameLocks noGrp="1"/>
          </p:cNvGraphicFramePr>
          <p:nvPr/>
        </p:nvGraphicFramePr>
        <p:xfrm>
          <a:off x="6222639" y="4142272"/>
          <a:ext cx="2497851" cy="1203960"/>
        </p:xfrm>
        <a:graphic>
          <a:graphicData uri="http://schemas.openxmlformats.org/drawingml/2006/table">
            <a:tbl>
              <a:tblPr firstRow="1" bandRow="1">
                <a:tableStyleId>{5C22544A-7EE6-4342-B048-85BDC9FD1C3A}</a:tableStyleId>
              </a:tblPr>
              <a:tblGrid>
                <a:gridCol w="2497851">
                  <a:extLst>
                    <a:ext uri="{9D8B030D-6E8A-4147-A177-3AD203B41FA5}">
                      <a16:colId xmlns:a16="http://schemas.microsoft.com/office/drawing/2014/main" val="2556563357"/>
                    </a:ext>
                  </a:extLst>
                </a:gridCol>
              </a:tblGrid>
              <a:tr h="201103">
                <a:tc>
                  <a:txBody>
                    <a:bodyPr/>
                    <a:lstStyle/>
                    <a:p>
                      <a:pPr algn="ctr"/>
                      <a:r>
                        <a:rPr lang="en-GB" sz="1100" dirty="0"/>
                        <a:t>Physical impairment</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201103">
                <a:tc>
                  <a:txBody>
                    <a:bodyPr/>
                    <a:lstStyle/>
                    <a:p>
                      <a:pPr algn="ctr"/>
                      <a:r>
                        <a:rPr lang="en-GB" sz="1100" dirty="0"/>
                        <a:t>Disability</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201103">
                <a:tc>
                  <a:txBody>
                    <a:bodyPr/>
                    <a:lstStyle/>
                    <a:p>
                      <a:pPr algn="ctr"/>
                      <a:r>
                        <a:rPr lang="en-GB" sz="1100" dirty="0"/>
                        <a:t>Difficulty completing Activities of Daily Living (ADLs)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201103">
                <a:tc>
                  <a:txBody>
                    <a:bodyPr/>
                    <a:lstStyle/>
                    <a:p>
                      <a:pPr algn="ctr"/>
                      <a:r>
                        <a:rPr lang="en-GB" sz="1100" dirty="0"/>
                        <a:t>Frailty</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063706186"/>
                  </a:ext>
                </a:extLst>
              </a:tr>
            </a:tbl>
          </a:graphicData>
        </a:graphic>
      </p:graphicFrame>
      <p:graphicFrame>
        <p:nvGraphicFramePr>
          <p:cNvPr id="9" name="Table 8">
            <a:extLst>
              <a:ext uri="{FF2B5EF4-FFF2-40B4-BE49-F238E27FC236}">
                <a16:creationId xmlns:a16="http://schemas.microsoft.com/office/drawing/2014/main" id="{5DC9138A-D7AB-4895-9CBC-B776267BC366}"/>
              </a:ext>
            </a:extLst>
          </p:cNvPr>
          <p:cNvGraphicFramePr>
            <a:graphicFrameLocks noGrp="1"/>
          </p:cNvGraphicFramePr>
          <p:nvPr/>
        </p:nvGraphicFramePr>
        <p:xfrm>
          <a:off x="9042616" y="466060"/>
          <a:ext cx="2497851" cy="1295400"/>
        </p:xfrm>
        <a:graphic>
          <a:graphicData uri="http://schemas.openxmlformats.org/drawingml/2006/table">
            <a:tbl>
              <a:tblPr firstRow="1" bandRow="1">
                <a:tableStyleId>{5C22544A-7EE6-4342-B048-85BDC9FD1C3A}</a:tableStyleId>
              </a:tblPr>
              <a:tblGrid>
                <a:gridCol w="2497851">
                  <a:extLst>
                    <a:ext uri="{9D8B030D-6E8A-4147-A177-3AD203B41FA5}">
                      <a16:colId xmlns:a16="http://schemas.microsoft.com/office/drawing/2014/main" val="2556563357"/>
                    </a:ext>
                  </a:extLst>
                </a:gridCol>
              </a:tblGrid>
              <a:tr h="183909">
                <a:tc>
                  <a:txBody>
                    <a:bodyPr/>
                    <a:lstStyle/>
                    <a:p>
                      <a:pPr algn="ctr"/>
                      <a:r>
                        <a:rPr lang="en-GB" sz="1100" dirty="0"/>
                        <a:t>Well-being</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201103">
                <a:tc>
                  <a:txBody>
                    <a:bodyPr/>
                    <a:lstStyle/>
                    <a:p>
                      <a:pPr algn="ctr"/>
                      <a:r>
                        <a:rPr lang="en-GB" sz="1100" dirty="0"/>
                        <a:t>Life satisfaction</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201103">
                <a:tc>
                  <a:txBody>
                    <a:bodyPr/>
                    <a:lstStyle/>
                    <a:p>
                      <a:pPr algn="ctr"/>
                      <a:r>
                        <a:rPr lang="en-GB" sz="1100" dirty="0"/>
                        <a:t>Feeling of worthwhileness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201103">
                <a:tc>
                  <a:txBody>
                    <a:bodyPr/>
                    <a:lstStyle/>
                    <a:p>
                      <a:pPr algn="ctr"/>
                      <a:r>
                        <a:rPr lang="en-GB" sz="1100" dirty="0"/>
                        <a:t>Happiness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63706186"/>
                  </a:ext>
                </a:extLst>
              </a:tr>
              <a:tr h="201103">
                <a:tc>
                  <a:txBody>
                    <a:bodyPr/>
                    <a:lstStyle/>
                    <a:p>
                      <a:pPr algn="ctr"/>
                      <a:r>
                        <a:rPr lang="en-GB" sz="1100" dirty="0"/>
                        <a:t>Anxiety</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425436238"/>
                  </a:ext>
                </a:extLst>
              </a:tr>
            </a:tbl>
          </a:graphicData>
        </a:graphic>
      </p:graphicFrame>
      <p:graphicFrame>
        <p:nvGraphicFramePr>
          <p:cNvPr id="10" name="Table 9">
            <a:extLst>
              <a:ext uri="{FF2B5EF4-FFF2-40B4-BE49-F238E27FC236}">
                <a16:creationId xmlns:a16="http://schemas.microsoft.com/office/drawing/2014/main" id="{17244E21-DB1E-46F8-9655-B66ABF04E59F}"/>
              </a:ext>
            </a:extLst>
          </p:cNvPr>
          <p:cNvGraphicFramePr>
            <a:graphicFrameLocks noGrp="1"/>
          </p:cNvGraphicFramePr>
          <p:nvPr/>
        </p:nvGraphicFramePr>
        <p:xfrm>
          <a:off x="9042616" y="2372485"/>
          <a:ext cx="2497851" cy="1036320"/>
        </p:xfrm>
        <a:graphic>
          <a:graphicData uri="http://schemas.openxmlformats.org/drawingml/2006/table">
            <a:tbl>
              <a:tblPr firstRow="1" bandRow="1">
                <a:tableStyleId>{5C22544A-7EE6-4342-B048-85BDC9FD1C3A}</a:tableStyleId>
              </a:tblPr>
              <a:tblGrid>
                <a:gridCol w="2497851">
                  <a:extLst>
                    <a:ext uri="{9D8B030D-6E8A-4147-A177-3AD203B41FA5}">
                      <a16:colId xmlns:a16="http://schemas.microsoft.com/office/drawing/2014/main" val="2556563357"/>
                    </a:ext>
                  </a:extLst>
                </a:gridCol>
              </a:tblGrid>
              <a:tr h="201103">
                <a:tc>
                  <a:txBody>
                    <a:bodyPr/>
                    <a:lstStyle/>
                    <a:p>
                      <a:pPr algn="ctr"/>
                      <a:r>
                        <a:rPr lang="en-GB" sz="1100" dirty="0"/>
                        <a:t>Mental health</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201103">
                <a:tc>
                  <a:txBody>
                    <a:bodyPr/>
                    <a:lstStyle/>
                    <a:p>
                      <a:pPr algn="ctr"/>
                      <a:r>
                        <a:rPr lang="en-GB" sz="1100" dirty="0"/>
                        <a:t>Suicide</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201103">
                <a:tc>
                  <a:txBody>
                    <a:bodyPr/>
                    <a:lstStyle/>
                    <a:p>
                      <a:pPr algn="ctr"/>
                      <a:r>
                        <a:rPr lang="en-GB" sz="1100" dirty="0"/>
                        <a:t>Depression</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201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Self harm in young people</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063706186"/>
                  </a:ext>
                </a:extLst>
              </a:tr>
            </a:tbl>
          </a:graphicData>
        </a:graphic>
      </p:graphicFrame>
      <p:graphicFrame>
        <p:nvGraphicFramePr>
          <p:cNvPr id="11" name="Table 10">
            <a:extLst>
              <a:ext uri="{FF2B5EF4-FFF2-40B4-BE49-F238E27FC236}">
                <a16:creationId xmlns:a16="http://schemas.microsoft.com/office/drawing/2014/main" id="{2C81F2C2-2F39-4300-973E-C9415145B6FF}"/>
              </a:ext>
            </a:extLst>
          </p:cNvPr>
          <p:cNvGraphicFramePr>
            <a:graphicFrameLocks noGrp="1"/>
          </p:cNvGraphicFramePr>
          <p:nvPr/>
        </p:nvGraphicFramePr>
        <p:xfrm>
          <a:off x="9042616" y="4019831"/>
          <a:ext cx="2575077" cy="1332669"/>
        </p:xfrm>
        <a:graphic>
          <a:graphicData uri="http://schemas.openxmlformats.org/drawingml/2006/table">
            <a:tbl>
              <a:tblPr firstRow="1" bandRow="1">
                <a:tableStyleId>{5C22544A-7EE6-4342-B048-85BDC9FD1C3A}</a:tableStyleId>
              </a:tblPr>
              <a:tblGrid>
                <a:gridCol w="2575077">
                  <a:extLst>
                    <a:ext uri="{9D8B030D-6E8A-4147-A177-3AD203B41FA5}">
                      <a16:colId xmlns:a16="http://schemas.microsoft.com/office/drawing/2014/main" val="2413635352"/>
                    </a:ext>
                  </a:extLst>
                </a:gridCol>
              </a:tblGrid>
              <a:tr h="301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Other</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2622625520"/>
                  </a:ext>
                </a:extLst>
              </a:tr>
              <a:tr h="301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Diabetes</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1985055007"/>
                  </a:ext>
                </a:extLst>
              </a:tr>
              <a:tr h="0">
                <a:tc>
                  <a:txBody>
                    <a:bodyPr/>
                    <a:lstStyle/>
                    <a:p>
                      <a:pPr algn="ctr"/>
                      <a:r>
                        <a:rPr lang="en-GB" sz="1100" dirty="0"/>
                        <a:t>Children with social, emotional and mental health needs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2744579121"/>
                  </a:ext>
                </a:extLst>
              </a:tr>
              <a:tr h="301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Other mental health conditions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1178888630"/>
                  </a:ext>
                </a:extLst>
              </a:tr>
            </a:tbl>
          </a:graphicData>
        </a:graphic>
      </p:graphicFrame>
      <p:sp>
        <p:nvSpPr>
          <p:cNvPr id="12" name="Oval 11">
            <a:extLst>
              <a:ext uri="{FF2B5EF4-FFF2-40B4-BE49-F238E27FC236}">
                <a16:creationId xmlns:a16="http://schemas.microsoft.com/office/drawing/2014/main" id="{B592B7BA-4A37-4CDD-8276-D61926F4FE63}"/>
              </a:ext>
            </a:extLst>
          </p:cNvPr>
          <p:cNvSpPr/>
          <p:nvPr/>
        </p:nvSpPr>
        <p:spPr>
          <a:xfrm>
            <a:off x="8797491" y="3609474"/>
            <a:ext cx="2939845" cy="22330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6B01DE95-C33A-4E5C-BF71-3FBF30911619}"/>
              </a:ext>
            </a:extLst>
          </p:cNvPr>
          <p:cNvPicPr>
            <a:picLocks noChangeAspect="1"/>
          </p:cNvPicPr>
          <p:nvPr/>
        </p:nvPicPr>
        <p:blipFill>
          <a:blip r:embed="rId3"/>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202952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48AB9F-89E8-452D-B3F6-2283EE0E64E9}"/>
              </a:ext>
            </a:extLst>
          </p:cNvPr>
          <p:cNvSpPr>
            <a:spLocks noGrp="1"/>
          </p:cNvSpPr>
          <p:nvPr>
            <p:ph type="sldNum" sz="quarter" idx="12"/>
          </p:nvPr>
        </p:nvSpPr>
        <p:spPr/>
        <p:txBody>
          <a:bodyPr/>
          <a:lstStyle/>
          <a:p>
            <a:fld id="{7652F172-8A28-4713-BC4D-AA7C8F7DCB4D}" type="slidenum">
              <a:rPr lang="en-GB" b="1" smtClean="0"/>
              <a:pPr/>
              <a:t>18</a:t>
            </a:fld>
            <a:endParaRPr lang="en-GB" b="1" dirty="0"/>
          </a:p>
        </p:txBody>
      </p:sp>
      <p:graphicFrame>
        <p:nvGraphicFramePr>
          <p:cNvPr id="5" name="Table 4">
            <a:extLst>
              <a:ext uri="{FF2B5EF4-FFF2-40B4-BE49-F238E27FC236}">
                <a16:creationId xmlns:a16="http://schemas.microsoft.com/office/drawing/2014/main" id="{68AB67B1-AC1E-41F0-BE94-9BC12F4C57ED}"/>
              </a:ext>
            </a:extLst>
          </p:cNvPr>
          <p:cNvGraphicFramePr>
            <a:graphicFrameLocks noGrp="1"/>
          </p:cNvGraphicFramePr>
          <p:nvPr>
            <p:extLst>
              <p:ext uri="{D42A27DB-BD31-4B8C-83A1-F6EECF244321}">
                <p14:modId xmlns:p14="http://schemas.microsoft.com/office/powerpoint/2010/main" val="3012546777"/>
              </p:ext>
            </p:extLst>
          </p:nvPr>
        </p:nvGraphicFramePr>
        <p:xfrm>
          <a:off x="1232180" y="1014936"/>
          <a:ext cx="4112800" cy="1097280"/>
        </p:xfrm>
        <a:graphic>
          <a:graphicData uri="http://schemas.openxmlformats.org/drawingml/2006/table">
            <a:tbl>
              <a:tblPr firstRow="1" bandRow="1">
                <a:tableStyleId>{5C22544A-7EE6-4342-B048-85BDC9FD1C3A}</a:tableStyleId>
              </a:tblPr>
              <a:tblGrid>
                <a:gridCol w="2666052">
                  <a:extLst>
                    <a:ext uri="{9D8B030D-6E8A-4147-A177-3AD203B41FA5}">
                      <a16:colId xmlns:a16="http://schemas.microsoft.com/office/drawing/2014/main" val="2556563357"/>
                    </a:ext>
                  </a:extLst>
                </a:gridCol>
                <a:gridCol w="1446748">
                  <a:extLst>
                    <a:ext uri="{9D8B030D-6E8A-4147-A177-3AD203B41FA5}">
                      <a16:colId xmlns:a16="http://schemas.microsoft.com/office/drawing/2014/main" val="2199716776"/>
                    </a:ext>
                  </a:extLst>
                </a:gridCol>
              </a:tblGrid>
              <a:tr h="201103">
                <a:tc>
                  <a:txBody>
                    <a:bodyPr/>
                    <a:lstStyle/>
                    <a:p>
                      <a:pPr algn="ctr"/>
                      <a:r>
                        <a:rPr lang="en-GB" sz="1200" dirty="0"/>
                        <a:t>Mortality</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tc>
                  <a:txBody>
                    <a:bodyPr/>
                    <a:lstStyle/>
                    <a:p>
                      <a:pPr algn="ctr"/>
                      <a:r>
                        <a:rPr lang="en-GB" sz="1200" dirty="0"/>
                        <a:t>Weights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201103">
                <a:tc>
                  <a:txBody>
                    <a:bodyPr/>
                    <a:lstStyle/>
                    <a:p>
                      <a:r>
                        <a:rPr lang="en-GB" sz="1200" dirty="0"/>
                        <a:t>Healthy life expectancy</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tc>
                  <a:txBody>
                    <a:bodyPr/>
                    <a:lstStyle/>
                    <a:p>
                      <a:pPr algn="ctr"/>
                      <a:r>
                        <a:rPr lang="en-GB" sz="1200" dirty="0"/>
                        <a:t>38.5%</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201103">
                <a:tc>
                  <a:txBody>
                    <a:bodyPr/>
                    <a:lstStyle/>
                    <a:p>
                      <a:r>
                        <a:rPr lang="en-GB" sz="1200" dirty="0"/>
                        <a:t>Avoidable deaths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42.3%</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201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Infant mortality</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19.2%</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063706186"/>
                  </a:ext>
                </a:extLst>
              </a:tr>
            </a:tbl>
          </a:graphicData>
        </a:graphic>
      </p:graphicFrame>
      <p:graphicFrame>
        <p:nvGraphicFramePr>
          <p:cNvPr id="6" name="Table 5">
            <a:extLst>
              <a:ext uri="{FF2B5EF4-FFF2-40B4-BE49-F238E27FC236}">
                <a16:creationId xmlns:a16="http://schemas.microsoft.com/office/drawing/2014/main" id="{E235B8E6-5301-4AF0-A3AA-7FEA87056158}"/>
              </a:ext>
            </a:extLst>
          </p:cNvPr>
          <p:cNvGraphicFramePr>
            <a:graphicFrameLocks noGrp="1"/>
          </p:cNvGraphicFramePr>
          <p:nvPr>
            <p:extLst>
              <p:ext uri="{D42A27DB-BD31-4B8C-83A1-F6EECF244321}">
                <p14:modId xmlns:p14="http://schemas.microsoft.com/office/powerpoint/2010/main" val="1779734734"/>
              </p:ext>
            </p:extLst>
          </p:nvPr>
        </p:nvGraphicFramePr>
        <p:xfrm>
          <a:off x="1232180" y="2266860"/>
          <a:ext cx="4112800" cy="1920240"/>
        </p:xfrm>
        <a:graphic>
          <a:graphicData uri="http://schemas.openxmlformats.org/drawingml/2006/table">
            <a:tbl>
              <a:tblPr firstRow="1" bandRow="1">
                <a:tableStyleId>{5C22544A-7EE6-4342-B048-85BDC9FD1C3A}</a:tableStyleId>
              </a:tblPr>
              <a:tblGrid>
                <a:gridCol w="2656427">
                  <a:extLst>
                    <a:ext uri="{9D8B030D-6E8A-4147-A177-3AD203B41FA5}">
                      <a16:colId xmlns:a16="http://schemas.microsoft.com/office/drawing/2014/main" val="2556563357"/>
                    </a:ext>
                  </a:extLst>
                </a:gridCol>
                <a:gridCol w="1456373">
                  <a:extLst>
                    <a:ext uri="{9D8B030D-6E8A-4147-A177-3AD203B41FA5}">
                      <a16:colId xmlns:a16="http://schemas.microsoft.com/office/drawing/2014/main" val="4157920086"/>
                    </a:ext>
                  </a:extLst>
                </a:gridCol>
              </a:tblGrid>
              <a:tr h="201103">
                <a:tc>
                  <a:txBody>
                    <a:bodyPr/>
                    <a:lstStyle/>
                    <a:p>
                      <a:pPr algn="ctr"/>
                      <a:r>
                        <a:rPr lang="en-GB" sz="1200" dirty="0"/>
                        <a:t>Physical health conditions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tc>
                  <a:txBody>
                    <a:bodyPr/>
                    <a:lstStyle/>
                    <a:p>
                      <a:pPr algn="ctr"/>
                      <a:r>
                        <a:rPr lang="en-GB" sz="1200" dirty="0"/>
                        <a:t>Weights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201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Dementia</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17.2%</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201103">
                <a:tc>
                  <a:txBody>
                    <a:bodyPr/>
                    <a:lstStyle/>
                    <a:p>
                      <a:r>
                        <a:rPr lang="en-GB" sz="1200" dirty="0"/>
                        <a:t>Musculoskeletal conditions</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13.6%</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201103">
                <a:tc>
                  <a:txBody>
                    <a:bodyPr/>
                    <a:lstStyle/>
                    <a:p>
                      <a:r>
                        <a:rPr lang="en-GB" sz="1200" dirty="0"/>
                        <a:t>Respiratory conditions</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tc>
                  <a:txBody>
                    <a:bodyPr/>
                    <a:lstStyle/>
                    <a:p>
                      <a:pPr algn="ctr"/>
                      <a:r>
                        <a:rPr lang="en-GB" sz="1200" dirty="0"/>
                        <a:t>17.5%</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63706186"/>
                  </a:ext>
                </a:extLst>
              </a:tr>
              <a:tr h="201103">
                <a:tc>
                  <a:txBody>
                    <a:bodyPr/>
                    <a:lstStyle/>
                    <a:p>
                      <a:r>
                        <a:rPr lang="en-GB" sz="1200" dirty="0"/>
                        <a:t>Cardiovascular conditions</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tc>
                  <a:txBody>
                    <a:bodyPr/>
                    <a:lstStyle/>
                    <a:p>
                      <a:pPr algn="ctr"/>
                      <a:r>
                        <a:rPr lang="en-GB" sz="1200" dirty="0"/>
                        <a:t>19.2%</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425436238"/>
                  </a:ext>
                </a:extLst>
              </a:tr>
              <a:tr h="201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Cancer</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16.5%</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1596405620"/>
                  </a:ext>
                </a:extLst>
              </a:tr>
              <a:tr h="201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Chronic kidney disease</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15.9%</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1980612408"/>
                  </a:ext>
                </a:extLst>
              </a:tr>
            </a:tbl>
          </a:graphicData>
        </a:graphic>
      </p:graphicFrame>
      <p:graphicFrame>
        <p:nvGraphicFramePr>
          <p:cNvPr id="7" name="Table 6">
            <a:extLst>
              <a:ext uri="{FF2B5EF4-FFF2-40B4-BE49-F238E27FC236}">
                <a16:creationId xmlns:a16="http://schemas.microsoft.com/office/drawing/2014/main" id="{9CD0D1DB-B8D8-442B-8E46-ACDD5366A5E1}"/>
              </a:ext>
            </a:extLst>
          </p:cNvPr>
          <p:cNvGraphicFramePr>
            <a:graphicFrameLocks noGrp="1"/>
          </p:cNvGraphicFramePr>
          <p:nvPr>
            <p:extLst>
              <p:ext uri="{D42A27DB-BD31-4B8C-83A1-F6EECF244321}">
                <p14:modId xmlns:p14="http://schemas.microsoft.com/office/powerpoint/2010/main" val="547882960"/>
              </p:ext>
            </p:extLst>
          </p:nvPr>
        </p:nvGraphicFramePr>
        <p:xfrm>
          <a:off x="1232180" y="4335903"/>
          <a:ext cx="4112800" cy="1280160"/>
        </p:xfrm>
        <a:graphic>
          <a:graphicData uri="http://schemas.openxmlformats.org/drawingml/2006/table">
            <a:tbl>
              <a:tblPr firstRow="1" bandRow="1">
                <a:tableStyleId>{5C22544A-7EE6-4342-B048-85BDC9FD1C3A}</a:tableStyleId>
              </a:tblPr>
              <a:tblGrid>
                <a:gridCol w="2666052">
                  <a:extLst>
                    <a:ext uri="{9D8B030D-6E8A-4147-A177-3AD203B41FA5}">
                      <a16:colId xmlns:a16="http://schemas.microsoft.com/office/drawing/2014/main" val="2556563357"/>
                    </a:ext>
                  </a:extLst>
                </a:gridCol>
                <a:gridCol w="1446748">
                  <a:extLst>
                    <a:ext uri="{9D8B030D-6E8A-4147-A177-3AD203B41FA5}">
                      <a16:colId xmlns:a16="http://schemas.microsoft.com/office/drawing/2014/main" val="1831734011"/>
                    </a:ext>
                  </a:extLst>
                </a:gridCol>
              </a:tblGrid>
              <a:tr h="201103">
                <a:tc>
                  <a:txBody>
                    <a:bodyPr/>
                    <a:lstStyle/>
                    <a:p>
                      <a:pPr algn="ctr"/>
                      <a:r>
                        <a:rPr lang="en-GB" sz="1200" dirty="0"/>
                        <a:t>Physical impairment</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tc>
                  <a:txBody>
                    <a:bodyPr/>
                    <a:lstStyle/>
                    <a:p>
                      <a:pPr algn="ctr"/>
                      <a:r>
                        <a:rPr lang="en-GB" sz="1200" dirty="0"/>
                        <a:t>Weights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201103">
                <a:tc>
                  <a:txBody>
                    <a:bodyPr/>
                    <a:lstStyle/>
                    <a:p>
                      <a:r>
                        <a:rPr lang="en-GB" sz="1200" dirty="0"/>
                        <a:t>Disability</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tc>
                  <a:txBody>
                    <a:bodyPr/>
                    <a:lstStyle/>
                    <a:p>
                      <a:pPr algn="ctr"/>
                      <a:r>
                        <a:rPr lang="en-GB" sz="1200" dirty="0"/>
                        <a:t>34.5%</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201103">
                <a:tc>
                  <a:txBody>
                    <a:bodyPr/>
                    <a:lstStyle/>
                    <a:p>
                      <a:r>
                        <a:rPr lang="en-GB" sz="1200" dirty="0"/>
                        <a:t>Difficulty completing Activities of Daily Living (ADLs)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tc>
                  <a:txBody>
                    <a:bodyPr/>
                    <a:lstStyle/>
                    <a:p>
                      <a:pPr algn="ctr"/>
                      <a:r>
                        <a:rPr lang="en-GB" sz="1200" dirty="0"/>
                        <a:t>41.4%</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201103">
                <a:tc>
                  <a:txBody>
                    <a:bodyPr/>
                    <a:lstStyle/>
                    <a:p>
                      <a:r>
                        <a:rPr lang="en-GB" sz="1200" dirty="0"/>
                        <a:t>Frailty</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tc>
                  <a:txBody>
                    <a:bodyPr/>
                    <a:lstStyle/>
                    <a:p>
                      <a:pPr algn="ctr"/>
                      <a:r>
                        <a:rPr lang="en-GB" sz="1200" dirty="0"/>
                        <a:t>24.1%</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063706186"/>
                  </a:ext>
                </a:extLst>
              </a:tr>
            </a:tbl>
          </a:graphicData>
        </a:graphic>
      </p:graphicFrame>
      <p:graphicFrame>
        <p:nvGraphicFramePr>
          <p:cNvPr id="8" name="Table 7">
            <a:extLst>
              <a:ext uri="{FF2B5EF4-FFF2-40B4-BE49-F238E27FC236}">
                <a16:creationId xmlns:a16="http://schemas.microsoft.com/office/drawing/2014/main" id="{A69A8A76-B6BB-4314-9C0C-0AAC1CA6A3E8}"/>
              </a:ext>
            </a:extLst>
          </p:cNvPr>
          <p:cNvGraphicFramePr>
            <a:graphicFrameLocks noGrp="1"/>
          </p:cNvGraphicFramePr>
          <p:nvPr>
            <p:extLst>
              <p:ext uri="{D42A27DB-BD31-4B8C-83A1-F6EECF244321}">
                <p14:modId xmlns:p14="http://schemas.microsoft.com/office/powerpoint/2010/main" val="3909329366"/>
              </p:ext>
            </p:extLst>
          </p:nvPr>
        </p:nvGraphicFramePr>
        <p:xfrm>
          <a:off x="6847022" y="1558373"/>
          <a:ext cx="4112798" cy="1371600"/>
        </p:xfrm>
        <a:graphic>
          <a:graphicData uri="http://schemas.openxmlformats.org/drawingml/2006/table">
            <a:tbl>
              <a:tblPr firstRow="1" bandRow="1">
                <a:tableStyleId>{5C22544A-7EE6-4342-B048-85BDC9FD1C3A}</a:tableStyleId>
              </a:tblPr>
              <a:tblGrid>
                <a:gridCol w="2656426">
                  <a:extLst>
                    <a:ext uri="{9D8B030D-6E8A-4147-A177-3AD203B41FA5}">
                      <a16:colId xmlns:a16="http://schemas.microsoft.com/office/drawing/2014/main" val="2556563357"/>
                    </a:ext>
                  </a:extLst>
                </a:gridCol>
                <a:gridCol w="1456372">
                  <a:extLst>
                    <a:ext uri="{9D8B030D-6E8A-4147-A177-3AD203B41FA5}">
                      <a16:colId xmlns:a16="http://schemas.microsoft.com/office/drawing/2014/main" val="3193774737"/>
                    </a:ext>
                  </a:extLst>
                </a:gridCol>
              </a:tblGrid>
              <a:tr h="201103">
                <a:tc>
                  <a:txBody>
                    <a:bodyPr/>
                    <a:lstStyle/>
                    <a:p>
                      <a:pPr algn="ctr"/>
                      <a:r>
                        <a:rPr lang="en-GB" sz="1200" dirty="0"/>
                        <a:t>Well-being</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tc>
                  <a:txBody>
                    <a:bodyPr/>
                    <a:lstStyle/>
                    <a:p>
                      <a:pPr algn="ctr"/>
                      <a:r>
                        <a:rPr lang="en-GB" sz="1200" dirty="0"/>
                        <a:t>Weights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201103">
                <a:tc>
                  <a:txBody>
                    <a:bodyPr/>
                    <a:lstStyle/>
                    <a:p>
                      <a:r>
                        <a:rPr lang="en-GB" sz="1200" dirty="0"/>
                        <a:t>Life satisfaction</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tc>
                  <a:txBody>
                    <a:bodyPr/>
                    <a:lstStyle/>
                    <a:p>
                      <a:pPr algn="ctr"/>
                      <a:r>
                        <a:rPr lang="en-GB" sz="1200" dirty="0"/>
                        <a:t>29.6%</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201103">
                <a:tc>
                  <a:txBody>
                    <a:bodyPr/>
                    <a:lstStyle/>
                    <a:p>
                      <a:r>
                        <a:rPr lang="en-GB" sz="1200" dirty="0"/>
                        <a:t>Feeling of worthwhileness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tc>
                  <a:txBody>
                    <a:bodyPr/>
                    <a:lstStyle/>
                    <a:p>
                      <a:pPr algn="ctr"/>
                      <a:r>
                        <a:rPr lang="en-GB" sz="1200" dirty="0"/>
                        <a:t>27.5%</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201103">
                <a:tc>
                  <a:txBody>
                    <a:bodyPr/>
                    <a:lstStyle/>
                    <a:p>
                      <a:r>
                        <a:rPr lang="en-GB" sz="1200" dirty="0"/>
                        <a:t>Happiness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26.3%</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63706186"/>
                  </a:ext>
                </a:extLst>
              </a:tr>
              <a:tr h="201103">
                <a:tc>
                  <a:txBody>
                    <a:bodyPr/>
                    <a:lstStyle/>
                    <a:p>
                      <a:r>
                        <a:rPr lang="en-GB" sz="1200" dirty="0"/>
                        <a:t>Anxiety</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tc>
                  <a:txBody>
                    <a:bodyPr/>
                    <a:lstStyle/>
                    <a:p>
                      <a:pPr algn="ctr"/>
                      <a:r>
                        <a:rPr lang="en-GB" sz="1200" dirty="0"/>
                        <a:t>16.5%</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425436238"/>
                  </a:ext>
                </a:extLst>
              </a:tr>
            </a:tbl>
          </a:graphicData>
        </a:graphic>
      </p:graphicFrame>
      <p:graphicFrame>
        <p:nvGraphicFramePr>
          <p:cNvPr id="9" name="Table 8">
            <a:extLst>
              <a:ext uri="{FF2B5EF4-FFF2-40B4-BE49-F238E27FC236}">
                <a16:creationId xmlns:a16="http://schemas.microsoft.com/office/drawing/2014/main" id="{2DF2368C-C1C0-4B67-9FB5-1C00663723F2}"/>
              </a:ext>
            </a:extLst>
          </p:cNvPr>
          <p:cNvGraphicFramePr>
            <a:graphicFrameLocks noGrp="1"/>
          </p:cNvGraphicFramePr>
          <p:nvPr>
            <p:extLst>
              <p:ext uri="{D42A27DB-BD31-4B8C-83A1-F6EECF244321}">
                <p14:modId xmlns:p14="http://schemas.microsoft.com/office/powerpoint/2010/main" val="3108127211"/>
              </p:ext>
            </p:extLst>
          </p:nvPr>
        </p:nvGraphicFramePr>
        <p:xfrm>
          <a:off x="6847022" y="3718651"/>
          <a:ext cx="4112798" cy="1097280"/>
        </p:xfrm>
        <a:graphic>
          <a:graphicData uri="http://schemas.openxmlformats.org/drawingml/2006/table">
            <a:tbl>
              <a:tblPr firstRow="1" bandRow="1">
                <a:tableStyleId>{5C22544A-7EE6-4342-B048-85BDC9FD1C3A}</a:tableStyleId>
              </a:tblPr>
              <a:tblGrid>
                <a:gridCol w="2666051">
                  <a:extLst>
                    <a:ext uri="{9D8B030D-6E8A-4147-A177-3AD203B41FA5}">
                      <a16:colId xmlns:a16="http://schemas.microsoft.com/office/drawing/2014/main" val="2556563357"/>
                    </a:ext>
                  </a:extLst>
                </a:gridCol>
                <a:gridCol w="1446747">
                  <a:extLst>
                    <a:ext uri="{9D8B030D-6E8A-4147-A177-3AD203B41FA5}">
                      <a16:colId xmlns:a16="http://schemas.microsoft.com/office/drawing/2014/main" val="3995128108"/>
                    </a:ext>
                  </a:extLst>
                </a:gridCol>
              </a:tblGrid>
              <a:tr h="201103">
                <a:tc>
                  <a:txBody>
                    <a:bodyPr/>
                    <a:lstStyle/>
                    <a:p>
                      <a:pPr algn="ctr"/>
                      <a:r>
                        <a:rPr lang="en-GB" sz="1200" dirty="0"/>
                        <a:t>Mental health</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tc>
                  <a:txBody>
                    <a:bodyPr/>
                    <a:lstStyle/>
                    <a:p>
                      <a:pPr algn="ctr"/>
                      <a:r>
                        <a:rPr lang="en-GB" sz="1200" dirty="0"/>
                        <a:t>Weights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201103">
                <a:tc>
                  <a:txBody>
                    <a:bodyPr/>
                    <a:lstStyle/>
                    <a:p>
                      <a:r>
                        <a:rPr lang="en-GB" sz="1200" dirty="0"/>
                        <a:t>Suicide</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tc>
                  <a:txBody>
                    <a:bodyPr/>
                    <a:lstStyle/>
                    <a:p>
                      <a:pPr algn="ctr"/>
                      <a:r>
                        <a:rPr lang="en-GB" sz="1200" dirty="0"/>
                        <a:t>24.9%</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201103">
                <a:tc>
                  <a:txBody>
                    <a:bodyPr/>
                    <a:lstStyle/>
                    <a:p>
                      <a:r>
                        <a:rPr lang="en-GB" sz="1200" dirty="0"/>
                        <a:t>Depression</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tc>
                  <a:txBody>
                    <a:bodyPr/>
                    <a:lstStyle/>
                    <a:p>
                      <a:pPr algn="ctr"/>
                      <a:r>
                        <a:rPr lang="en-GB" sz="1200" dirty="0"/>
                        <a:t>29.3%</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201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Self harm in young people</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45.7%</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063706186"/>
                  </a:ext>
                </a:extLst>
              </a:tr>
            </a:tbl>
          </a:graphicData>
        </a:graphic>
      </p:graphicFrame>
      <p:pic>
        <p:nvPicPr>
          <p:cNvPr id="10" name="Picture 9">
            <a:extLst>
              <a:ext uri="{FF2B5EF4-FFF2-40B4-BE49-F238E27FC236}">
                <a16:creationId xmlns:a16="http://schemas.microsoft.com/office/drawing/2014/main" id="{852A4952-9037-424F-A107-BB61EA07A3BF}"/>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85637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48AB9F-89E8-452D-B3F6-2283EE0E64E9}"/>
              </a:ext>
            </a:extLst>
          </p:cNvPr>
          <p:cNvSpPr>
            <a:spLocks noGrp="1"/>
          </p:cNvSpPr>
          <p:nvPr>
            <p:ph type="sldNum" sz="quarter" idx="12"/>
          </p:nvPr>
        </p:nvSpPr>
        <p:spPr/>
        <p:txBody>
          <a:bodyPr/>
          <a:lstStyle/>
          <a:p>
            <a:fld id="{7652F172-8A28-4713-BC4D-AA7C8F7DCB4D}" type="slidenum">
              <a:rPr lang="en-GB" b="1" smtClean="0"/>
              <a:pPr/>
              <a:t>19</a:t>
            </a:fld>
            <a:endParaRPr lang="en-GB" b="1" dirty="0"/>
          </a:p>
        </p:txBody>
      </p:sp>
      <p:pic>
        <p:nvPicPr>
          <p:cNvPr id="10" name="Picture 9">
            <a:extLst>
              <a:ext uri="{FF2B5EF4-FFF2-40B4-BE49-F238E27FC236}">
                <a16:creationId xmlns:a16="http://schemas.microsoft.com/office/drawing/2014/main" id="{852A4952-9037-424F-A107-BB61EA07A3BF}"/>
              </a:ext>
            </a:extLst>
          </p:cNvPr>
          <p:cNvPicPr>
            <a:picLocks noChangeAspect="1"/>
          </p:cNvPicPr>
          <p:nvPr/>
        </p:nvPicPr>
        <p:blipFill>
          <a:blip r:embed="rId2"/>
          <a:stretch>
            <a:fillRect/>
          </a:stretch>
        </p:blipFill>
        <p:spPr>
          <a:xfrm>
            <a:off x="2279795" y="5744557"/>
            <a:ext cx="2511770" cy="652329"/>
          </a:xfrm>
          <a:prstGeom prst="rect">
            <a:avLst/>
          </a:prstGeom>
        </p:spPr>
      </p:pic>
      <p:graphicFrame>
        <p:nvGraphicFramePr>
          <p:cNvPr id="11" name="Table 10">
            <a:extLst>
              <a:ext uri="{FF2B5EF4-FFF2-40B4-BE49-F238E27FC236}">
                <a16:creationId xmlns:a16="http://schemas.microsoft.com/office/drawing/2014/main" id="{83BF7595-5E39-415F-9BC9-3203FCF9721B}"/>
              </a:ext>
            </a:extLst>
          </p:cNvPr>
          <p:cNvGraphicFramePr>
            <a:graphicFrameLocks noGrp="1"/>
          </p:cNvGraphicFramePr>
          <p:nvPr>
            <p:extLst>
              <p:ext uri="{D42A27DB-BD31-4B8C-83A1-F6EECF244321}">
                <p14:modId xmlns:p14="http://schemas.microsoft.com/office/powerpoint/2010/main" val="183641439"/>
              </p:ext>
            </p:extLst>
          </p:nvPr>
        </p:nvGraphicFramePr>
        <p:xfrm>
          <a:off x="777095" y="1782754"/>
          <a:ext cx="2931305" cy="2989271"/>
        </p:xfrm>
        <a:graphic>
          <a:graphicData uri="http://schemas.openxmlformats.org/drawingml/2006/table">
            <a:tbl>
              <a:tblPr firstRow="1" bandRow="1">
                <a:tableStyleId>{5C22544A-7EE6-4342-B048-85BDC9FD1C3A}</a:tableStyleId>
              </a:tblPr>
              <a:tblGrid>
                <a:gridCol w="2931305">
                  <a:extLst>
                    <a:ext uri="{9D8B030D-6E8A-4147-A177-3AD203B41FA5}">
                      <a16:colId xmlns:a16="http://schemas.microsoft.com/office/drawing/2014/main" val="2556563357"/>
                    </a:ext>
                  </a:extLst>
                </a:gridCol>
              </a:tblGrid>
              <a:tr h="609268">
                <a:tc>
                  <a:txBody>
                    <a:bodyPr/>
                    <a:lstStyle/>
                    <a:p>
                      <a:pPr algn="ctr"/>
                      <a:r>
                        <a:rPr lang="en-GB" sz="2400" dirty="0"/>
                        <a:t>Healthy People</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430079">
                <a:tc>
                  <a:txBody>
                    <a:bodyPr/>
                    <a:lstStyle/>
                    <a:p>
                      <a:pPr algn="ctr"/>
                      <a:r>
                        <a:rPr lang="en-GB" sz="2000" dirty="0"/>
                        <a:t>Mortality</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717274">
                <a:tc>
                  <a:txBody>
                    <a:bodyPr/>
                    <a:lstStyle/>
                    <a:p>
                      <a:pPr algn="ctr"/>
                      <a:r>
                        <a:rPr lang="en-GB" sz="2000" dirty="0"/>
                        <a:t>Physical health conditions</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1413421482"/>
                  </a:ext>
                </a:extLst>
              </a:tr>
              <a:tr h="400172">
                <a:tc>
                  <a:txBody>
                    <a:bodyPr/>
                    <a:lstStyle/>
                    <a:p>
                      <a:pPr algn="ctr"/>
                      <a:r>
                        <a:rPr lang="en-GB" sz="2000" dirty="0"/>
                        <a:t>Difficulties in daily life</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403575">
                <a:tc>
                  <a:txBody>
                    <a:bodyPr/>
                    <a:lstStyle/>
                    <a:p>
                      <a:pPr algn="ctr"/>
                      <a:r>
                        <a:rPr lang="en-GB" sz="2000" dirty="0"/>
                        <a:t>Personal wellbeing</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1584967042"/>
                  </a:ext>
                </a:extLst>
              </a:tr>
              <a:tr h="4289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Mental health</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063706186"/>
                  </a:ext>
                </a:extLst>
              </a:tr>
            </a:tbl>
          </a:graphicData>
        </a:graphic>
      </p:graphicFrame>
      <p:graphicFrame>
        <p:nvGraphicFramePr>
          <p:cNvPr id="14" name="Table 13">
            <a:extLst>
              <a:ext uri="{FF2B5EF4-FFF2-40B4-BE49-F238E27FC236}">
                <a16:creationId xmlns:a16="http://schemas.microsoft.com/office/drawing/2014/main" id="{F9578457-8634-4D41-A9EE-C575147076FE}"/>
              </a:ext>
            </a:extLst>
          </p:cNvPr>
          <p:cNvGraphicFramePr>
            <a:graphicFrameLocks noGrp="1"/>
          </p:cNvGraphicFramePr>
          <p:nvPr>
            <p:extLst>
              <p:ext uri="{D42A27DB-BD31-4B8C-83A1-F6EECF244321}">
                <p14:modId xmlns:p14="http://schemas.microsoft.com/office/powerpoint/2010/main" val="2666280138"/>
              </p:ext>
            </p:extLst>
          </p:nvPr>
        </p:nvGraphicFramePr>
        <p:xfrm>
          <a:off x="8483600" y="1782755"/>
          <a:ext cx="2931305" cy="2789245"/>
        </p:xfrm>
        <a:graphic>
          <a:graphicData uri="http://schemas.openxmlformats.org/drawingml/2006/table">
            <a:tbl>
              <a:tblPr firstRow="1" bandRow="1">
                <a:tableStyleId>{5C22544A-7EE6-4342-B048-85BDC9FD1C3A}</a:tableStyleId>
              </a:tblPr>
              <a:tblGrid>
                <a:gridCol w="2931305">
                  <a:extLst>
                    <a:ext uri="{9D8B030D-6E8A-4147-A177-3AD203B41FA5}">
                      <a16:colId xmlns:a16="http://schemas.microsoft.com/office/drawing/2014/main" val="2556563357"/>
                    </a:ext>
                  </a:extLst>
                </a:gridCol>
              </a:tblGrid>
              <a:tr h="622611">
                <a:tc>
                  <a:txBody>
                    <a:bodyPr/>
                    <a:lstStyle/>
                    <a:p>
                      <a:pPr algn="ctr"/>
                      <a:r>
                        <a:rPr lang="en-GB" sz="2400" dirty="0"/>
                        <a:t>Healthy Places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452134">
                <a:tc>
                  <a:txBody>
                    <a:bodyPr/>
                    <a:lstStyle/>
                    <a:p>
                      <a:pPr algn="ctr"/>
                      <a:r>
                        <a:rPr lang="en-GB" sz="2000" dirty="0"/>
                        <a:t>Access to green space</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447675">
                <a:tc>
                  <a:txBody>
                    <a:bodyPr/>
                    <a:lstStyle/>
                    <a:p>
                      <a:pPr algn="ctr"/>
                      <a:r>
                        <a:rPr lang="en-GB" sz="2000" dirty="0"/>
                        <a:t>Local environment</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1413421482"/>
                  </a:ext>
                </a:extLst>
              </a:tr>
              <a:tr h="419100">
                <a:tc>
                  <a:txBody>
                    <a:bodyPr/>
                    <a:lstStyle/>
                    <a:p>
                      <a:pPr algn="ctr"/>
                      <a:r>
                        <a:rPr lang="en-GB" sz="2000" dirty="0"/>
                        <a:t>Access to housing</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409575">
                <a:tc>
                  <a:txBody>
                    <a:bodyPr/>
                    <a:lstStyle/>
                    <a:p>
                      <a:pPr algn="ctr"/>
                      <a:r>
                        <a:rPr lang="en-GB" sz="2000" dirty="0"/>
                        <a:t>Access to services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1584967042"/>
                  </a:ext>
                </a:extLst>
              </a:tr>
              <a:tr h="438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Crime</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063706186"/>
                  </a:ext>
                </a:extLst>
              </a:tr>
            </a:tbl>
          </a:graphicData>
        </a:graphic>
      </p:graphicFrame>
      <p:graphicFrame>
        <p:nvGraphicFramePr>
          <p:cNvPr id="15" name="Table 14">
            <a:extLst>
              <a:ext uri="{FF2B5EF4-FFF2-40B4-BE49-F238E27FC236}">
                <a16:creationId xmlns:a16="http://schemas.microsoft.com/office/drawing/2014/main" id="{B4294FF7-004A-4B9F-A260-C4A5ACEC07AE}"/>
              </a:ext>
            </a:extLst>
          </p:cNvPr>
          <p:cNvGraphicFramePr>
            <a:graphicFrameLocks noGrp="1"/>
          </p:cNvGraphicFramePr>
          <p:nvPr>
            <p:extLst>
              <p:ext uri="{D42A27DB-BD31-4B8C-83A1-F6EECF244321}">
                <p14:modId xmlns:p14="http://schemas.microsoft.com/office/powerpoint/2010/main" val="1999446861"/>
              </p:ext>
            </p:extLst>
          </p:nvPr>
        </p:nvGraphicFramePr>
        <p:xfrm>
          <a:off x="4223878" y="1782754"/>
          <a:ext cx="3744244" cy="3998921"/>
        </p:xfrm>
        <a:graphic>
          <a:graphicData uri="http://schemas.openxmlformats.org/drawingml/2006/table">
            <a:tbl>
              <a:tblPr firstRow="1" bandRow="1">
                <a:tableStyleId>{5C22544A-7EE6-4342-B048-85BDC9FD1C3A}</a:tableStyleId>
              </a:tblPr>
              <a:tblGrid>
                <a:gridCol w="3744244">
                  <a:extLst>
                    <a:ext uri="{9D8B030D-6E8A-4147-A177-3AD203B41FA5}">
                      <a16:colId xmlns:a16="http://schemas.microsoft.com/office/drawing/2014/main" val="2556563357"/>
                    </a:ext>
                  </a:extLst>
                </a:gridCol>
              </a:tblGrid>
              <a:tr h="629517">
                <a:tc>
                  <a:txBody>
                    <a:bodyPr/>
                    <a:lstStyle/>
                    <a:p>
                      <a:pPr algn="ctr"/>
                      <a:r>
                        <a:rPr lang="en-GB" sz="2400" dirty="0"/>
                        <a:t>Healthy Lives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982348489"/>
                  </a:ext>
                </a:extLst>
              </a:tr>
              <a:tr h="444373">
                <a:tc>
                  <a:txBody>
                    <a:bodyPr/>
                    <a:lstStyle/>
                    <a:p>
                      <a:pPr algn="ctr"/>
                      <a:r>
                        <a:rPr lang="en-GB" sz="2000" dirty="0"/>
                        <a:t>Physiological risk factors</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T w="19050" cap="flat" cmpd="sng" algn="ctr">
                      <a:solidFill>
                        <a:srgbClr val="003C57"/>
                      </a:solidFill>
                      <a:prstDash val="solid"/>
                      <a:round/>
                      <a:headEnd type="none" w="med" len="med"/>
                      <a:tailEnd type="none" w="med" len="med"/>
                    </a:lnT>
                  </a:tcPr>
                </a:tc>
                <a:extLst>
                  <a:ext uri="{0D108BD9-81ED-4DB2-BD59-A6C34878D82A}">
                    <a16:rowId xmlns:a16="http://schemas.microsoft.com/office/drawing/2014/main" val="2224732544"/>
                  </a:ext>
                </a:extLst>
              </a:tr>
              <a:tr h="429481">
                <a:tc>
                  <a:txBody>
                    <a:bodyPr/>
                    <a:lstStyle/>
                    <a:p>
                      <a:pPr algn="ctr"/>
                      <a:r>
                        <a:rPr lang="en-GB" sz="2000" dirty="0"/>
                        <a:t>Behavioural risk factors</a:t>
                      </a:r>
                    </a:p>
                  </a:txBody>
                  <a:tcPr anchor="ct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1413421482"/>
                  </a:ext>
                </a:extLst>
              </a:tr>
              <a:tr h="447675">
                <a:tc>
                  <a:txBody>
                    <a:bodyPr/>
                    <a:lstStyle/>
                    <a:p>
                      <a:pPr algn="ctr"/>
                      <a:r>
                        <a:rPr lang="en-GB" sz="2000" dirty="0"/>
                        <a:t>Unemployment</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308746904"/>
                  </a:ext>
                </a:extLst>
              </a:tr>
              <a:tr h="390525">
                <a:tc>
                  <a:txBody>
                    <a:bodyPr/>
                    <a:lstStyle/>
                    <a:p>
                      <a:pPr algn="ctr"/>
                      <a:r>
                        <a:rPr lang="en-GB" sz="2000" dirty="0"/>
                        <a:t>Working conditions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1584967042"/>
                  </a:ext>
                </a:extLst>
              </a:tr>
              <a:tr h="435118">
                <a:tc>
                  <a:txBody>
                    <a:bodyPr/>
                    <a:lstStyle/>
                    <a:p>
                      <a:pPr algn="ctr"/>
                      <a:r>
                        <a:rPr lang="en-GB" sz="2000" dirty="0"/>
                        <a:t>Risk factors for children</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2181999130"/>
                  </a:ext>
                </a:extLst>
              </a:tr>
              <a:tr h="740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Children and young people’s education</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tcPr>
                </a:tc>
                <a:extLst>
                  <a:ext uri="{0D108BD9-81ED-4DB2-BD59-A6C34878D82A}">
                    <a16:rowId xmlns:a16="http://schemas.microsoft.com/office/drawing/2014/main" val="1304229912"/>
                  </a:ext>
                </a:extLst>
              </a:tr>
              <a:tr h="4762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Protective measures</a:t>
                      </a:r>
                    </a:p>
                  </a:txBody>
                  <a:tcPr>
                    <a:lnL w="19050" cap="flat" cmpd="sng" algn="ctr">
                      <a:solidFill>
                        <a:srgbClr val="003C57"/>
                      </a:solidFill>
                      <a:prstDash val="solid"/>
                      <a:round/>
                      <a:headEnd type="none" w="med" len="med"/>
                      <a:tailEnd type="none" w="med" len="med"/>
                    </a:lnL>
                    <a:lnR w="19050" cap="flat" cmpd="sng" algn="ctr">
                      <a:solidFill>
                        <a:srgbClr val="003C57"/>
                      </a:solidFill>
                      <a:prstDash val="solid"/>
                      <a:round/>
                      <a:headEnd type="none" w="med" len="med"/>
                      <a:tailEnd type="none" w="med" len="med"/>
                    </a:lnR>
                    <a:lnB w="19050" cap="flat" cmpd="sng" algn="ctr">
                      <a:solidFill>
                        <a:srgbClr val="003C57"/>
                      </a:solidFill>
                      <a:prstDash val="solid"/>
                      <a:round/>
                      <a:headEnd type="none" w="med" len="med"/>
                      <a:tailEnd type="none" w="med" len="med"/>
                    </a:lnB>
                  </a:tcPr>
                </a:tc>
                <a:extLst>
                  <a:ext uri="{0D108BD9-81ED-4DB2-BD59-A6C34878D82A}">
                    <a16:rowId xmlns:a16="http://schemas.microsoft.com/office/drawing/2014/main" val="3063706186"/>
                  </a:ext>
                </a:extLst>
              </a:tr>
            </a:tbl>
          </a:graphicData>
        </a:graphic>
      </p:graphicFrame>
      <p:sp>
        <p:nvSpPr>
          <p:cNvPr id="16" name="Title 1">
            <a:extLst>
              <a:ext uri="{FF2B5EF4-FFF2-40B4-BE49-F238E27FC236}">
                <a16:creationId xmlns:a16="http://schemas.microsoft.com/office/drawing/2014/main" id="{B4D64D76-1C8C-4CE4-A4DD-C384435A65A3}"/>
              </a:ext>
            </a:extLst>
          </p:cNvPr>
          <p:cNvSpPr>
            <a:spLocks noGrp="1"/>
          </p:cNvSpPr>
          <p:nvPr>
            <p:ph type="title"/>
          </p:nvPr>
        </p:nvSpPr>
        <p:spPr>
          <a:xfrm>
            <a:off x="750497" y="1000667"/>
            <a:ext cx="11093571" cy="854006"/>
          </a:xfrm>
        </p:spPr>
        <p:txBody>
          <a:bodyPr/>
          <a:lstStyle/>
          <a:p>
            <a:r>
              <a:rPr lang="en-GB" dirty="0"/>
              <a:t>Domains and subdomains</a:t>
            </a:r>
          </a:p>
        </p:txBody>
      </p:sp>
    </p:spTree>
    <p:extLst>
      <p:ext uri="{BB962C8B-B14F-4D97-AF65-F5344CB8AC3E}">
        <p14:creationId xmlns:p14="http://schemas.microsoft.com/office/powerpoint/2010/main" val="93324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0536-45F3-4370-87A8-357C2A13FE92}"/>
              </a:ext>
            </a:extLst>
          </p:cNvPr>
          <p:cNvSpPr>
            <a:spLocks noGrp="1"/>
          </p:cNvSpPr>
          <p:nvPr>
            <p:ph type="ctrTitle"/>
          </p:nvPr>
        </p:nvSpPr>
        <p:spPr/>
        <p:txBody>
          <a:bodyPr>
            <a:normAutofit fontScale="90000"/>
          </a:bodyPr>
          <a:lstStyle/>
          <a:p>
            <a:pPr algn="ctr"/>
            <a:r>
              <a:rPr lang="en-GB" sz="4000" b="1" dirty="0">
                <a:solidFill>
                  <a:srgbClr val="0070C0"/>
                </a:solidFill>
              </a:rPr>
              <a:t>Official Statistics Section</a:t>
            </a:r>
            <a:br>
              <a:rPr lang="en-GB" sz="6000" b="1" dirty="0">
                <a:solidFill>
                  <a:srgbClr val="0070C0"/>
                </a:solidFill>
              </a:rPr>
            </a:br>
            <a:br>
              <a:rPr lang="en-GB" sz="6000" b="1" dirty="0">
                <a:solidFill>
                  <a:srgbClr val="0070C0"/>
                </a:solidFill>
              </a:rPr>
            </a:br>
            <a:r>
              <a:rPr lang="en-GB" sz="7200" b="1" dirty="0">
                <a:solidFill>
                  <a:srgbClr val="0070C0"/>
                </a:solidFill>
              </a:rPr>
              <a:t>ONS Health Index</a:t>
            </a:r>
            <a:endParaRPr lang="en-GB" dirty="0"/>
          </a:p>
        </p:txBody>
      </p:sp>
      <p:sp>
        <p:nvSpPr>
          <p:cNvPr id="3" name="Subtitle 2">
            <a:extLst>
              <a:ext uri="{FF2B5EF4-FFF2-40B4-BE49-F238E27FC236}">
                <a16:creationId xmlns:a16="http://schemas.microsoft.com/office/drawing/2014/main" id="{DA711E31-FDDC-4494-BAEB-E057B7693C11}"/>
              </a:ext>
            </a:extLst>
          </p:cNvPr>
          <p:cNvSpPr>
            <a:spLocks noGrp="1"/>
          </p:cNvSpPr>
          <p:nvPr>
            <p:ph type="subTitle" idx="1"/>
          </p:nvPr>
        </p:nvSpPr>
        <p:spPr/>
        <p:txBody>
          <a:bodyPr/>
          <a:lstStyle/>
          <a:p>
            <a:endParaRPr lang="en-GB" sz="2800" b="1" dirty="0">
              <a:solidFill>
                <a:srgbClr val="0070C0"/>
              </a:solidFill>
            </a:endParaRPr>
          </a:p>
          <a:p>
            <a:pPr algn="ctr"/>
            <a:r>
              <a:rPr lang="en-GB" sz="2800" b="1" dirty="0">
                <a:solidFill>
                  <a:srgbClr val="0070C0"/>
                </a:solidFill>
              </a:rPr>
              <a:t>February 11 2021, 12.00-1.30pm</a:t>
            </a:r>
            <a:endParaRPr lang="en-GB" sz="2800" b="1" dirty="0">
              <a:solidFill>
                <a:schemeClr val="tx2"/>
              </a:solidFill>
            </a:endParaRPr>
          </a:p>
          <a:p>
            <a:endParaRPr lang="en-GB" dirty="0"/>
          </a:p>
        </p:txBody>
      </p:sp>
    </p:spTree>
    <p:extLst>
      <p:ext uri="{BB962C8B-B14F-4D97-AF65-F5344CB8AC3E}">
        <p14:creationId xmlns:p14="http://schemas.microsoft.com/office/powerpoint/2010/main" val="33223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5588-3300-4B5E-B8FF-7ED5C2C0F941}"/>
              </a:ext>
            </a:extLst>
          </p:cNvPr>
          <p:cNvSpPr>
            <a:spLocks noGrp="1"/>
          </p:cNvSpPr>
          <p:nvPr>
            <p:ph type="title"/>
          </p:nvPr>
        </p:nvSpPr>
        <p:spPr/>
        <p:txBody>
          <a:bodyPr/>
          <a:lstStyle/>
          <a:p>
            <a:r>
              <a:rPr lang="en-GB" dirty="0"/>
              <a:t>Outputs</a:t>
            </a:r>
          </a:p>
        </p:txBody>
      </p:sp>
      <p:sp>
        <p:nvSpPr>
          <p:cNvPr id="3" name="Content Placeholder 2">
            <a:extLst>
              <a:ext uri="{FF2B5EF4-FFF2-40B4-BE49-F238E27FC236}">
                <a16:creationId xmlns:a16="http://schemas.microsoft.com/office/drawing/2014/main" id="{907B5D6A-4688-47C5-8F8C-09D2F2DEE00E}"/>
              </a:ext>
            </a:extLst>
          </p:cNvPr>
          <p:cNvSpPr>
            <a:spLocks noGrp="1"/>
          </p:cNvSpPr>
          <p:nvPr>
            <p:ph idx="1"/>
          </p:nvPr>
        </p:nvSpPr>
        <p:spPr/>
        <p:txBody>
          <a:bodyPr>
            <a:normAutofit fontScale="55000" lnSpcReduction="20000"/>
          </a:bodyPr>
          <a:lstStyle/>
          <a:p>
            <a:r>
              <a:rPr lang="en-GB" b="1" u="sng" dirty="0"/>
              <a:t>ONS website:</a:t>
            </a:r>
          </a:p>
          <a:p>
            <a:pPr marL="457200" indent="-457200">
              <a:buFont typeface="Arial" panose="020B0604020202020204" pitchFamily="34" charset="0"/>
              <a:buChar char="•"/>
            </a:pPr>
            <a:r>
              <a:rPr lang="en-GB" b="1" dirty="0"/>
              <a:t>Article</a:t>
            </a:r>
            <a:r>
              <a:rPr lang="en-GB" dirty="0"/>
              <a:t> explaining the Health Index purpose, structure and findings from the beta (England, 2015-2018), with interactive time series and map graphics</a:t>
            </a:r>
          </a:p>
          <a:p>
            <a:pPr marL="457200" indent="-457200">
              <a:buFont typeface="Arial" panose="020B0604020202020204" pitchFamily="34" charset="0"/>
              <a:buChar char="•"/>
            </a:pPr>
            <a:r>
              <a:rPr lang="en-GB" b="1" dirty="0"/>
              <a:t>Blog </a:t>
            </a:r>
            <a:r>
              <a:rPr lang="en-GB" dirty="0"/>
              <a:t>introducing the statistic, its purpose and its future</a:t>
            </a:r>
            <a:endParaRPr lang="en-GB" b="1" dirty="0"/>
          </a:p>
          <a:p>
            <a:pPr marL="457200" indent="-457200">
              <a:buFont typeface="Arial" panose="020B0604020202020204" pitchFamily="34" charset="0"/>
              <a:buChar char="•"/>
            </a:pPr>
            <a:r>
              <a:rPr lang="en-GB" b="1" dirty="0"/>
              <a:t>Technical report </a:t>
            </a:r>
            <a:r>
              <a:rPr lang="en-GB" dirty="0"/>
              <a:t>detailing methodology and data selected</a:t>
            </a:r>
          </a:p>
          <a:p>
            <a:pPr marL="457200" indent="-457200">
              <a:buFont typeface="Arial" panose="020B0604020202020204" pitchFamily="34" charset="0"/>
              <a:buChar char="•"/>
            </a:pPr>
            <a:r>
              <a:rPr lang="en-GB" b="1" dirty="0"/>
              <a:t>Data </a:t>
            </a:r>
            <a:r>
              <a:rPr lang="en-GB" dirty="0"/>
              <a:t>on the index, each domain, sub-domain and indicator at national and UTLA level</a:t>
            </a:r>
          </a:p>
          <a:p>
            <a:r>
              <a:rPr lang="en-GB" b="1" u="sng" dirty="0"/>
              <a:t>Lane Clark Peacock LLP:</a:t>
            </a:r>
          </a:p>
          <a:p>
            <a:pPr marL="457200" indent="-457200">
              <a:buFont typeface="Arial" panose="020B0604020202020204" pitchFamily="34" charset="0"/>
              <a:buChar char="•"/>
            </a:pPr>
            <a:r>
              <a:rPr lang="en-GB" b="1" dirty="0"/>
              <a:t>Interactive web tool </a:t>
            </a:r>
            <a:r>
              <a:rPr lang="en-GB" dirty="0"/>
              <a:t>for visualising the index</a:t>
            </a:r>
          </a:p>
          <a:p>
            <a:r>
              <a:rPr lang="en-GB" b="1" u="sng" dirty="0"/>
              <a:t>Citizen Space:</a:t>
            </a:r>
          </a:p>
          <a:p>
            <a:pPr marL="457200" indent="-457200">
              <a:buFont typeface="Arial" panose="020B0604020202020204" pitchFamily="34" charset="0"/>
              <a:buChar char="•"/>
            </a:pPr>
            <a:r>
              <a:rPr lang="en-GB" b="1" dirty="0"/>
              <a:t>Public consultation questionnaire </a:t>
            </a:r>
            <a:r>
              <a:rPr lang="en-GB" dirty="0"/>
              <a:t>on index use, value and recommendations for improvement</a:t>
            </a:r>
          </a:p>
          <a:p>
            <a:pPr marL="457200" indent="-457200">
              <a:buFont typeface="Arial" panose="020B0604020202020204" pitchFamily="34" charset="0"/>
              <a:buChar char="•"/>
            </a:pPr>
            <a:r>
              <a:rPr lang="en-GB" b="1" dirty="0"/>
              <a:t>Consultation document</a:t>
            </a:r>
            <a:r>
              <a:rPr lang="en-GB" dirty="0"/>
              <a:t>: concise summary for lay users outlining aims and structure; comprehensive annex detailing methods and data (including those not chosen and why)</a:t>
            </a:r>
          </a:p>
          <a:p>
            <a:endParaRPr lang="en-GB" sz="2400" dirty="0"/>
          </a:p>
          <a:p>
            <a:endParaRPr lang="en-GB" dirty="0"/>
          </a:p>
        </p:txBody>
      </p:sp>
      <p:sp>
        <p:nvSpPr>
          <p:cNvPr id="4" name="Slide Number Placeholder 3">
            <a:extLst>
              <a:ext uri="{FF2B5EF4-FFF2-40B4-BE49-F238E27FC236}">
                <a16:creationId xmlns:a16="http://schemas.microsoft.com/office/drawing/2014/main" id="{0F604FB5-2310-454E-B9B1-842713D7CD5F}"/>
              </a:ext>
            </a:extLst>
          </p:cNvPr>
          <p:cNvSpPr>
            <a:spLocks noGrp="1"/>
          </p:cNvSpPr>
          <p:nvPr>
            <p:ph type="sldNum" sz="quarter" idx="12"/>
          </p:nvPr>
        </p:nvSpPr>
        <p:spPr/>
        <p:txBody>
          <a:bodyPr/>
          <a:lstStyle/>
          <a:p>
            <a:fld id="{7652F172-8A28-4713-BC4D-AA7C8F7DCB4D}" type="slidenum">
              <a:rPr lang="en-GB" b="1" smtClean="0"/>
              <a:pPr/>
              <a:t>20</a:t>
            </a:fld>
            <a:endParaRPr lang="en-GB" b="1" dirty="0"/>
          </a:p>
        </p:txBody>
      </p:sp>
      <p:pic>
        <p:nvPicPr>
          <p:cNvPr id="5" name="Picture 4">
            <a:extLst>
              <a:ext uri="{FF2B5EF4-FFF2-40B4-BE49-F238E27FC236}">
                <a16:creationId xmlns:a16="http://schemas.microsoft.com/office/drawing/2014/main" id="{9CCA0F8A-E779-4D6C-98EA-93D1880CE2DC}"/>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410546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6EB9-EFB5-4AC1-BED9-F5D07C4024EC}"/>
              </a:ext>
            </a:extLst>
          </p:cNvPr>
          <p:cNvSpPr>
            <a:spLocks noGrp="1"/>
          </p:cNvSpPr>
          <p:nvPr>
            <p:ph type="title"/>
          </p:nvPr>
        </p:nvSpPr>
        <p:spPr/>
        <p:txBody>
          <a:bodyPr/>
          <a:lstStyle/>
          <a:p>
            <a:r>
              <a:rPr lang="en-GB" dirty="0"/>
              <a:t>LCP’s Health Index Explorer</a:t>
            </a:r>
          </a:p>
        </p:txBody>
      </p:sp>
      <p:sp>
        <p:nvSpPr>
          <p:cNvPr id="4" name="Slide Number Placeholder 3">
            <a:extLst>
              <a:ext uri="{FF2B5EF4-FFF2-40B4-BE49-F238E27FC236}">
                <a16:creationId xmlns:a16="http://schemas.microsoft.com/office/drawing/2014/main" id="{219EA839-E181-4D4F-9907-5BFA7D24138F}"/>
              </a:ext>
            </a:extLst>
          </p:cNvPr>
          <p:cNvSpPr>
            <a:spLocks noGrp="1"/>
          </p:cNvSpPr>
          <p:nvPr>
            <p:ph type="sldNum" sz="quarter" idx="12"/>
          </p:nvPr>
        </p:nvSpPr>
        <p:spPr/>
        <p:txBody>
          <a:bodyPr/>
          <a:lstStyle/>
          <a:p>
            <a:fld id="{7652F172-8A28-4713-BC4D-AA7C8F7DCB4D}" type="slidenum">
              <a:rPr lang="en-GB" b="1" smtClean="0"/>
              <a:pPr/>
              <a:t>21</a:t>
            </a:fld>
            <a:endParaRPr lang="en-GB" b="1" dirty="0"/>
          </a:p>
        </p:txBody>
      </p:sp>
      <p:sp>
        <p:nvSpPr>
          <p:cNvPr id="5" name="Content Placeholder 2">
            <a:extLst>
              <a:ext uri="{FF2B5EF4-FFF2-40B4-BE49-F238E27FC236}">
                <a16:creationId xmlns:a16="http://schemas.microsoft.com/office/drawing/2014/main" id="{ADA8D2F7-CB94-45F0-A1B5-3C7EDCF366A6}"/>
              </a:ext>
            </a:extLst>
          </p:cNvPr>
          <p:cNvSpPr>
            <a:spLocks noGrp="1"/>
          </p:cNvSpPr>
          <p:nvPr>
            <p:ph idx="1"/>
          </p:nvPr>
        </p:nvSpPr>
        <p:spPr>
          <a:xfrm>
            <a:off x="838200" y="1245541"/>
            <a:ext cx="10515600" cy="4227953"/>
          </a:xfrm>
        </p:spPr>
        <p:txBody>
          <a:bodyPr/>
          <a:lstStyle/>
          <a:p>
            <a:endParaRPr lang="en-GB" dirty="0"/>
          </a:p>
          <a:p>
            <a:endParaRPr lang="en-GB" dirty="0"/>
          </a:p>
          <a:p>
            <a:endParaRPr lang="en-GB" dirty="0"/>
          </a:p>
          <a:p>
            <a:pPr algn="ctr"/>
            <a:r>
              <a:rPr lang="en-GB" dirty="0">
                <a:hlinkClick r:id="rId2"/>
              </a:rPr>
              <a:t>https://healthindex.lcp.uk.com</a:t>
            </a:r>
            <a:r>
              <a:rPr lang="en-GB" dirty="0"/>
              <a:t> </a:t>
            </a:r>
          </a:p>
          <a:p>
            <a:endParaRPr lang="en-GB" dirty="0"/>
          </a:p>
          <a:p>
            <a:endParaRPr lang="en-GB" dirty="0"/>
          </a:p>
          <a:p>
            <a:endParaRPr lang="en-GB" dirty="0"/>
          </a:p>
        </p:txBody>
      </p:sp>
      <p:pic>
        <p:nvPicPr>
          <p:cNvPr id="6" name="Picture 5">
            <a:extLst>
              <a:ext uri="{FF2B5EF4-FFF2-40B4-BE49-F238E27FC236}">
                <a16:creationId xmlns:a16="http://schemas.microsoft.com/office/drawing/2014/main" id="{CEB61EDD-836B-472D-ACC9-09F80F8998B1}"/>
              </a:ext>
            </a:extLst>
          </p:cNvPr>
          <p:cNvPicPr>
            <a:picLocks noChangeAspect="1"/>
          </p:cNvPicPr>
          <p:nvPr/>
        </p:nvPicPr>
        <p:blipFill>
          <a:blip r:embed="rId3"/>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414800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308C37-3081-4D62-8993-0E317CA1E7BC}"/>
              </a:ext>
            </a:extLst>
          </p:cNvPr>
          <p:cNvSpPr>
            <a:spLocks noGrp="1"/>
          </p:cNvSpPr>
          <p:nvPr>
            <p:ph type="sldNum" sz="quarter" idx="12"/>
          </p:nvPr>
        </p:nvSpPr>
        <p:spPr/>
        <p:txBody>
          <a:bodyPr/>
          <a:lstStyle/>
          <a:p>
            <a:fld id="{7652F172-8A28-4713-BC4D-AA7C8F7DCB4D}" type="slidenum">
              <a:rPr lang="en-GB" b="1" smtClean="0"/>
              <a:pPr/>
              <a:t>22</a:t>
            </a:fld>
            <a:endParaRPr lang="en-GB" b="1" dirty="0"/>
          </a:p>
        </p:txBody>
      </p:sp>
      <p:sp>
        <p:nvSpPr>
          <p:cNvPr id="5" name="Title 2">
            <a:extLst>
              <a:ext uri="{FF2B5EF4-FFF2-40B4-BE49-F238E27FC236}">
                <a16:creationId xmlns:a16="http://schemas.microsoft.com/office/drawing/2014/main" id="{F360EED3-8024-4594-9065-C1B0EFFB8376}"/>
              </a:ext>
            </a:extLst>
          </p:cNvPr>
          <p:cNvSpPr>
            <a:spLocks noGrp="1"/>
          </p:cNvSpPr>
          <p:nvPr>
            <p:ph type="title"/>
          </p:nvPr>
        </p:nvSpPr>
        <p:spPr>
          <a:xfrm>
            <a:off x="734803" y="3095625"/>
            <a:ext cx="11093450" cy="854075"/>
          </a:xfrm>
        </p:spPr>
        <p:txBody>
          <a:bodyPr>
            <a:normAutofit/>
          </a:bodyPr>
          <a:lstStyle/>
          <a:p>
            <a:pPr algn="ctr"/>
            <a:r>
              <a:rPr lang="en-GB" dirty="0"/>
              <a:t>Next steps, and questions for you</a:t>
            </a:r>
          </a:p>
        </p:txBody>
      </p:sp>
      <p:pic>
        <p:nvPicPr>
          <p:cNvPr id="6" name="Picture 5">
            <a:extLst>
              <a:ext uri="{FF2B5EF4-FFF2-40B4-BE49-F238E27FC236}">
                <a16:creationId xmlns:a16="http://schemas.microsoft.com/office/drawing/2014/main" id="{B684530C-B633-4C85-902C-85A7B0BD960F}"/>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2214279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5252-6F7C-4196-9DFA-628BD0CB164C}"/>
              </a:ext>
            </a:extLst>
          </p:cNvPr>
          <p:cNvSpPr>
            <a:spLocks noGrp="1"/>
          </p:cNvSpPr>
          <p:nvPr>
            <p:ph type="title"/>
          </p:nvPr>
        </p:nvSpPr>
        <p:spPr/>
        <p:txBody>
          <a:bodyPr/>
          <a:lstStyle/>
          <a:p>
            <a:r>
              <a:rPr lang="en-GB" dirty="0"/>
              <a:t>Next (and current) steps</a:t>
            </a:r>
          </a:p>
        </p:txBody>
      </p:sp>
      <p:sp>
        <p:nvSpPr>
          <p:cNvPr id="4" name="Slide Number Placeholder 3">
            <a:extLst>
              <a:ext uri="{FF2B5EF4-FFF2-40B4-BE49-F238E27FC236}">
                <a16:creationId xmlns:a16="http://schemas.microsoft.com/office/drawing/2014/main" id="{391807D0-39A3-4C85-BF66-B45B4E395505}"/>
              </a:ext>
            </a:extLst>
          </p:cNvPr>
          <p:cNvSpPr>
            <a:spLocks noGrp="1"/>
          </p:cNvSpPr>
          <p:nvPr>
            <p:ph type="sldNum" sz="quarter" idx="12"/>
          </p:nvPr>
        </p:nvSpPr>
        <p:spPr/>
        <p:txBody>
          <a:bodyPr/>
          <a:lstStyle/>
          <a:p>
            <a:fld id="{7652F172-8A28-4713-BC4D-AA7C8F7DCB4D}" type="slidenum">
              <a:rPr lang="en-GB" b="1" smtClean="0"/>
              <a:pPr/>
              <a:t>23</a:t>
            </a:fld>
            <a:endParaRPr lang="en-GB" b="1" dirty="0"/>
          </a:p>
        </p:txBody>
      </p:sp>
      <p:sp>
        <p:nvSpPr>
          <p:cNvPr id="5" name="TextBox 4">
            <a:extLst>
              <a:ext uri="{FF2B5EF4-FFF2-40B4-BE49-F238E27FC236}">
                <a16:creationId xmlns:a16="http://schemas.microsoft.com/office/drawing/2014/main" id="{68393412-3A62-4F4C-8171-BD4A6DD25C22}"/>
              </a:ext>
            </a:extLst>
          </p:cNvPr>
          <p:cNvSpPr txBox="1"/>
          <p:nvPr/>
        </p:nvSpPr>
        <p:spPr>
          <a:xfrm>
            <a:off x="397726" y="1936464"/>
            <a:ext cx="3368362" cy="1200329"/>
          </a:xfrm>
          <a:prstGeom prst="rect">
            <a:avLst/>
          </a:prstGeom>
          <a:noFill/>
        </p:spPr>
        <p:txBody>
          <a:bodyPr wrap="square" rtlCol="0">
            <a:spAutoFit/>
          </a:bodyPr>
          <a:lstStyle/>
          <a:p>
            <a:r>
              <a:rPr lang="en-GB" b="1" dirty="0"/>
              <a:t>3</a:t>
            </a:r>
            <a:r>
              <a:rPr lang="en-GB" b="1" baseline="30000" dirty="0"/>
              <a:t>rd</a:t>
            </a:r>
            <a:r>
              <a:rPr lang="en-GB" b="1" dirty="0"/>
              <a:t> Dec 2020</a:t>
            </a:r>
          </a:p>
          <a:p>
            <a:pPr marL="285750" indent="-285750">
              <a:buFont typeface="Arial" panose="020B0604020202020204" pitchFamily="34" charset="0"/>
              <a:buChar char="•"/>
            </a:pPr>
            <a:r>
              <a:rPr lang="en-GB" dirty="0">
                <a:solidFill>
                  <a:schemeClr val="bg1">
                    <a:lumMod val="50000"/>
                  </a:schemeClr>
                </a:solidFill>
              </a:rPr>
              <a:t>Health Index beta release</a:t>
            </a:r>
          </a:p>
          <a:p>
            <a:pPr marL="285750" indent="-285750">
              <a:buFont typeface="Arial" panose="020B0604020202020204" pitchFamily="34" charset="0"/>
              <a:buChar char="•"/>
            </a:pPr>
            <a:r>
              <a:rPr lang="en-GB" dirty="0">
                <a:solidFill>
                  <a:schemeClr val="bg1">
                    <a:lumMod val="50000"/>
                  </a:schemeClr>
                </a:solidFill>
              </a:rPr>
              <a:t>LCP explorer tool release</a:t>
            </a:r>
          </a:p>
          <a:p>
            <a:pPr marL="285750" indent="-285750">
              <a:buFont typeface="Arial" panose="020B0604020202020204" pitchFamily="34" charset="0"/>
              <a:buChar char="•"/>
            </a:pPr>
            <a:r>
              <a:rPr lang="en-GB" dirty="0">
                <a:solidFill>
                  <a:schemeClr val="bg1">
                    <a:lumMod val="50000"/>
                  </a:schemeClr>
                </a:solidFill>
              </a:rPr>
              <a:t>Consultation launched</a:t>
            </a:r>
          </a:p>
        </p:txBody>
      </p:sp>
      <p:sp>
        <p:nvSpPr>
          <p:cNvPr id="6" name="TextBox 5">
            <a:extLst>
              <a:ext uri="{FF2B5EF4-FFF2-40B4-BE49-F238E27FC236}">
                <a16:creationId xmlns:a16="http://schemas.microsoft.com/office/drawing/2014/main" id="{DDF05AE0-2339-4F62-9E15-204203B57F25}"/>
              </a:ext>
            </a:extLst>
          </p:cNvPr>
          <p:cNvSpPr txBox="1"/>
          <p:nvPr/>
        </p:nvSpPr>
        <p:spPr>
          <a:xfrm>
            <a:off x="3330522" y="3415116"/>
            <a:ext cx="2856918" cy="646331"/>
          </a:xfrm>
          <a:prstGeom prst="rect">
            <a:avLst/>
          </a:prstGeom>
          <a:noFill/>
        </p:spPr>
        <p:txBody>
          <a:bodyPr wrap="square" rtlCol="0">
            <a:spAutoFit/>
          </a:bodyPr>
          <a:lstStyle/>
          <a:p>
            <a:r>
              <a:rPr lang="en-GB" b="1" dirty="0"/>
              <a:t>3</a:t>
            </a:r>
            <a:r>
              <a:rPr lang="en-GB" b="1" baseline="30000" dirty="0"/>
              <a:t>rd</a:t>
            </a:r>
            <a:r>
              <a:rPr lang="en-GB" b="1" dirty="0"/>
              <a:t> Mar 2021</a:t>
            </a:r>
          </a:p>
          <a:p>
            <a:r>
              <a:rPr lang="en-GB" dirty="0">
                <a:solidFill>
                  <a:schemeClr val="bg1">
                    <a:lumMod val="50000"/>
                  </a:schemeClr>
                </a:solidFill>
              </a:rPr>
              <a:t>Consultation closes</a:t>
            </a:r>
          </a:p>
        </p:txBody>
      </p:sp>
      <p:sp>
        <p:nvSpPr>
          <p:cNvPr id="7" name="TextBox 6">
            <a:extLst>
              <a:ext uri="{FF2B5EF4-FFF2-40B4-BE49-F238E27FC236}">
                <a16:creationId xmlns:a16="http://schemas.microsoft.com/office/drawing/2014/main" id="{E4B3C6A4-A96D-406E-A3AD-4A9AB53BA732}"/>
              </a:ext>
            </a:extLst>
          </p:cNvPr>
          <p:cNvSpPr txBox="1"/>
          <p:nvPr/>
        </p:nvSpPr>
        <p:spPr>
          <a:xfrm>
            <a:off x="5346776" y="2178417"/>
            <a:ext cx="2856918" cy="923330"/>
          </a:xfrm>
          <a:prstGeom prst="rect">
            <a:avLst/>
          </a:prstGeom>
          <a:noFill/>
        </p:spPr>
        <p:txBody>
          <a:bodyPr wrap="square" rtlCol="0">
            <a:spAutoFit/>
          </a:bodyPr>
          <a:lstStyle/>
          <a:p>
            <a:r>
              <a:rPr lang="en-GB" b="1" dirty="0"/>
              <a:t>By 26</a:t>
            </a:r>
            <a:r>
              <a:rPr lang="en-GB" b="1" baseline="30000" dirty="0"/>
              <a:t>th</a:t>
            </a:r>
            <a:r>
              <a:rPr lang="en-GB" b="1" dirty="0"/>
              <a:t> May 2021</a:t>
            </a:r>
          </a:p>
          <a:p>
            <a:r>
              <a:rPr lang="en-GB" dirty="0">
                <a:solidFill>
                  <a:schemeClr val="bg1">
                    <a:lumMod val="50000"/>
                  </a:schemeClr>
                </a:solidFill>
              </a:rPr>
              <a:t>Summary of consultation responses published</a:t>
            </a:r>
          </a:p>
        </p:txBody>
      </p:sp>
      <p:sp>
        <p:nvSpPr>
          <p:cNvPr id="8" name="TextBox 7">
            <a:extLst>
              <a:ext uri="{FF2B5EF4-FFF2-40B4-BE49-F238E27FC236}">
                <a16:creationId xmlns:a16="http://schemas.microsoft.com/office/drawing/2014/main" id="{0AB5F3BE-710D-4401-8245-2119BE6187AA}"/>
              </a:ext>
            </a:extLst>
          </p:cNvPr>
          <p:cNvSpPr txBox="1"/>
          <p:nvPr/>
        </p:nvSpPr>
        <p:spPr>
          <a:xfrm>
            <a:off x="8117112" y="3415116"/>
            <a:ext cx="3692596" cy="1477328"/>
          </a:xfrm>
          <a:prstGeom prst="rect">
            <a:avLst/>
          </a:prstGeom>
          <a:noFill/>
        </p:spPr>
        <p:txBody>
          <a:bodyPr wrap="square" rtlCol="0">
            <a:spAutoFit/>
          </a:bodyPr>
          <a:lstStyle/>
          <a:p>
            <a:r>
              <a:rPr lang="en-GB" b="1" dirty="0"/>
              <a:t>June/July 2021</a:t>
            </a:r>
          </a:p>
          <a:p>
            <a:pPr marL="285750" indent="-285750">
              <a:buFont typeface="Arial" panose="020B0604020202020204" pitchFamily="34" charset="0"/>
              <a:buChar char="•"/>
            </a:pPr>
            <a:r>
              <a:rPr lang="en-GB" dirty="0">
                <a:solidFill>
                  <a:schemeClr val="bg1">
                    <a:lumMod val="50000"/>
                  </a:schemeClr>
                </a:solidFill>
              </a:rPr>
              <a:t>‘Full’ Health Index released</a:t>
            </a:r>
          </a:p>
          <a:p>
            <a:pPr marL="285750" indent="-285750">
              <a:buFont typeface="Arial" panose="020B0604020202020204" pitchFamily="34" charset="0"/>
              <a:buChar char="•"/>
            </a:pPr>
            <a:r>
              <a:rPr lang="en-GB" dirty="0">
                <a:solidFill>
                  <a:schemeClr val="bg1">
                    <a:lumMod val="50000"/>
                  </a:schemeClr>
                </a:solidFill>
              </a:rPr>
              <a:t>Early Health Projections model released for iterative development</a:t>
            </a:r>
          </a:p>
        </p:txBody>
      </p:sp>
      <p:cxnSp>
        <p:nvCxnSpPr>
          <p:cNvPr id="9" name="Straight Arrow Connector 8">
            <a:extLst>
              <a:ext uri="{FF2B5EF4-FFF2-40B4-BE49-F238E27FC236}">
                <a16:creationId xmlns:a16="http://schemas.microsoft.com/office/drawing/2014/main" id="{AC23BB09-9373-4613-8061-1D14E58AE99B}"/>
              </a:ext>
            </a:extLst>
          </p:cNvPr>
          <p:cNvCxnSpPr/>
          <p:nvPr/>
        </p:nvCxnSpPr>
        <p:spPr>
          <a:xfrm>
            <a:off x="565172" y="3273793"/>
            <a:ext cx="11244536" cy="0"/>
          </a:xfrm>
          <a:prstGeom prst="straightConnector1">
            <a:avLst/>
          </a:prstGeom>
          <a:ln w="57150">
            <a:solidFill>
              <a:srgbClr val="3C388E"/>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D3DE99-0155-4F82-95D1-16A44934BC7A}"/>
              </a:ext>
            </a:extLst>
          </p:cNvPr>
          <p:cNvSpPr txBox="1"/>
          <p:nvPr/>
        </p:nvSpPr>
        <p:spPr>
          <a:xfrm>
            <a:off x="481449" y="4778144"/>
            <a:ext cx="11411982" cy="923330"/>
          </a:xfrm>
          <a:prstGeom prst="rect">
            <a:avLst/>
          </a:prstGeom>
          <a:noFill/>
        </p:spPr>
        <p:txBody>
          <a:bodyPr wrap="square" rtlCol="0">
            <a:spAutoFit/>
          </a:bodyPr>
          <a:lstStyle/>
          <a:p>
            <a:r>
              <a:rPr lang="en-GB" b="1" dirty="0"/>
              <a:t>Longer term:</a:t>
            </a:r>
          </a:p>
          <a:p>
            <a:pPr marL="285750" indent="-285750">
              <a:buFont typeface="Arial" panose="020B0604020202020204" pitchFamily="34" charset="0"/>
              <a:buChar char="•"/>
            </a:pPr>
            <a:r>
              <a:rPr lang="en-GB" dirty="0">
                <a:solidFill>
                  <a:schemeClr val="bg1">
                    <a:lumMod val="50000"/>
                  </a:schemeClr>
                </a:solidFill>
              </a:rPr>
              <a:t>Health Index UK, and international applications of Health Index framework</a:t>
            </a:r>
          </a:p>
          <a:p>
            <a:pPr marL="285750" indent="-285750">
              <a:buFont typeface="Arial" panose="020B0604020202020204" pitchFamily="34" charset="0"/>
              <a:buChar char="•"/>
            </a:pPr>
            <a:r>
              <a:rPr lang="en-GB" dirty="0">
                <a:solidFill>
                  <a:schemeClr val="bg1">
                    <a:lumMod val="50000"/>
                  </a:schemeClr>
                </a:solidFill>
              </a:rPr>
              <a:t>Exploration of more frequent Health Index updates</a:t>
            </a:r>
          </a:p>
        </p:txBody>
      </p:sp>
      <p:pic>
        <p:nvPicPr>
          <p:cNvPr id="11" name="Picture 10">
            <a:extLst>
              <a:ext uri="{FF2B5EF4-FFF2-40B4-BE49-F238E27FC236}">
                <a16:creationId xmlns:a16="http://schemas.microsoft.com/office/drawing/2014/main" id="{C988BBE2-E8DE-4F69-AC6C-7810F9021CB2}"/>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3746970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239C-DD3E-4502-9D6A-A06281822DAD}"/>
              </a:ext>
            </a:extLst>
          </p:cNvPr>
          <p:cNvSpPr>
            <a:spLocks noGrp="1"/>
          </p:cNvSpPr>
          <p:nvPr>
            <p:ph type="title"/>
          </p:nvPr>
        </p:nvSpPr>
        <p:spPr/>
        <p:txBody>
          <a:bodyPr/>
          <a:lstStyle/>
          <a:p>
            <a:r>
              <a:rPr lang="en-GB" dirty="0"/>
              <a:t>Key questions</a:t>
            </a:r>
          </a:p>
        </p:txBody>
      </p:sp>
      <p:sp>
        <p:nvSpPr>
          <p:cNvPr id="3" name="Content Placeholder 2">
            <a:extLst>
              <a:ext uri="{FF2B5EF4-FFF2-40B4-BE49-F238E27FC236}">
                <a16:creationId xmlns:a16="http://schemas.microsoft.com/office/drawing/2014/main" id="{27609E47-79BF-4735-9F03-5DC3825FD23B}"/>
              </a:ext>
            </a:extLst>
          </p:cNvPr>
          <p:cNvSpPr>
            <a:spLocks noGrp="1"/>
          </p:cNvSpPr>
          <p:nvPr>
            <p:ph idx="1"/>
          </p:nvPr>
        </p:nvSpPr>
        <p:spPr/>
        <p:txBody>
          <a:bodyPr>
            <a:normAutofit lnSpcReduction="10000"/>
          </a:bodyPr>
          <a:lstStyle/>
          <a:p>
            <a:pPr marL="514350" indent="-514350">
              <a:buFont typeface="+mj-lt"/>
              <a:buAutoNum type="arabicPeriod"/>
            </a:pPr>
            <a:r>
              <a:rPr lang="en-GB" dirty="0"/>
              <a:t>What do you think of the concept of a health index? </a:t>
            </a:r>
          </a:p>
          <a:p>
            <a:pPr marL="514350" indent="-514350">
              <a:buFont typeface="+mj-lt"/>
              <a:buAutoNum type="arabicPeriod"/>
            </a:pPr>
            <a:r>
              <a:rPr lang="en-GB" dirty="0"/>
              <a:t>How likely are you to use the Health Index for your own analysis? </a:t>
            </a:r>
          </a:p>
          <a:p>
            <a:pPr marL="514350" indent="-514350">
              <a:buFont typeface="+mj-lt"/>
              <a:buAutoNum type="arabicPeriod"/>
            </a:pPr>
            <a:r>
              <a:rPr lang="en-GB" dirty="0"/>
              <a:t>Which elements of its structure, data and content, or methodology could improve for you to be more likely to use it?</a:t>
            </a:r>
          </a:p>
          <a:p>
            <a:pPr marL="514350" indent="-514350">
              <a:buFont typeface="+mj-lt"/>
              <a:buAutoNum type="arabicPeriod"/>
            </a:pPr>
            <a:r>
              <a:rPr lang="en-GB" dirty="0"/>
              <a:t>How would you want others to use the Health Index?</a:t>
            </a:r>
          </a:p>
          <a:p>
            <a:pPr marL="514350" indent="-514350">
              <a:buFont typeface="+mj-lt"/>
              <a:buAutoNum type="arabicPeriod"/>
            </a:pPr>
            <a:r>
              <a:rPr lang="en-GB" dirty="0"/>
              <a:t>Would you be interested in a Health Index for lower geographies, or more frequently than annual, at the expense of some indicators?</a:t>
            </a:r>
          </a:p>
          <a:p>
            <a:endParaRPr lang="en-GB" dirty="0"/>
          </a:p>
        </p:txBody>
      </p:sp>
      <p:sp>
        <p:nvSpPr>
          <p:cNvPr id="4" name="Slide Number Placeholder 3">
            <a:extLst>
              <a:ext uri="{FF2B5EF4-FFF2-40B4-BE49-F238E27FC236}">
                <a16:creationId xmlns:a16="http://schemas.microsoft.com/office/drawing/2014/main" id="{E15C7342-E0DA-4FA3-8204-1CA5DDBFF45E}"/>
              </a:ext>
            </a:extLst>
          </p:cNvPr>
          <p:cNvSpPr>
            <a:spLocks noGrp="1"/>
          </p:cNvSpPr>
          <p:nvPr>
            <p:ph type="sldNum" sz="quarter" idx="12"/>
          </p:nvPr>
        </p:nvSpPr>
        <p:spPr/>
        <p:txBody>
          <a:bodyPr/>
          <a:lstStyle/>
          <a:p>
            <a:fld id="{7652F172-8A28-4713-BC4D-AA7C8F7DCB4D}" type="slidenum">
              <a:rPr lang="en-GB" b="1" smtClean="0"/>
              <a:pPr/>
              <a:t>24</a:t>
            </a:fld>
            <a:endParaRPr lang="en-GB" b="1" dirty="0"/>
          </a:p>
        </p:txBody>
      </p:sp>
      <p:pic>
        <p:nvPicPr>
          <p:cNvPr id="5" name="Picture 4">
            <a:extLst>
              <a:ext uri="{FF2B5EF4-FFF2-40B4-BE49-F238E27FC236}">
                <a16:creationId xmlns:a16="http://schemas.microsoft.com/office/drawing/2014/main" id="{F471120E-A9B5-4DDA-8790-5B33604EBCED}"/>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1391064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FC71-2AE8-43CA-B20A-F2CCBBEEEFCF}"/>
              </a:ext>
            </a:extLst>
          </p:cNvPr>
          <p:cNvSpPr>
            <a:spLocks noGrp="1"/>
          </p:cNvSpPr>
          <p:nvPr>
            <p:ph type="title"/>
          </p:nvPr>
        </p:nvSpPr>
        <p:spPr/>
        <p:txBody>
          <a:bodyPr>
            <a:normAutofit/>
          </a:bodyPr>
          <a:lstStyle/>
          <a:p>
            <a:pPr algn="ctr"/>
            <a:r>
              <a:rPr lang="en-GB" b="1" dirty="0">
                <a:solidFill>
                  <a:srgbClr val="0070C0"/>
                </a:solidFill>
              </a:rPr>
              <a:t>Thank you for attending </a:t>
            </a:r>
            <a:endParaRPr lang="en-GB" dirty="0"/>
          </a:p>
        </p:txBody>
      </p:sp>
      <p:sp>
        <p:nvSpPr>
          <p:cNvPr id="3" name="Content Placeholder 2">
            <a:extLst>
              <a:ext uri="{FF2B5EF4-FFF2-40B4-BE49-F238E27FC236}">
                <a16:creationId xmlns:a16="http://schemas.microsoft.com/office/drawing/2014/main" id="{40B093A2-5A06-47E0-BD4F-885EE4AC7AC0}"/>
              </a:ext>
            </a:extLst>
          </p:cNvPr>
          <p:cNvSpPr>
            <a:spLocks noGrp="1"/>
          </p:cNvSpPr>
          <p:nvPr>
            <p:ph idx="1"/>
          </p:nvPr>
        </p:nvSpPr>
        <p:spPr>
          <a:xfrm>
            <a:off x="734682" y="1854673"/>
            <a:ext cx="11093571" cy="3467818"/>
          </a:xfrm>
        </p:spPr>
        <p:txBody>
          <a:bodyPr>
            <a:normAutofit/>
          </a:bodyPr>
          <a:lstStyle/>
          <a:p>
            <a:pPr marL="0" indent="0" algn="ctr">
              <a:buNone/>
            </a:pPr>
            <a:endParaRPr lang="en-GB" dirty="0">
              <a:solidFill>
                <a:srgbClr val="0070C0"/>
              </a:solidFill>
            </a:endParaRPr>
          </a:p>
          <a:p>
            <a:pPr marL="0" indent="0" algn="ctr">
              <a:buNone/>
            </a:pPr>
            <a:r>
              <a:rPr lang="en-GB" dirty="0">
                <a:solidFill>
                  <a:srgbClr val="0070C0"/>
                </a:solidFill>
              </a:rPr>
              <a:t>The slides and other material will be placed on the Official Statistics Section’s page on the RSS web site  </a:t>
            </a:r>
          </a:p>
          <a:p>
            <a:pPr marL="0" indent="0" algn="ctr">
              <a:buNone/>
            </a:pPr>
            <a:endParaRPr lang="en-GB" dirty="0">
              <a:solidFill>
                <a:srgbClr val="0070C0"/>
              </a:solidFill>
            </a:endParaRPr>
          </a:p>
          <a:p>
            <a:pPr marL="0" indent="0" algn="ctr">
              <a:buNone/>
            </a:pPr>
            <a:r>
              <a:rPr lang="en-GB" dirty="0">
                <a:solidFill>
                  <a:srgbClr val="0070C0"/>
                </a:solidFill>
                <a:hlinkClick r:id="rId2"/>
              </a:rPr>
              <a:t>ONS’ consultation closes March 3</a:t>
            </a:r>
            <a:endParaRPr lang="en-GB" dirty="0">
              <a:solidFill>
                <a:srgbClr val="0070C0"/>
              </a:solidFill>
            </a:endParaRPr>
          </a:p>
          <a:p>
            <a:pPr marL="0" indent="0" algn="ctr">
              <a:buNone/>
            </a:pPr>
            <a:r>
              <a:rPr lang="en-GB" dirty="0">
                <a:solidFill>
                  <a:srgbClr val="0070C0"/>
                </a:solidFill>
              </a:rPr>
              <a:t>Please respond with your views</a:t>
            </a:r>
          </a:p>
        </p:txBody>
      </p:sp>
      <p:sp>
        <p:nvSpPr>
          <p:cNvPr id="4" name="Slide Number Placeholder 3">
            <a:extLst>
              <a:ext uri="{FF2B5EF4-FFF2-40B4-BE49-F238E27FC236}">
                <a16:creationId xmlns:a16="http://schemas.microsoft.com/office/drawing/2014/main" id="{03283074-8B1B-4F27-A0A6-84D67AA8F03A}"/>
              </a:ext>
            </a:extLst>
          </p:cNvPr>
          <p:cNvSpPr>
            <a:spLocks noGrp="1"/>
          </p:cNvSpPr>
          <p:nvPr>
            <p:ph type="sldNum" sz="quarter" idx="12"/>
          </p:nvPr>
        </p:nvSpPr>
        <p:spPr/>
        <p:txBody>
          <a:bodyPr/>
          <a:lstStyle/>
          <a:p>
            <a:fld id="{7652F172-8A28-4713-BC4D-AA7C8F7DCB4D}" type="slidenum">
              <a:rPr lang="en-GB" b="1" smtClean="0"/>
              <a:pPr/>
              <a:t>25</a:t>
            </a:fld>
            <a:endParaRPr lang="en-GB" b="1" dirty="0"/>
          </a:p>
        </p:txBody>
      </p:sp>
      <p:pic>
        <p:nvPicPr>
          <p:cNvPr id="5" name="Picture 4">
            <a:extLst>
              <a:ext uri="{FF2B5EF4-FFF2-40B4-BE49-F238E27FC236}">
                <a16:creationId xmlns:a16="http://schemas.microsoft.com/office/drawing/2014/main" id="{3D5C0E50-5AAB-451F-9381-87E2F1A6500D}"/>
              </a:ext>
            </a:extLst>
          </p:cNvPr>
          <p:cNvPicPr>
            <a:picLocks noChangeAspect="1"/>
          </p:cNvPicPr>
          <p:nvPr/>
        </p:nvPicPr>
        <p:blipFill>
          <a:blip r:embed="rId3"/>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336290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11C8-AFA1-45FE-B289-B84313E99390}"/>
              </a:ext>
            </a:extLst>
          </p:cNvPr>
          <p:cNvSpPr>
            <a:spLocks noGrp="1"/>
          </p:cNvSpPr>
          <p:nvPr>
            <p:ph type="title"/>
          </p:nvPr>
        </p:nvSpPr>
        <p:spPr/>
        <p:txBody>
          <a:bodyPr/>
          <a:lstStyle/>
          <a:p>
            <a:r>
              <a:rPr lang="en-GB" b="1" dirty="0"/>
              <a:t>Housekeeping </a:t>
            </a:r>
            <a:endParaRPr lang="en-GB" dirty="0"/>
          </a:p>
        </p:txBody>
      </p:sp>
      <p:sp>
        <p:nvSpPr>
          <p:cNvPr id="3" name="Content Placeholder 2">
            <a:extLst>
              <a:ext uri="{FF2B5EF4-FFF2-40B4-BE49-F238E27FC236}">
                <a16:creationId xmlns:a16="http://schemas.microsoft.com/office/drawing/2014/main" id="{B58B79FE-D8BA-4D8F-B5F0-E42EB9D18262}"/>
              </a:ext>
            </a:extLst>
          </p:cNvPr>
          <p:cNvSpPr>
            <a:spLocks noGrp="1"/>
          </p:cNvSpPr>
          <p:nvPr>
            <p:ph idx="1"/>
          </p:nvPr>
        </p:nvSpPr>
        <p:spPr/>
        <p:txBody>
          <a:bodyPr>
            <a:normAutofit/>
          </a:bodyPr>
          <a:lstStyle/>
          <a:p>
            <a:r>
              <a:rPr lang="en-GB" sz="2800" dirty="0"/>
              <a:t>All participants, apart from speakers, will be muted during the webinar</a:t>
            </a:r>
          </a:p>
          <a:p>
            <a:r>
              <a:rPr lang="en-GB" sz="2800" dirty="0"/>
              <a:t>Questions can be submitted via chat.  Please put QUESTION at the start, and the speaker to which this is directed. </a:t>
            </a:r>
          </a:p>
          <a:p>
            <a:r>
              <a:rPr lang="en-GB" sz="2800" dirty="0">
                <a:ea typeface="Calibri"/>
                <a:cs typeface="Times New Roman"/>
              </a:rPr>
              <a:t>No photos or screenshots please. All presentations will be available afterwards.</a:t>
            </a:r>
          </a:p>
          <a:p>
            <a:r>
              <a:rPr lang="en-GB" sz="2800" dirty="0"/>
              <a:t>A recording of the session will be available on the RSS web site</a:t>
            </a:r>
          </a:p>
          <a:p>
            <a:endParaRPr lang="en-GB" dirty="0"/>
          </a:p>
        </p:txBody>
      </p:sp>
      <p:sp>
        <p:nvSpPr>
          <p:cNvPr id="4" name="Slide Number Placeholder 3">
            <a:extLst>
              <a:ext uri="{FF2B5EF4-FFF2-40B4-BE49-F238E27FC236}">
                <a16:creationId xmlns:a16="http://schemas.microsoft.com/office/drawing/2014/main" id="{EB7C691E-58BA-4B73-AC95-054E60F6C66F}"/>
              </a:ext>
            </a:extLst>
          </p:cNvPr>
          <p:cNvSpPr>
            <a:spLocks noGrp="1"/>
          </p:cNvSpPr>
          <p:nvPr>
            <p:ph type="sldNum" sz="quarter" idx="12"/>
          </p:nvPr>
        </p:nvSpPr>
        <p:spPr/>
        <p:txBody>
          <a:bodyPr/>
          <a:lstStyle/>
          <a:p>
            <a:fld id="{7652F172-8A28-4713-BC4D-AA7C8F7DCB4D}" type="slidenum">
              <a:rPr lang="en-GB" smtClean="0"/>
              <a:pPr/>
              <a:t>3</a:t>
            </a:fld>
            <a:endParaRPr lang="en-GB" dirty="0"/>
          </a:p>
        </p:txBody>
      </p:sp>
    </p:spTree>
    <p:extLst>
      <p:ext uri="{BB962C8B-B14F-4D97-AF65-F5344CB8AC3E}">
        <p14:creationId xmlns:p14="http://schemas.microsoft.com/office/powerpoint/2010/main" val="421101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0D7F-A3A7-43DF-8540-5D5080DF7F85}"/>
              </a:ext>
            </a:extLst>
          </p:cNvPr>
          <p:cNvSpPr>
            <a:spLocks noGrp="1"/>
          </p:cNvSpPr>
          <p:nvPr>
            <p:ph type="title"/>
          </p:nvPr>
        </p:nvSpPr>
        <p:spPr/>
        <p:txBody>
          <a:bodyPr/>
          <a:lstStyle/>
          <a:p>
            <a:r>
              <a:rPr lang="en-GB" b="1" dirty="0"/>
              <a:t>Speakers</a:t>
            </a:r>
            <a:endParaRPr lang="en-GB" dirty="0"/>
          </a:p>
        </p:txBody>
      </p:sp>
      <p:sp>
        <p:nvSpPr>
          <p:cNvPr id="3" name="Content Placeholder 2">
            <a:extLst>
              <a:ext uri="{FF2B5EF4-FFF2-40B4-BE49-F238E27FC236}">
                <a16:creationId xmlns:a16="http://schemas.microsoft.com/office/drawing/2014/main" id="{58305B8C-C89B-4D0A-95E0-42D0EA8B14F5}"/>
              </a:ext>
            </a:extLst>
          </p:cNvPr>
          <p:cNvSpPr>
            <a:spLocks noGrp="1"/>
          </p:cNvSpPr>
          <p:nvPr>
            <p:ph idx="1"/>
          </p:nvPr>
        </p:nvSpPr>
        <p:spPr/>
        <p:txBody>
          <a:bodyPr/>
          <a:lstStyle/>
          <a:p>
            <a:pPr>
              <a:lnSpc>
                <a:spcPct val="115000"/>
              </a:lnSpc>
            </a:pPr>
            <a:endParaRPr lang="en-GB" b="1" dirty="0">
              <a:ea typeface="Calibri"/>
              <a:cs typeface="Times New Roman"/>
            </a:endParaRPr>
          </a:p>
          <a:p>
            <a:pPr>
              <a:lnSpc>
                <a:spcPct val="115000"/>
              </a:lnSpc>
            </a:pPr>
            <a:r>
              <a:rPr lang="en-GB" b="1" dirty="0">
                <a:ea typeface="Calibri"/>
                <a:cs typeface="Times New Roman"/>
              </a:rPr>
              <a:t>Myer Glickman, </a:t>
            </a:r>
            <a:r>
              <a:rPr lang="en-GB" dirty="0">
                <a:ea typeface="Calibri"/>
                <a:cs typeface="Times New Roman"/>
              </a:rPr>
              <a:t>Office for National Statistics</a:t>
            </a:r>
          </a:p>
          <a:p>
            <a:pPr>
              <a:lnSpc>
                <a:spcPct val="115000"/>
              </a:lnSpc>
            </a:pPr>
            <a:r>
              <a:rPr lang="en-GB" b="1" dirty="0">
                <a:ea typeface="Calibri"/>
                <a:cs typeface="Times New Roman"/>
              </a:rPr>
              <a:t>Greg </a:t>
            </a:r>
            <a:r>
              <a:rPr lang="en-GB" b="1" dirty="0" err="1">
                <a:ea typeface="Calibri"/>
                <a:cs typeface="Times New Roman"/>
              </a:rPr>
              <a:t>Ceely</a:t>
            </a:r>
            <a:r>
              <a:rPr lang="en-GB" b="1" dirty="0">
                <a:ea typeface="Calibri"/>
                <a:cs typeface="Times New Roman"/>
              </a:rPr>
              <a:t>, </a:t>
            </a:r>
            <a:r>
              <a:rPr lang="en-GB" dirty="0">
                <a:ea typeface="Calibri"/>
                <a:cs typeface="Times New Roman"/>
              </a:rPr>
              <a:t>Office for National Statistics</a:t>
            </a:r>
          </a:p>
        </p:txBody>
      </p:sp>
      <p:sp>
        <p:nvSpPr>
          <p:cNvPr id="4" name="Slide Number Placeholder 3">
            <a:extLst>
              <a:ext uri="{FF2B5EF4-FFF2-40B4-BE49-F238E27FC236}">
                <a16:creationId xmlns:a16="http://schemas.microsoft.com/office/drawing/2014/main" id="{97F569BA-F56E-4FEE-9C0C-7576B5D34640}"/>
              </a:ext>
            </a:extLst>
          </p:cNvPr>
          <p:cNvSpPr>
            <a:spLocks noGrp="1"/>
          </p:cNvSpPr>
          <p:nvPr>
            <p:ph type="sldNum" sz="quarter" idx="12"/>
          </p:nvPr>
        </p:nvSpPr>
        <p:spPr/>
        <p:txBody>
          <a:bodyPr/>
          <a:lstStyle/>
          <a:p>
            <a:fld id="{7652F172-8A28-4713-BC4D-AA7C8F7DCB4D}" type="slidenum">
              <a:rPr lang="en-GB" b="1" smtClean="0"/>
              <a:pPr/>
              <a:t>4</a:t>
            </a:fld>
            <a:endParaRPr lang="en-GB" b="1" dirty="0"/>
          </a:p>
        </p:txBody>
      </p:sp>
    </p:spTree>
    <p:extLst>
      <p:ext uri="{BB962C8B-B14F-4D97-AF65-F5344CB8AC3E}">
        <p14:creationId xmlns:p14="http://schemas.microsoft.com/office/powerpoint/2010/main" val="2553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B8EB-47D5-4AA0-BDE0-AA0F4E01F53E}"/>
              </a:ext>
            </a:extLst>
          </p:cNvPr>
          <p:cNvSpPr>
            <a:spLocks noGrp="1"/>
          </p:cNvSpPr>
          <p:nvPr>
            <p:ph type="title"/>
          </p:nvPr>
        </p:nvSpPr>
        <p:spPr/>
        <p:txBody>
          <a:bodyPr/>
          <a:lstStyle/>
          <a:p>
            <a:r>
              <a:rPr lang="en-GB" b="1" dirty="0"/>
              <a:t>Health Index for England (beta)</a:t>
            </a:r>
          </a:p>
        </p:txBody>
      </p:sp>
      <p:sp>
        <p:nvSpPr>
          <p:cNvPr id="3" name="Content Placeholder 2">
            <a:extLst>
              <a:ext uri="{FF2B5EF4-FFF2-40B4-BE49-F238E27FC236}">
                <a16:creationId xmlns:a16="http://schemas.microsoft.com/office/drawing/2014/main" id="{D9C165AA-DD73-43E3-B72B-A46476413DEA}"/>
              </a:ext>
            </a:extLst>
          </p:cNvPr>
          <p:cNvSpPr>
            <a:spLocks noGrp="1"/>
          </p:cNvSpPr>
          <p:nvPr>
            <p:ph idx="1"/>
          </p:nvPr>
        </p:nvSpPr>
        <p:spPr/>
        <p:txBody>
          <a:bodyPr/>
          <a:lstStyle/>
          <a:p>
            <a:pPr lvl="0"/>
            <a:endParaRPr lang="en-GB" dirty="0"/>
          </a:p>
          <a:p>
            <a:pPr lvl="0"/>
            <a:r>
              <a:rPr lang="en-GB" dirty="0"/>
              <a:t>Introduction to the Health Index and its purposes</a:t>
            </a:r>
          </a:p>
          <a:p>
            <a:pPr lvl="0"/>
            <a:endParaRPr lang="en-GB" dirty="0"/>
          </a:p>
          <a:p>
            <a:pPr lvl="0"/>
            <a:r>
              <a:rPr lang="en-GB" dirty="0"/>
              <a:t>Methodology and data visualisation</a:t>
            </a:r>
          </a:p>
          <a:p>
            <a:pPr lvl="0"/>
            <a:endParaRPr lang="en-GB" dirty="0"/>
          </a:p>
          <a:p>
            <a:pPr lvl="0"/>
            <a:r>
              <a:rPr lang="en-GB" dirty="0"/>
              <a:t>Next steps, and questions for you</a:t>
            </a:r>
          </a:p>
          <a:p>
            <a:endParaRPr lang="en-GB" dirty="0"/>
          </a:p>
        </p:txBody>
      </p:sp>
      <p:sp>
        <p:nvSpPr>
          <p:cNvPr id="4" name="Slide Number Placeholder 3">
            <a:extLst>
              <a:ext uri="{FF2B5EF4-FFF2-40B4-BE49-F238E27FC236}">
                <a16:creationId xmlns:a16="http://schemas.microsoft.com/office/drawing/2014/main" id="{5E994F67-4C21-43DA-BF74-FAB00281CF41}"/>
              </a:ext>
            </a:extLst>
          </p:cNvPr>
          <p:cNvSpPr>
            <a:spLocks noGrp="1"/>
          </p:cNvSpPr>
          <p:nvPr>
            <p:ph type="sldNum" sz="quarter" idx="12"/>
          </p:nvPr>
        </p:nvSpPr>
        <p:spPr/>
        <p:txBody>
          <a:bodyPr/>
          <a:lstStyle/>
          <a:p>
            <a:fld id="{7652F172-8A28-4713-BC4D-AA7C8F7DCB4D}" type="slidenum">
              <a:rPr lang="en-GB" b="1" smtClean="0"/>
              <a:pPr/>
              <a:t>5</a:t>
            </a:fld>
            <a:endParaRPr lang="en-GB" b="1" dirty="0"/>
          </a:p>
        </p:txBody>
      </p:sp>
      <p:pic>
        <p:nvPicPr>
          <p:cNvPr id="6" name="Picture 5">
            <a:extLst>
              <a:ext uri="{FF2B5EF4-FFF2-40B4-BE49-F238E27FC236}">
                <a16:creationId xmlns:a16="http://schemas.microsoft.com/office/drawing/2014/main" id="{93684F6C-00C2-4100-BE07-6229FECF5811}"/>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3765357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308C37-3081-4D62-8993-0E317CA1E7BC}"/>
              </a:ext>
            </a:extLst>
          </p:cNvPr>
          <p:cNvSpPr>
            <a:spLocks noGrp="1"/>
          </p:cNvSpPr>
          <p:nvPr>
            <p:ph type="sldNum" sz="quarter" idx="12"/>
          </p:nvPr>
        </p:nvSpPr>
        <p:spPr/>
        <p:txBody>
          <a:bodyPr/>
          <a:lstStyle/>
          <a:p>
            <a:fld id="{7652F172-8A28-4713-BC4D-AA7C8F7DCB4D}" type="slidenum">
              <a:rPr lang="en-GB" b="1" smtClean="0"/>
              <a:pPr/>
              <a:t>6</a:t>
            </a:fld>
            <a:endParaRPr lang="en-GB" b="1" dirty="0"/>
          </a:p>
        </p:txBody>
      </p:sp>
      <p:sp>
        <p:nvSpPr>
          <p:cNvPr id="5" name="Title 2">
            <a:extLst>
              <a:ext uri="{FF2B5EF4-FFF2-40B4-BE49-F238E27FC236}">
                <a16:creationId xmlns:a16="http://schemas.microsoft.com/office/drawing/2014/main" id="{F360EED3-8024-4594-9065-C1B0EFFB8376}"/>
              </a:ext>
            </a:extLst>
          </p:cNvPr>
          <p:cNvSpPr>
            <a:spLocks noGrp="1"/>
          </p:cNvSpPr>
          <p:nvPr>
            <p:ph type="title"/>
          </p:nvPr>
        </p:nvSpPr>
        <p:spPr>
          <a:xfrm>
            <a:off x="734803" y="3095625"/>
            <a:ext cx="11093450" cy="854075"/>
          </a:xfrm>
        </p:spPr>
        <p:txBody>
          <a:bodyPr>
            <a:normAutofit fontScale="90000"/>
          </a:bodyPr>
          <a:lstStyle/>
          <a:p>
            <a:pPr algn="ctr"/>
            <a:r>
              <a:rPr lang="en-GB" dirty="0"/>
              <a:t>Introduction to the Health Index and its purposes</a:t>
            </a:r>
            <a:br>
              <a:rPr lang="en-GB" dirty="0"/>
            </a:br>
            <a:endParaRPr lang="en-GB" dirty="0"/>
          </a:p>
        </p:txBody>
      </p:sp>
      <p:pic>
        <p:nvPicPr>
          <p:cNvPr id="7" name="Picture 6">
            <a:extLst>
              <a:ext uri="{FF2B5EF4-FFF2-40B4-BE49-F238E27FC236}">
                <a16:creationId xmlns:a16="http://schemas.microsoft.com/office/drawing/2014/main" id="{DD14C7D7-C6B5-4A49-897C-6D227DF73080}"/>
              </a:ext>
            </a:extLst>
          </p:cNvPr>
          <p:cNvPicPr>
            <a:picLocks noChangeAspect="1"/>
          </p:cNvPicPr>
          <p:nvPr/>
        </p:nvPicPr>
        <p:blipFill>
          <a:blip r:embed="rId2"/>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20037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83099-9446-44C5-A9A7-25671F7E5958}"/>
              </a:ext>
            </a:extLst>
          </p:cNvPr>
          <p:cNvSpPr>
            <a:spLocks noGrp="1"/>
          </p:cNvSpPr>
          <p:nvPr>
            <p:ph type="title"/>
          </p:nvPr>
        </p:nvSpPr>
        <p:spPr/>
        <p:txBody>
          <a:bodyPr/>
          <a:lstStyle/>
          <a:p>
            <a:r>
              <a:rPr lang="en-GB" dirty="0"/>
              <a:t>Origins</a:t>
            </a:r>
          </a:p>
        </p:txBody>
      </p:sp>
      <p:sp>
        <p:nvSpPr>
          <p:cNvPr id="4" name="Slide Number Placeholder 3">
            <a:extLst>
              <a:ext uri="{FF2B5EF4-FFF2-40B4-BE49-F238E27FC236}">
                <a16:creationId xmlns:a16="http://schemas.microsoft.com/office/drawing/2014/main" id="{56C0F5B8-8711-46AA-BDBE-6DB911F4D9E7}"/>
              </a:ext>
            </a:extLst>
          </p:cNvPr>
          <p:cNvSpPr>
            <a:spLocks noGrp="1"/>
          </p:cNvSpPr>
          <p:nvPr>
            <p:ph type="sldNum" sz="quarter" idx="12"/>
          </p:nvPr>
        </p:nvSpPr>
        <p:spPr/>
        <p:txBody>
          <a:bodyPr/>
          <a:lstStyle/>
          <a:p>
            <a:fld id="{7652F172-8A28-4713-BC4D-AA7C8F7DCB4D}" type="slidenum">
              <a:rPr lang="en-GB" b="1" smtClean="0"/>
              <a:pPr/>
              <a:t>7</a:t>
            </a:fld>
            <a:endParaRPr lang="en-GB" b="1" dirty="0"/>
          </a:p>
        </p:txBody>
      </p:sp>
      <p:sp>
        <p:nvSpPr>
          <p:cNvPr id="5" name="Content Placeholder 3">
            <a:extLst>
              <a:ext uri="{FF2B5EF4-FFF2-40B4-BE49-F238E27FC236}">
                <a16:creationId xmlns:a16="http://schemas.microsoft.com/office/drawing/2014/main" id="{EF29F0C1-19DC-451E-8EBB-7530DF5781C5}"/>
              </a:ext>
            </a:extLst>
          </p:cNvPr>
          <p:cNvSpPr>
            <a:spLocks noGrp="1"/>
          </p:cNvSpPr>
          <p:nvPr>
            <p:ph idx="1"/>
          </p:nvPr>
        </p:nvSpPr>
        <p:spPr>
          <a:xfrm>
            <a:off x="750888" y="1924050"/>
            <a:ext cx="11093450" cy="3467100"/>
          </a:xfrm>
        </p:spPr>
        <p:txBody>
          <a:bodyPr>
            <a:normAutofit fontScale="92500" lnSpcReduction="10000"/>
          </a:bodyPr>
          <a:lstStyle/>
          <a:p>
            <a:r>
              <a:rPr lang="en-GB" dirty="0"/>
              <a:t>Dame Sally Davies’ 2018 annual report: </a:t>
            </a:r>
            <a:r>
              <a:rPr lang="en-GB" u="sng" dirty="0">
                <a:hlinkClick r:id="rId2"/>
              </a:rPr>
              <a:t>Health 2040 – Better Health Within Reach</a:t>
            </a:r>
            <a:r>
              <a:rPr lang="en-GB" dirty="0"/>
              <a:t>.</a:t>
            </a:r>
          </a:p>
          <a:p>
            <a:endParaRPr lang="en-GB" dirty="0"/>
          </a:p>
          <a:p>
            <a:r>
              <a:rPr lang="en-GB" sz="2000" i="1" dirty="0"/>
              <a:t>“We need to track progress in improving health and health outcomes, to and beyond 2040 with a new composite health index that reflects the </a:t>
            </a:r>
            <a:r>
              <a:rPr lang="en-GB" sz="2000" i="1" dirty="0">
                <a:highlight>
                  <a:srgbClr val="FFFF00"/>
                </a:highlight>
              </a:rPr>
              <a:t>multi-faceted determinants of the population’s health</a:t>
            </a:r>
            <a:r>
              <a:rPr lang="en-GB" sz="2000" i="1" dirty="0"/>
              <a:t> and equity in support of ensuring health is recognised and treated as one of our nation’s primary assets. This index should be considered by Government alongside GDP and the Measuring National Well-being programme.”</a:t>
            </a:r>
          </a:p>
          <a:p>
            <a:endParaRPr lang="en-GB" sz="2000" i="1" dirty="0"/>
          </a:p>
          <a:p>
            <a:r>
              <a:rPr lang="en-GB" sz="2000" i="1" dirty="0"/>
              <a:t>“…a composite index that is inclusive of </a:t>
            </a:r>
            <a:r>
              <a:rPr lang="en-GB" sz="2000" i="1" dirty="0">
                <a:highlight>
                  <a:srgbClr val="FFFF00"/>
                </a:highlight>
              </a:rPr>
              <a:t>health outcome measures</a:t>
            </a:r>
            <a:r>
              <a:rPr lang="en-GB" sz="2000" i="1" dirty="0"/>
              <a:t>, </a:t>
            </a:r>
            <a:r>
              <a:rPr lang="en-GB" sz="2000" i="1" dirty="0">
                <a:highlight>
                  <a:srgbClr val="FFFF00"/>
                </a:highlight>
              </a:rPr>
              <a:t>modifiable risk factors </a:t>
            </a:r>
            <a:r>
              <a:rPr lang="en-GB" sz="2000" i="1" dirty="0"/>
              <a:t>and the </a:t>
            </a:r>
            <a:r>
              <a:rPr lang="en-GB" sz="2000" i="1" dirty="0">
                <a:highlight>
                  <a:srgbClr val="FFFF00"/>
                </a:highlight>
              </a:rPr>
              <a:t>social determinants </a:t>
            </a:r>
            <a:r>
              <a:rPr lang="en-GB" sz="2000" i="1" dirty="0"/>
              <a:t>of health…”</a:t>
            </a:r>
          </a:p>
          <a:p>
            <a:endParaRPr lang="en-GB" sz="2000" i="1" dirty="0"/>
          </a:p>
          <a:p>
            <a:endParaRPr lang="en-GB" sz="2000" i="1" dirty="0"/>
          </a:p>
          <a:p>
            <a:endParaRPr lang="en-GB" sz="2000" dirty="0"/>
          </a:p>
        </p:txBody>
      </p:sp>
      <p:pic>
        <p:nvPicPr>
          <p:cNvPr id="7" name="Picture 6">
            <a:extLst>
              <a:ext uri="{FF2B5EF4-FFF2-40B4-BE49-F238E27FC236}">
                <a16:creationId xmlns:a16="http://schemas.microsoft.com/office/drawing/2014/main" id="{546C0BF9-4BFA-4C84-A1DF-BF4545D19F8D}"/>
              </a:ext>
            </a:extLst>
          </p:cNvPr>
          <p:cNvPicPr>
            <a:picLocks noChangeAspect="1"/>
          </p:cNvPicPr>
          <p:nvPr/>
        </p:nvPicPr>
        <p:blipFill>
          <a:blip r:embed="rId3"/>
          <a:stretch>
            <a:fillRect/>
          </a:stretch>
        </p:blipFill>
        <p:spPr>
          <a:xfrm>
            <a:off x="2279795" y="5744557"/>
            <a:ext cx="2511770" cy="652329"/>
          </a:xfrm>
          <a:prstGeom prst="rect">
            <a:avLst/>
          </a:prstGeom>
        </p:spPr>
      </p:pic>
    </p:spTree>
    <p:extLst>
      <p:ext uri="{BB962C8B-B14F-4D97-AF65-F5344CB8AC3E}">
        <p14:creationId xmlns:p14="http://schemas.microsoft.com/office/powerpoint/2010/main" val="12560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09E40-E4C1-45EB-A65A-58174E0311EF}"/>
              </a:ext>
            </a:extLst>
          </p:cNvPr>
          <p:cNvPicPr>
            <a:picLocks noChangeAspect="1"/>
          </p:cNvPicPr>
          <p:nvPr/>
        </p:nvPicPr>
        <p:blipFill>
          <a:blip r:embed="rId2"/>
          <a:stretch>
            <a:fillRect/>
          </a:stretch>
        </p:blipFill>
        <p:spPr>
          <a:xfrm>
            <a:off x="2279795" y="5744557"/>
            <a:ext cx="2511770" cy="652329"/>
          </a:xfrm>
          <a:prstGeom prst="rect">
            <a:avLst/>
          </a:prstGeom>
        </p:spPr>
      </p:pic>
      <p:sp>
        <p:nvSpPr>
          <p:cNvPr id="2" name="Title 1">
            <a:extLst>
              <a:ext uri="{FF2B5EF4-FFF2-40B4-BE49-F238E27FC236}">
                <a16:creationId xmlns:a16="http://schemas.microsoft.com/office/drawing/2014/main" id="{B1BF0C14-50D3-4BC3-98FA-1CD7DAE0A472}"/>
              </a:ext>
            </a:extLst>
          </p:cNvPr>
          <p:cNvSpPr>
            <a:spLocks noGrp="1"/>
          </p:cNvSpPr>
          <p:nvPr>
            <p:ph type="title"/>
          </p:nvPr>
        </p:nvSpPr>
        <p:spPr/>
        <p:txBody>
          <a:bodyPr/>
          <a:lstStyle/>
          <a:p>
            <a:r>
              <a:rPr lang="en-GB" dirty="0"/>
              <a:t>Existing sources of health data</a:t>
            </a:r>
          </a:p>
        </p:txBody>
      </p:sp>
      <p:sp>
        <p:nvSpPr>
          <p:cNvPr id="4" name="Slide Number Placeholder 3">
            <a:extLst>
              <a:ext uri="{FF2B5EF4-FFF2-40B4-BE49-F238E27FC236}">
                <a16:creationId xmlns:a16="http://schemas.microsoft.com/office/drawing/2014/main" id="{23ECCB93-5AF0-4B14-9EE7-04FBFA335AFA}"/>
              </a:ext>
            </a:extLst>
          </p:cNvPr>
          <p:cNvSpPr>
            <a:spLocks noGrp="1"/>
          </p:cNvSpPr>
          <p:nvPr>
            <p:ph type="sldNum" sz="quarter" idx="12"/>
          </p:nvPr>
        </p:nvSpPr>
        <p:spPr/>
        <p:txBody>
          <a:bodyPr/>
          <a:lstStyle/>
          <a:p>
            <a:fld id="{7652F172-8A28-4713-BC4D-AA7C8F7DCB4D}" type="slidenum">
              <a:rPr lang="en-GB" b="1" smtClean="0"/>
              <a:pPr/>
              <a:t>8</a:t>
            </a:fld>
            <a:endParaRPr lang="en-GB" b="1" dirty="0"/>
          </a:p>
        </p:txBody>
      </p:sp>
      <p:sp>
        <p:nvSpPr>
          <p:cNvPr id="5" name="Content Placeholder 3">
            <a:extLst>
              <a:ext uri="{FF2B5EF4-FFF2-40B4-BE49-F238E27FC236}">
                <a16:creationId xmlns:a16="http://schemas.microsoft.com/office/drawing/2014/main" id="{50D447FC-7A06-4445-94EC-DDAF11B2D42C}"/>
              </a:ext>
            </a:extLst>
          </p:cNvPr>
          <p:cNvSpPr txBox="1">
            <a:spLocks/>
          </p:cNvSpPr>
          <p:nvPr/>
        </p:nvSpPr>
        <p:spPr>
          <a:xfrm>
            <a:off x="838200" y="1233282"/>
            <a:ext cx="4457700" cy="36951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r>
              <a:rPr lang="en-GB" dirty="0"/>
              <a:t>Public Health England’s </a:t>
            </a:r>
            <a:r>
              <a:rPr lang="en-GB" dirty="0">
                <a:hlinkClick r:id="rId3"/>
              </a:rPr>
              <a:t>Fingertips tool</a:t>
            </a:r>
            <a:endParaRPr lang="en-GB" dirty="0"/>
          </a:p>
          <a:p>
            <a:endParaRPr lang="en-GB" dirty="0"/>
          </a:p>
        </p:txBody>
      </p:sp>
      <p:pic>
        <p:nvPicPr>
          <p:cNvPr id="3" name="Picture 2">
            <a:extLst>
              <a:ext uri="{FF2B5EF4-FFF2-40B4-BE49-F238E27FC236}">
                <a16:creationId xmlns:a16="http://schemas.microsoft.com/office/drawing/2014/main" id="{803FD0C5-9BAA-4366-9500-6FC1123A96D6}"/>
              </a:ext>
            </a:extLst>
          </p:cNvPr>
          <p:cNvPicPr>
            <a:picLocks noChangeAspect="1"/>
          </p:cNvPicPr>
          <p:nvPr/>
        </p:nvPicPr>
        <p:blipFill>
          <a:blip r:embed="rId4"/>
          <a:stretch>
            <a:fillRect/>
          </a:stretch>
        </p:blipFill>
        <p:spPr>
          <a:xfrm>
            <a:off x="5115051" y="1666823"/>
            <a:ext cx="6095874" cy="4581577"/>
          </a:xfrm>
          <a:prstGeom prst="rect">
            <a:avLst/>
          </a:prstGeom>
        </p:spPr>
      </p:pic>
    </p:spTree>
    <p:extLst>
      <p:ext uri="{BB962C8B-B14F-4D97-AF65-F5344CB8AC3E}">
        <p14:creationId xmlns:p14="http://schemas.microsoft.com/office/powerpoint/2010/main" val="55549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09E40-E4C1-45EB-A65A-58174E0311EF}"/>
              </a:ext>
            </a:extLst>
          </p:cNvPr>
          <p:cNvPicPr>
            <a:picLocks noChangeAspect="1"/>
          </p:cNvPicPr>
          <p:nvPr/>
        </p:nvPicPr>
        <p:blipFill>
          <a:blip r:embed="rId2"/>
          <a:stretch>
            <a:fillRect/>
          </a:stretch>
        </p:blipFill>
        <p:spPr>
          <a:xfrm>
            <a:off x="2279795" y="5744557"/>
            <a:ext cx="2511770" cy="652329"/>
          </a:xfrm>
          <a:prstGeom prst="rect">
            <a:avLst/>
          </a:prstGeom>
        </p:spPr>
      </p:pic>
      <p:sp>
        <p:nvSpPr>
          <p:cNvPr id="2" name="Title 1">
            <a:extLst>
              <a:ext uri="{FF2B5EF4-FFF2-40B4-BE49-F238E27FC236}">
                <a16:creationId xmlns:a16="http://schemas.microsoft.com/office/drawing/2014/main" id="{B1BF0C14-50D3-4BC3-98FA-1CD7DAE0A472}"/>
              </a:ext>
            </a:extLst>
          </p:cNvPr>
          <p:cNvSpPr>
            <a:spLocks noGrp="1"/>
          </p:cNvSpPr>
          <p:nvPr>
            <p:ph type="title"/>
          </p:nvPr>
        </p:nvSpPr>
        <p:spPr/>
        <p:txBody>
          <a:bodyPr/>
          <a:lstStyle/>
          <a:p>
            <a:r>
              <a:rPr lang="en-GB" dirty="0"/>
              <a:t>Existing accepted indices</a:t>
            </a:r>
          </a:p>
        </p:txBody>
      </p:sp>
      <p:sp>
        <p:nvSpPr>
          <p:cNvPr id="4" name="Slide Number Placeholder 3">
            <a:extLst>
              <a:ext uri="{FF2B5EF4-FFF2-40B4-BE49-F238E27FC236}">
                <a16:creationId xmlns:a16="http://schemas.microsoft.com/office/drawing/2014/main" id="{23ECCB93-5AF0-4B14-9EE7-04FBFA335AFA}"/>
              </a:ext>
            </a:extLst>
          </p:cNvPr>
          <p:cNvSpPr>
            <a:spLocks noGrp="1"/>
          </p:cNvSpPr>
          <p:nvPr>
            <p:ph type="sldNum" sz="quarter" idx="12"/>
          </p:nvPr>
        </p:nvSpPr>
        <p:spPr/>
        <p:txBody>
          <a:bodyPr/>
          <a:lstStyle/>
          <a:p>
            <a:fld id="{7652F172-8A28-4713-BC4D-AA7C8F7DCB4D}" type="slidenum">
              <a:rPr lang="en-GB" b="1" smtClean="0"/>
              <a:pPr/>
              <a:t>9</a:t>
            </a:fld>
            <a:endParaRPr lang="en-GB" b="1" dirty="0"/>
          </a:p>
        </p:txBody>
      </p:sp>
      <p:sp>
        <p:nvSpPr>
          <p:cNvPr id="5" name="Content Placeholder 3">
            <a:extLst>
              <a:ext uri="{FF2B5EF4-FFF2-40B4-BE49-F238E27FC236}">
                <a16:creationId xmlns:a16="http://schemas.microsoft.com/office/drawing/2014/main" id="{50D447FC-7A06-4445-94EC-DDAF11B2D42C}"/>
              </a:ext>
            </a:extLst>
          </p:cNvPr>
          <p:cNvSpPr txBox="1">
            <a:spLocks/>
          </p:cNvSpPr>
          <p:nvPr/>
        </p:nvSpPr>
        <p:spPr>
          <a:xfrm>
            <a:off x="838200" y="1233282"/>
            <a:ext cx="2692078" cy="36951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FTSE 100</a:t>
            </a:r>
          </a:p>
          <a:p>
            <a:pPr marL="457200" indent="-457200">
              <a:buFont typeface="Arial" panose="020B0604020202020204" pitchFamily="34" charset="0"/>
              <a:buChar char="•"/>
            </a:pPr>
            <a:r>
              <a:rPr lang="en-GB" dirty="0"/>
              <a:t>GDP</a:t>
            </a:r>
          </a:p>
          <a:p>
            <a:pPr marL="457200" indent="-457200">
              <a:buFont typeface="Arial" panose="020B0604020202020204" pitchFamily="34" charset="0"/>
              <a:buChar char="•"/>
            </a:pPr>
            <a:r>
              <a:rPr lang="en-GB" dirty="0"/>
              <a:t>Human Capital Index</a:t>
            </a:r>
          </a:p>
          <a:p>
            <a:endParaRPr lang="en-GB" dirty="0"/>
          </a:p>
        </p:txBody>
      </p:sp>
      <p:pic>
        <p:nvPicPr>
          <p:cNvPr id="6" name="Picture 5">
            <a:extLst>
              <a:ext uri="{FF2B5EF4-FFF2-40B4-BE49-F238E27FC236}">
                <a16:creationId xmlns:a16="http://schemas.microsoft.com/office/drawing/2014/main" id="{C7ADB3D0-24EF-452B-B5E8-08AE40805A17}"/>
              </a:ext>
            </a:extLst>
          </p:cNvPr>
          <p:cNvPicPr>
            <a:picLocks noChangeAspect="1"/>
          </p:cNvPicPr>
          <p:nvPr/>
        </p:nvPicPr>
        <p:blipFill>
          <a:blip r:embed="rId3"/>
          <a:stretch>
            <a:fillRect/>
          </a:stretch>
        </p:blipFill>
        <p:spPr>
          <a:xfrm>
            <a:off x="4470327" y="1854673"/>
            <a:ext cx="6118425" cy="3564969"/>
          </a:xfrm>
          <a:prstGeom prst="rect">
            <a:avLst/>
          </a:prstGeom>
        </p:spPr>
      </p:pic>
      <p:sp>
        <p:nvSpPr>
          <p:cNvPr id="7" name="Footer Placeholder 1">
            <a:extLst>
              <a:ext uri="{FF2B5EF4-FFF2-40B4-BE49-F238E27FC236}">
                <a16:creationId xmlns:a16="http://schemas.microsoft.com/office/drawing/2014/main" id="{D477491E-7314-4035-8CDF-46D5E0F175BD}"/>
              </a:ext>
            </a:extLst>
          </p:cNvPr>
          <p:cNvSpPr txBox="1">
            <a:spLocks/>
          </p:cNvSpPr>
          <p:nvPr/>
        </p:nvSpPr>
        <p:spPr>
          <a:xfrm>
            <a:off x="6349865" y="5744557"/>
            <a:ext cx="3562340" cy="4796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hlinkClick r:id="rId4"/>
              </a:rPr>
              <a:t>https://en.wikipedia.org/wiki/FTSE_100_Index#/media/File:FTSE_100_index_chart_since_1984.png</a:t>
            </a:r>
            <a:r>
              <a:rPr lang="en-US" sz="1200"/>
              <a:t> </a:t>
            </a:r>
            <a:endParaRPr lang="en-US" sz="1200" dirty="0"/>
          </a:p>
        </p:txBody>
      </p:sp>
    </p:spTree>
    <p:extLst>
      <p:ext uri="{BB962C8B-B14F-4D97-AF65-F5344CB8AC3E}">
        <p14:creationId xmlns:p14="http://schemas.microsoft.com/office/powerpoint/2010/main" val="2588106991"/>
      </p:ext>
    </p:extLst>
  </p:cSld>
  <p:clrMapOvr>
    <a:masterClrMapping/>
  </p:clrMapOvr>
</p:sld>
</file>

<file path=ppt/theme/theme1.xml><?xml version="1.0" encoding="utf-8"?>
<a:theme xmlns:a="http://schemas.openxmlformats.org/drawingml/2006/main" name="Office Theme">
  <a:themeElements>
    <a:clrScheme name="RSS 2">
      <a:dk1>
        <a:srgbClr val="004B6C"/>
      </a:dk1>
      <a:lt1>
        <a:sysClr val="window" lastClr="FFFFFF"/>
      </a:lt1>
      <a:dk2>
        <a:srgbClr val="004B6C"/>
      </a:dk2>
      <a:lt2>
        <a:srgbClr val="D3A41B"/>
      </a:lt2>
      <a:accent1>
        <a:srgbClr val="D3A41B"/>
      </a:accent1>
      <a:accent2>
        <a:srgbClr val="ADA340"/>
      </a:accent2>
      <a:accent3>
        <a:srgbClr val="63884F"/>
      </a:accent3>
      <a:accent4>
        <a:srgbClr val="6DB4C0"/>
      </a:accent4>
      <a:accent5>
        <a:srgbClr val="287FC3"/>
      </a:accent5>
      <a:accent6>
        <a:srgbClr val="7879B9"/>
      </a:accent6>
      <a:hlink>
        <a:srgbClr val="D3A41B"/>
      </a:hlink>
      <a:folHlink>
        <a:srgbClr val="ADA3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373 RSS 7 Conference" id="{63A4F37C-806A-49FD-B560-D4B6BE4F1F97}" vid="{1FA82E4A-2355-4755-84FA-412445BDE6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p:Policy xmlns:p="office.server.policy" id="" local="true">
  <p:Name>ONS Document</p:Name>
  <p:Description/>
  <p:Statement/>
  <p:PolicyItems>
    <p:PolicyItem featureId="Microsoft.Office.RecordsManagement.PolicyFeatures.Expiration" staticId="0x01010035E33599CC8D1E47A037F474646B1D58|2057524105" UniqueId="d097a687-1114-45fc-89d8-799351d0ef20">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100</number>
                  <property>Retention_x0020_Date</property>
                  <period>years</period>
                </formula>
                <action type="action" id="ONS-RetentionAction"/>
              </data>
            </stages>
          </Schedule>
        </Schedules>
      </p:CustomData>
    </p:PolicyItem>
  </p:PolicyItems>
</p:Policy>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o5359087ad404c199aee74686ab194d3 xmlns="e14115de-03ae-49b5-af01-31035404c456">
      <Terms xmlns="http://schemas.microsoft.com/office/infopath/2007/PartnerControls">
        <TermInfo xmlns="http://schemas.microsoft.com/office/infopath/2007/PartnerControls">
          <TermName xmlns="http://schemas.microsoft.com/office/infopath/2007/PartnerControls">Programme and Project</TermName>
          <TermId xmlns="http://schemas.microsoft.com/office/infopath/2007/PartnerControls">96356c75-f26d-45f0-a4b1-e809250f704c</TermId>
        </TermInfo>
      </Terms>
    </o5359087ad404c199aee74686ab194d3>
    <RetentionType xmlns="11db2dc9-1d1c-45eb-8b5b-ac58ae3319db">Notify</RetentionType>
    <IconOverlay xmlns="http://schemas.microsoft.com/sharepoint/v4" xsi:nil="true"/>
    <TaxCatchAll xmlns="e14115de-03ae-49b5-af01-31035404c456">
      <Value>3</Value>
    </TaxCatchAll>
    <RetentionDate xmlns="11db2dc9-1d1c-45eb-8b5b-ac58ae3319db" xsi:nil="true"/>
    <Retention xmlns="11db2dc9-1d1c-45eb-8b5b-ac58ae3319db">0</Retention>
    <TaxKeywordTaxHTField xmlns="e14115de-03ae-49b5-af01-31035404c456">
      <Terms xmlns="http://schemas.microsoft.com/office/infopath/2007/PartnerControls"/>
    </TaxKeywordTaxHTField>
    <EDRMSOwner xmlns="11db2dc9-1d1c-45eb-8b5b-ac58ae3319db" xsi:nil="true"/>
    <_dlc_DocId xmlns="37655e2e-3ff4-440c-aed8-80b3c3e7d4fa">D5PZWENCX5VS-925078913-1011</_dlc_DocId>
    <_dlc_DocIdUrl xmlns="37655e2e-3ff4-440c-aed8-80b3c3e7d4fa">
      <Url>https://share.sp.ons.statistics.gov.uk/sites/HALE/PROJ/_layouts/15/DocIdRedir.aspx?ID=D5PZWENCX5VS-925078913-1011</Url>
      <Description>D5PZWENCX5VS-925078913-1011</Description>
    </_dlc_DocIdUrl>
  </documentManagement>
</p:properties>
</file>

<file path=customXml/item5.xml><?xml version="1.0" encoding="utf-8"?>
<?mso-contentType ?>
<SharedContentType xmlns="Microsoft.SharePoint.Taxonomy.ContentTypeSync" SourceId="a7dd7a64-f5c5-4f30-b8c4-f5626f639d1b" ContentTypeId="0x01010035E33599CC8D1E47A037F474646B1D58" PreviousValue="false"/>
</file>

<file path=customXml/item6.xml><?xml version="1.0" encoding="utf-8"?>
<ct:contentTypeSchema xmlns:ct="http://schemas.microsoft.com/office/2006/metadata/contentType" xmlns:ma="http://schemas.microsoft.com/office/2006/metadata/properties/metaAttributes" ct:_="" ma:_="" ma:contentTypeName="ONS Document" ma:contentTypeID="0x01010035E33599CC8D1E47A037F474646B1D5800AE2967D7196E0A49BC45897844DDD671" ma:contentTypeVersion="75" ma:contentTypeDescription="Create a new document." ma:contentTypeScope="" ma:versionID="75ab467f63f8e1b59a9e012cc5d40d20">
  <xsd:schema xmlns:xsd="http://www.w3.org/2001/XMLSchema" xmlns:xs="http://www.w3.org/2001/XMLSchema" xmlns:p="http://schemas.microsoft.com/office/2006/metadata/properties" xmlns:ns1="http://schemas.microsoft.com/sharepoint/v3" xmlns:ns3="e14115de-03ae-49b5-af01-31035404c456" xmlns:ns4="11db2dc9-1d1c-45eb-8b5b-ac58ae3319db" xmlns:ns5="http://schemas.microsoft.com/sharepoint/v4" xmlns:ns6="37655e2e-3ff4-440c-aed8-80b3c3e7d4fa" targetNamespace="http://schemas.microsoft.com/office/2006/metadata/properties" ma:root="true" ma:fieldsID="fb4547325e3be5f4ba1877ae738aca3a" ns1:_="" ns3:_="" ns4:_="" ns5:_="" ns6:_="">
    <xsd:import namespace="http://schemas.microsoft.com/sharepoint/v3"/>
    <xsd:import namespace="e14115de-03ae-49b5-af01-31035404c456"/>
    <xsd:import namespace="11db2dc9-1d1c-45eb-8b5b-ac58ae3319db"/>
    <xsd:import namespace="http://schemas.microsoft.com/sharepoint/v4"/>
    <xsd:import namespace="37655e2e-3ff4-440c-aed8-80b3c3e7d4fa"/>
    <xsd:element name="properties">
      <xsd:complexType>
        <xsd:sequence>
          <xsd:element name="documentManagement">
            <xsd:complexType>
              <xsd:all>
                <xsd:element ref="ns3:TaxCatchAll" minOccurs="0"/>
                <xsd:element ref="ns3:TaxCatchAllLabel" minOccurs="0"/>
                <xsd:element ref="ns3:o5359087ad404c199aee74686ab194d3" minOccurs="0"/>
                <xsd:element ref="ns4:RetentionDate" minOccurs="0"/>
                <xsd:element ref="ns4:Retention" minOccurs="0"/>
                <xsd:element ref="ns4:EDRMSOwner" minOccurs="0"/>
                <xsd:element ref="ns4:RetentionType" minOccurs="0"/>
                <xsd:element ref="ns3:TaxKeywordTaxHTField" minOccurs="0"/>
                <xsd:element ref="ns1:_dlc_Exempt" minOccurs="0"/>
                <xsd:element ref="ns1:_dlc_ExpireDateSaved" minOccurs="0"/>
                <xsd:element ref="ns1:_dlc_ExpireDate" minOccurs="0"/>
                <xsd:element ref="ns5:IconOverlay" minOccurs="0"/>
                <xsd:element ref="ns6:_dlc_DocId" minOccurs="0"/>
                <xsd:element ref="ns6:_dlc_DocIdUrl" minOccurs="0"/>
                <xsd:element ref="ns6: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8" nillable="true" ma:displayName="Exempt from Policy" ma:hidden="true" ma:internalName="_dlc_Exempt" ma:readOnly="true">
      <xsd:simpleType>
        <xsd:restriction base="dms:Unknown"/>
      </xsd:simpleType>
    </xsd:element>
    <xsd:element name="_dlc_ExpireDateSaved" ma:index="19" nillable="true" ma:displayName="Original Expiration Date" ma:hidden="true" ma:internalName="_dlc_ExpireDateSaved" ma:readOnly="true">
      <xsd:simpleType>
        <xsd:restriction base="dms:DateTime"/>
      </xsd:simpleType>
    </xsd:element>
    <xsd:element name="_dlc_ExpireDate" ma:index="20"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14115de-03ae-49b5-af01-31035404c456" elementFormDefault="qualified">
    <xsd:import namespace="http://schemas.microsoft.com/office/2006/documentManagement/types"/>
    <xsd:import namespace="http://schemas.microsoft.com/office/infopath/2007/PartnerControls"/>
    <xsd:element name="TaxCatchAll" ma:index="7" nillable="true" ma:displayName="Taxonomy Catch All Column" ma:hidden="true" ma:list="{b0512b25-9e2b-4aae-b243-6008d25711d1}" ma:internalName="TaxCatchAll" ma:showField="CatchAllData" ma:web="f5e0c066-4740-4eba-ba68-03825922517b">
      <xsd:complexType>
        <xsd:complexContent>
          <xsd:extension base="dms:MultiChoiceLookup">
            <xsd:sequence>
              <xsd:element name="Value" type="dms:Lookup" maxOccurs="unbounded" minOccurs="0" nillable="true"/>
            </xsd:sequence>
          </xsd:extension>
        </xsd:complexContent>
      </xsd:complexType>
    </xsd:element>
    <xsd:element name="TaxCatchAllLabel" ma:index="8" nillable="true" ma:displayName="Taxonomy Catch All Column1" ma:hidden="true" ma:list="{b0512b25-9e2b-4aae-b243-6008d25711d1}" ma:internalName="TaxCatchAllLabel" ma:readOnly="true" ma:showField="CatchAllDataLabel" ma:web="f5e0c066-4740-4eba-ba68-03825922517b">
      <xsd:complexType>
        <xsd:complexContent>
          <xsd:extension base="dms:MultiChoiceLookup">
            <xsd:sequence>
              <xsd:element name="Value" type="dms:Lookup" maxOccurs="unbounded" minOccurs="0" nillable="true"/>
            </xsd:sequence>
          </xsd:extension>
        </xsd:complexContent>
      </xsd:complexType>
    </xsd:element>
    <xsd:element name="o5359087ad404c199aee74686ab194d3" ma:index="9" ma:taxonomy="true" ma:internalName="o5359087ad404c199aee74686ab194d3" ma:taxonomyFieldName="RecordType" ma:displayName="Record Type" ma:readOnly="false" ma:default="" ma:fieldId="{85359087-ad40-4c19-9aee-74686ab194d3}" ma:sspId="a7dd7a64-f5c5-4f30-b8c4-f5626f639d1b" ma:termSetId="b7884471-767e-4886-9e04-df700fa96fc2" ma:anchorId="00000000-0000-0000-0000-000000000000" ma:open="false" ma:isKeyword="false">
      <xsd:complexType>
        <xsd:sequence>
          <xsd:element ref="pc:Terms" minOccurs="0" maxOccurs="1"/>
        </xsd:sequence>
      </xsd:complexType>
    </xsd:element>
    <xsd:element name="TaxKeywordTaxHTField" ma:index="16" nillable="true" ma:taxonomy="true" ma:internalName="TaxKeywordTaxHTField" ma:taxonomyFieldName="TaxKeyword" ma:displayName="Enterprise Keywords" ma:fieldId="{23f27201-bee3-471e-b2e7-b64fd8b7ca38}" ma:taxonomyMulti="true" ma:sspId="a7dd7a64-f5c5-4f30-b8c4-f5626f639d1b"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db2dc9-1d1c-45eb-8b5b-ac58ae3319db" elementFormDefault="qualified">
    <xsd:import namespace="http://schemas.microsoft.com/office/2006/documentManagement/types"/>
    <xsd:import namespace="http://schemas.microsoft.com/office/infopath/2007/PartnerControls"/>
    <xsd:element name="RetentionDate" ma:index="12" nillable="true" ma:displayName="Retention Date" ma:format="DateOnly" ma:internalName="Retention_x0020_Date" ma:readOnly="false">
      <xsd:simpleType>
        <xsd:restriction base="dms:DateTime"/>
      </xsd:simpleType>
    </xsd:element>
    <xsd:element name="Retention" ma:index="13" nillable="true" ma:displayName="Retention" ma:default="0" ma:internalName="Retention" ma:readOnly="false">
      <xsd:simpleType>
        <xsd:restriction base="dms:Number"/>
      </xsd:simpleType>
    </xsd:element>
    <xsd:element name="EDRMSOwner" ma:index="14" nillable="true" ma:displayName="EDRMSOwner" ma:hidden="true" ma:internalName="EDRMSOwner" ma:readOnly="false">
      <xsd:simpleType>
        <xsd:restriction base="dms:Text"/>
      </xsd:simpleType>
    </xsd:element>
    <xsd:element name="RetentionType" ma:index="15" nillable="true" ma:displayName="Retention Type" ma:default="Notify" ma:internalName="Retention_x0020_Type" ma:readOnly="false">
      <xsd:simpleType>
        <xsd:restriction base="dms:Choice">
          <xsd:enumeration value="Notify"/>
          <xsd:enumeration value="Delete"/>
          <xsd:enumeration value="Declare"/>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655e2e-3ff4-440c-aed8-80b3c3e7d4fa" elementFormDefault="qualified">
    <xsd:import namespace="http://schemas.microsoft.com/office/2006/documentManagement/types"/>
    <xsd:import namespace="http://schemas.microsoft.com/office/infopath/2007/PartnerControls"/>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B30860-F9D5-4354-BEF6-85466DA5C473}">
  <ds:schemaRefs>
    <ds:schemaRef ds:uri="http://schemas.microsoft.com/sharepoint/events"/>
  </ds:schemaRefs>
</ds:datastoreItem>
</file>

<file path=customXml/itemProps2.xml><?xml version="1.0" encoding="utf-8"?>
<ds:datastoreItem xmlns:ds="http://schemas.openxmlformats.org/officeDocument/2006/customXml" ds:itemID="{8B8D004A-993E-42ED-8EEC-E498143A813E}">
  <ds:schemaRefs>
    <ds:schemaRef ds:uri="office.server.policy"/>
  </ds:schemaRefs>
</ds:datastoreItem>
</file>

<file path=customXml/itemProps3.xml><?xml version="1.0" encoding="utf-8"?>
<ds:datastoreItem xmlns:ds="http://schemas.openxmlformats.org/officeDocument/2006/customXml" ds:itemID="{9984412F-8004-464A-8160-0F970B4CF1B6}">
  <ds:schemaRefs>
    <ds:schemaRef ds:uri="http://schemas.microsoft.com/office/2006/metadata/customXsn"/>
  </ds:schemaRefs>
</ds:datastoreItem>
</file>

<file path=customXml/itemProps4.xml><?xml version="1.0" encoding="utf-8"?>
<ds:datastoreItem xmlns:ds="http://schemas.openxmlformats.org/officeDocument/2006/customXml" ds:itemID="{502BFBC3-6E4F-482E-899F-0EAF38B56211}">
  <ds:schemaRefs>
    <ds:schemaRef ds:uri="http://schemas.microsoft.com/office/2006/metadata/properties"/>
    <ds:schemaRef ds:uri="http://schemas.microsoft.com/office/infopath/2007/PartnerControls"/>
    <ds:schemaRef ds:uri="e14115de-03ae-49b5-af01-31035404c456"/>
    <ds:schemaRef ds:uri="11db2dc9-1d1c-45eb-8b5b-ac58ae3319db"/>
    <ds:schemaRef ds:uri="http://schemas.microsoft.com/sharepoint/v4"/>
    <ds:schemaRef ds:uri="37655e2e-3ff4-440c-aed8-80b3c3e7d4fa"/>
  </ds:schemaRefs>
</ds:datastoreItem>
</file>

<file path=customXml/itemProps5.xml><?xml version="1.0" encoding="utf-8"?>
<ds:datastoreItem xmlns:ds="http://schemas.openxmlformats.org/officeDocument/2006/customXml" ds:itemID="{B4C59A97-EB40-440D-B200-E1D09E5CF8ED}">
  <ds:schemaRefs>
    <ds:schemaRef ds:uri="Microsoft.SharePoint.Taxonomy.ContentTypeSync"/>
  </ds:schemaRefs>
</ds:datastoreItem>
</file>

<file path=customXml/itemProps6.xml><?xml version="1.0" encoding="utf-8"?>
<ds:datastoreItem xmlns:ds="http://schemas.openxmlformats.org/officeDocument/2006/customXml" ds:itemID="{FA7CBECD-BF1E-4964-AC8E-530F3C4A5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4115de-03ae-49b5-af01-31035404c456"/>
    <ds:schemaRef ds:uri="11db2dc9-1d1c-45eb-8b5b-ac58ae3319db"/>
    <ds:schemaRef ds:uri="http://schemas.microsoft.com/sharepoint/v4"/>
    <ds:schemaRef ds:uri="37655e2e-3ff4-440c-aed8-80b3c3e7d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D55CD70E-4C39-44D3-A2F8-39EFD58D89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9373 RSS 7 Conference Template</Template>
  <TotalTime>105</TotalTime>
  <Words>1151</Words>
  <Application>Microsoft Office PowerPoint</Application>
  <PresentationFormat>Widescreen</PresentationFormat>
  <Paragraphs>242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Official Statistics Section  ONS Health Index</vt:lpstr>
      <vt:lpstr>Official Statistics Section  ONS Health Index</vt:lpstr>
      <vt:lpstr>Housekeeping </vt:lpstr>
      <vt:lpstr>Speakers</vt:lpstr>
      <vt:lpstr>Health Index for England (beta)</vt:lpstr>
      <vt:lpstr>Introduction to the Health Index and its purposes </vt:lpstr>
      <vt:lpstr>Origins</vt:lpstr>
      <vt:lpstr>Existing sources of health data</vt:lpstr>
      <vt:lpstr>Existing accepted indices</vt:lpstr>
      <vt:lpstr>Analysis a Health Index enables</vt:lpstr>
      <vt:lpstr>Developing the Health Index</vt:lpstr>
      <vt:lpstr>Definition of health, and structure</vt:lpstr>
      <vt:lpstr>Methodology and data visualisation</vt:lpstr>
      <vt:lpstr>Data selection</vt:lpstr>
      <vt:lpstr>Methodology and weighting</vt:lpstr>
      <vt:lpstr>Methodology and weighting</vt:lpstr>
      <vt:lpstr>PowerPoint Presentation</vt:lpstr>
      <vt:lpstr>PowerPoint Presentation</vt:lpstr>
      <vt:lpstr>Domains and subdomains</vt:lpstr>
      <vt:lpstr>Outputs</vt:lpstr>
      <vt:lpstr>LCP’s Health Index Explorer</vt:lpstr>
      <vt:lpstr>Next steps, and questions for you</vt:lpstr>
      <vt:lpstr>Next (and current) steps</vt:lpstr>
      <vt:lpstr>Key questions</vt:lpstr>
      <vt:lpstr>Thank you for attending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Alison Macfarlane</dc:creator>
  <cp:lastModifiedBy>Ceely, Greg</cp:lastModifiedBy>
  <cp:revision>11</cp:revision>
  <dcterms:created xsi:type="dcterms:W3CDTF">2021-02-08T09:40:48Z</dcterms:created>
  <dcterms:modified xsi:type="dcterms:W3CDTF">2021-02-08T16:29:59Z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0x01010035E33599CC8D1E47A037F474646B1D5800AE2967D7196E0A49BC45897844DDD671</vt:lpwstr>
  </property>
  <property fmtid="{D5CDD505-2E9C-101B-9397-08002B2CF9AE}" pid="3" name="_dlc_policyId">
    <vt:lpwstr>0x01010035E33599CC8D1E47A037F474646B1D58|2057524105</vt:lpwstr>
  </property>
  <property fmtid="{D5CDD505-2E9C-101B-9397-08002B2CF9AE}" pid="4" name="ItemRetentionFormula">
    <vt:lpwstr>&lt;formula id="Microsoft.Office.RecordsManagement.PolicyFeatures.Expiration.Formula.BuiltIn"&gt;&lt;number&gt;100&lt;/number&gt;&lt;property&gt;Retention_x005f_x0020_Date&lt;/property&gt;&lt;period&gt;years&lt;/period&gt;&lt;/formula&gt;</vt:lpwstr>
  </property>
  <property fmtid="{D5CDD505-2E9C-101B-9397-08002B2CF9AE}" pid="5" name="_dlc_DocIdItemGuid">
    <vt:lpwstr>de5aafea-9b59-4035-a9a3-185859c0e476</vt:lpwstr>
  </property>
  <property fmtid="{D5CDD505-2E9C-101B-9397-08002B2CF9AE}" pid="6" name="TaxKeyword">
    <vt:lpwstr/>
  </property>
  <property fmtid="{D5CDD505-2E9C-101B-9397-08002B2CF9AE}" pid="7" name="RecordType">
    <vt:lpwstr>3;#Programme and Project|96356c75-f26d-45f0-a4b1-e809250f704c</vt:lpwstr>
  </property>
</Properties>
</file>