
<file path=[Content_Types].xml><?xml version="1.0" encoding="utf-8"?>
<Types xmlns="http://schemas.openxmlformats.org/package/2006/content-types">
  <Default Extension="asf" ContentType="video/x-ms-asf"/>
  <Default Extension="avi" ContentType="video/x-msvideo"/>
  <Default Extension="gif" ContentType="image/gif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1" r:id="rId1"/>
    <p:sldMasterId id="2147483683" r:id="rId2"/>
    <p:sldMasterId id="2147483699" r:id="rId3"/>
    <p:sldMasterId id="2147483693" r:id="rId4"/>
    <p:sldMasterId id="2147483695" r:id="rId5"/>
    <p:sldMasterId id="2147483689" r:id="rId6"/>
    <p:sldMasterId id="2147483697" r:id="rId7"/>
    <p:sldMasterId id="2147483687" r:id="rId8"/>
  </p:sldMasterIdLst>
  <p:notesMasterIdLst>
    <p:notesMasterId r:id="rId43"/>
  </p:notesMasterIdLst>
  <p:handoutMasterIdLst>
    <p:handoutMasterId r:id="rId44"/>
  </p:handoutMasterIdLst>
  <p:sldIdLst>
    <p:sldId id="265" r:id="rId9"/>
    <p:sldId id="984" r:id="rId10"/>
    <p:sldId id="969" r:id="rId11"/>
    <p:sldId id="992" r:id="rId12"/>
    <p:sldId id="445" r:id="rId13"/>
    <p:sldId id="443" r:id="rId14"/>
    <p:sldId id="986" r:id="rId15"/>
    <p:sldId id="446" r:id="rId16"/>
    <p:sldId id="454" r:id="rId17"/>
    <p:sldId id="455" r:id="rId18"/>
    <p:sldId id="456" r:id="rId19"/>
    <p:sldId id="462" r:id="rId20"/>
    <p:sldId id="320" r:id="rId21"/>
    <p:sldId id="407" r:id="rId22"/>
    <p:sldId id="447" r:id="rId23"/>
    <p:sldId id="453" r:id="rId24"/>
    <p:sldId id="463" r:id="rId25"/>
    <p:sldId id="272" r:id="rId26"/>
    <p:sldId id="985" r:id="rId27"/>
    <p:sldId id="457" r:id="rId28"/>
    <p:sldId id="993" r:id="rId29"/>
    <p:sldId id="954" r:id="rId30"/>
    <p:sldId id="971" r:id="rId31"/>
    <p:sldId id="987" r:id="rId32"/>
    <p:sldId id="258" r:id="rId33"/>
    <p:sldId id="994" r:id="rId34"/>
    <p:sldId id="988" r:id="rId35"/>
    <p:sldId id="978" r:id="rId36"/>
    <p:sldId id="983" r:id="rId37"/>
    <p:sldId id="982" r:id="rId38"/>
    <p:sldId id="981" r:id="rId39"/>
    <p:sldId id="256" r:id="rId40"/>
    <p:sldId id="436" r:id="rId41"/>
    <p:sldId id="263" r:id="rId42"/>
  </p:sldIdLst>
  <p:sldSz cx="11525250" cy="6483350"/>
  <p:notesSz cx="6858000" cy="9144000"/>
  <p:defaultTextStyle>
    <a:defPPr>
      <a:defRPr lang="en-US"/>
    </a:defPPr>
    <a:lvl1pPr marL="0" algn="l" defTabSz="43202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2028" algn="l" defTabSz="43202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64054" algn="l" defTabSz="43202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296081" algn="l" defTabSz="43202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28108" algn="l" defTabSz="43202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60135" algn="l" defTabSz="43202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592162" algn="l" defTabSz="43202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24189" algn="l" defTabSz="43202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56216" algn="l" defTabSz="43202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7" userDrawn="1">
          <p15:clr>
            <a:srgbClr val="A4A3A4"/>
          </p15:clr>
        </p15:guide>
        <p15:guide id="2" pos="33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1446"/>
    <a:srgbClr val="D8D8C9"/>
    <a:srgbClr val="FFFFFF"/>
    <a:srgbClr val="F1EEE6"/>
    <a:srgbClr val="E0E0D4"/>
    <a:srgbClr val="EEECE1"/>
    <a:srgbClr val="F0F0EB"/>
    <a:srgbClr val="D9D9D9"/>
    <a:srgbClr val="33BCAD"/>
    <a:srgbClr val="E8E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64" autoAdjust="0"/>
    <p:restoredTop sz="93788" autoAdjust="0"/>
  </p:normalViewPr>
  <p:slideViewPr>
    <p:cSldViewPr snapToGrid="0" snapToObjects="1">
      <p:cViewPr varScale="1">
        <p:scale>
          <a:sx n="85" d="100"/>
          <a:sy n="85" d="100"/>
        </p:scale>
        <p:origin x="254" y="58"/>
      </p:cViewPr>
      <p:guideLst>
        <p:guide orient="horz" pos="2017"/>
        <p:guide pos="33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-9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862C8-3754-C142-8980-BB12CCF8560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843CB7-4429-A749-9B97-D1739FCFA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152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0828A-2D86-0544-967A-49140BA53DE3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D6CF3-EED9-0C4E-A216-0283482CE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646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23" algn="l" defTabSz="4571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6" algn="l" defTabSz="4571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9" algn="l" defTabSz="4571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92" algn="l" defTabSz="4571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16" algn="l" defTabSz="4571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38" algn="l" defTabSz="4571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61" algn="l" defTabSz="4571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84" algn="l" defTabSz="4571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4FB93-D2B0-1C4C-B86C-D3AC3A6276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202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0FE0A2-34EE-413D-B87D-BE548BE2D9D5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8291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27secs 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FE0A2-34EE-413D-B87D-BE548BE2D9D5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72875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Using path signatures made a difference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0FE0A2-34EE-413D-B87D-BE548BE2D9D5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9958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work of Ben Graham, and then SCUT lead to viable engineering outcomes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FE0A2-34EE-413D-B87D-BE548BE2D9D5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2037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27secs 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FE0A2-34EE-413D-B87D-BE548BE2D9D5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45127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B683F-6770-4D41-9006-9BF0866A517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065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4FB93-D2B0-1C4C-B86C-D3AC3A6276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139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4FB93-D2B0-1C4C-B86C-D3AC3A6276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4587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B683F-6770-4D41-9006-9BF0866A517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330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4FB93-D2B0-1C4C-B86C-D3AC3A6276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952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/>
              <a:t>Explain what path signatures are (glossary says patterns in video data)</a:t>
            </a:r>
          </a:p>
          <a:p>
            <a:r>
              <a:rPr lang="en-GB" sz="1600" dirty="0"/>
              <a:t>Include in talk over of slide </a:t>
            </a:r>
            <a:r>
              <a:rPr lang="en-US" sz="1600" kern="0" dirty="0">
                <a:solidFill>
                  <a:srgbClr val="FF0000"/>
                </a:solidFill>
                <a:latin typeface="Graphik" charset="0"/>
              </a:rPr>
              <a:t>why its cutting edge, difficult, not yet solved, why do the research now – e.g.</a:t>
            </a:r>
            <a:r>
              <a:rPr lang="en-GB" sz="1600" dirty="0"/>
              <a:t>reference to Rough Path Theory and the fact its new/cutting edge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4FB93-D2B0-1C4C-B86C-D3AC3A6276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8874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4FB93-D2B0-1C4C-B86C-D3AC3A6276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8550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4FB93-D2B0-1C4C-B86C-D3AC3A6276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4234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4FB93-D2B0-1C4C-B86C-D3AC3A6276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190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/>
              <a:t>Explain what path signatures are (glossary says patterns in video data)</a:t>
            </a:r>
          </a:p>
          <a:p>
            <a:r>
              <a:rPr lang="en-GB" sz="1600" dirty="0"/>
              <a:t>Include in talk over of slide </a:t>
            </a:r>
            <a:r>
              <a:rPr lang="en-US" sz="1600" kern="0" dirty="0">
                <a:solidFill>
                  <a:srgbClr val="FF0000"/>
                </a:solidFill>
                <a:latin typeface="Graphik" charset="0"/>
              </a:rPr>
              <a:t>why its cutting edge, difficult, not yet solved, why do the research now – e.g.</a:t>
            </a:r>
            <a:r>
              <a:rPr lang="en-GB" sz="1600" dirty="0"/>
              <a:t>reference to Rough Path Theory and the fact its new/cutting edge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4FB93-D2B0-1C4C-B86C-D3AC3A6276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541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 stationary</a:t>
            </a:r>
          </a:p>
          <a:p>
            <a:r>
              <a:rPr lang="en-GB" dirty="0"/>
              <a:t>Not large sample</a:t>
            </a:r>
          </a:p>
          <a:p>
            <a:r>
              <a:rPr lang="en-GB" dirty="0"/>
              <a:t>Many challenges</a:t>
            </a:r>
          </a:p>
          <a:p>
            <a:pPr lvl="1"/>
            <a:r>
              <a:rPr lang="en-GB" dirty="0"/>
              <a:t>Identify fraudulent transactions</a:t>
            </a:r>
          </a:p>
          <a:p>
            <a:pPr lvl="1"/>
            <a:r>
              <a:rPr lang="en-GB" dirty="0"/>
              <a:t>Link outcomes to patterns of medication and wellbeing</a:t>
            </a:r>
          </a:p>
          <a:p>
            <a:pPr lvl="1"/>
            <a:r>
              <a:rPr lang="en-GB" dirty="0"/>
              <a:t>Capture transient events</a:t>
            </a:r>
          </a:p>
          <a:p>
            <a:pPr lvl="1"/>
            <a:r>
              <a:rPr lang="en-GB" dirty="0"/>
              <a:t>Better understand and help people in pain with mental illness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FE0A2-34EE-413D-B87D-BE548BE2D9D5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40531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27secs 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FE0A2-34EE-413D-B87D-BE548BE2D9D5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8459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27secs 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FE0A2-34EE-413D-B87D-BE548BE2D9D5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0490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27secs 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FE0A2-34EE-413D-B87D-BE548BE2D9D5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037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27secs 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FE0A2-34EE-413D-B87D-BE548BE2D9D5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3010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27secs 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FE0A2-34EE-413D-B87D-BE548BE2D9D5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8670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51960" y="592675"/>
            <a:ext cx="184700" cy="353929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926501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51960" y="592675"/>
            <a:ext cx="184700" cy="353929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endParaRPr lang="en-US" sz="17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18479" y="5850183"/>
            <a:ext cx="18473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002804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51960" y="592675"/>
            <a:ext cx="184700" cy="353929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496660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51960" y="592675"/>
            <a:ext cx="184700" cy="353929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13690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51960" y="592675"/>
            <a:ext cx="184700" cy="353929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403442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4248" y="427940"/>
            <a:ext cx="10436250" cy="771422"/>
          </a:xfrm>
        </p:spPr>
        <p:txBody>
          <a:bodyPr/>
          <a:lstStyle>
            <a:lvl1pPr>
              <a:lnSpc>
                <a:spcPct val="100000"/>
              </a:lnSpc>
              <a:defRPr sz="4033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DE1E0-EE2C-45DE-9148-0261E27AE51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11/06/2018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800508B-71A0-427E-8E7A-E086E3EDCF4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3F4AA-6BDB-435B-B70F-96D631AC163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E0BBD1-F037-4859-9F9A-032B9CA15F4B}"/>
              </a:ext>
            </a:extLst>
          </p:cNvPr>
          <p:cNvSpPr/>
          <p:nvPr userDrawn="1"/>
        </p:nvSpPr>
        <p:spPr>
          <a:xfrm>
            <a:off x="544248" y="431939"/>
            <a:ext cx="10436250" cy="36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43"/>
          </a:p>
        </p:txBody>
      </p:sp>
    </p:spTree>
    <p:extLst>
      <p:ext uri="{BB962C8B-B14F-4D97-AF65-F5344CB8AC3E}">
        <p14:creationId xmlns:p14="http://schemas.microsoft.com/office/powerpoint/2010/main" val="441293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3pPr marL="544493" indent="-317621">
              <a:defRPr/>
            </a:lvl3pPr>
            <a:lvl4pPr marL="1088986" indent="-317621">
              <a:defRPr/>
            </a:lvl4pPr>
            <a:lvl5pPr marL="1633478" indent="-317621">
              <a:defRPr/>
            </a:lvl5pPr>
            <a:lvl6pPr indent="-317621">
              <a:defRPr/>
            </a:lvl6pPr>
            <a:lvl7pPr indent="-317621"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2BAAF-63B8-4AB8-8C6A-3CE7F66DB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11/06/2018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C404C7-7B93-412B-8DC9-E56CD266AB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A4729-CA73-46FD-B7FB-3083EDFB8E2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681CA01A-567E-48A3-8D45-58C342F8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48" y="427940"/>
            <a:ext cx="10436250" cy="771422"/>
          </a:xfrm>
        </p:spPr>
        <p:txBody>
          <a:bodyPr/>
          <a:lstStyle>
            <a:lvl1pPr>
              <a:lnSpc>
                <a:spcPct val="100000"/>
              </a:lnSpc>
              <a:defRPr sz="4033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2ABB75-115E-465D-B19F-A054C4049C7D}"/>
              </a:ext>
            </a:extLst>
          </p:cNvPr>
          <p:cNvSpPr/>
          <p:nvPr userDrawn="1"/>
        </p:nvSpPr>
        <p:spPr>
          <a:xfrm>
            <a:off x="544248" y="431939"/>
            <a:ext cx="10436250" cy="36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43"/>
          </a:p>
        </p:txBody>
      </p:sp>
    </p:spTree>
    <p:extLst>
      <p:ext uri="{BB962C8B-B14F-4D97-AF65-F5344CB8AC3E}">
        <p14:creationId xmlns:p14="http://schemas.microsoft.com/office/powerpoint/2010/main" val="301257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5C6-73A5-460F-956C-10D9F34FC4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656" y="1061049"/>
            <a:ext cx="8643938" cy="2257166"/>
          </a:xfrm>
        </p:spPr>
        <p:txBody>
          <a:bodyPr anchor="b"/>
          <a:lstStyle>
            <a:lvl1pPr algn="ctr">
              <a:defRPr sz="5672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6B9323-75A3-4B53-8498-CA7BEFC76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656" y="3405260"/>
            <a:ext cx="8643938" cy="1565308"/>
          </a:xfrm>
        </p:spPr>
        <p:txBody>
          <a:bodyPr/>
          <a:lstStyle>
            <a:lvl1pPr marL="0" indent="0" algn="ctr">
              <a:buNone/>
              <a:defRPr sz="2269"/>
            </a:lvl1pPr>
            <a:lvl2pPr marL="432191" indent="0" algn="ctr">
              <a:buNone/>
              <a:defRPr sz="1891"/>
            </a:lvl2pPr>
            <a:lvl3pPr marL="864382" indent="0" algn="ctr">
              <a:buNone/>
              <a:defRPr sz="1702"/>
            </a:lvl3pPr>
            <a:lvl4pPr marL="1296573" indent="0" algn="ctr">
              <a:buNone/>
              <a:defRPr sz="1512"/>
            </a:lvl4pPr>
            <a:lvl5pPr marL="1728765" indent="0" algn="ctr">
              <a:buNone/>
              <a:defRPr sz="1512"/>
            </a:lvl5pPr>
            <a:lvl6pPr marL="2160956" indent="0" algn="ctr">
              <a:buNone/>
              <a:defRPr sz="1512"/>
            </a:lvl6pPr>
            <a:lvl7pPr marL="2593147" indent="0" algn="ctr">
              <a:buNone/>
              <a:defRPr sz="1512"/>
            </a:lvl7pPr>
            <a:lvl8pPr marL="3025338" indent="0" algn="ctr">
              <a:buNone/>
              <a:defRPr sz="1512"/>
            </a:lvl8pPr>
            <a:lvl9pPr marL="3457529" indent="0" algn="ctr">
              <a:buNone/>
              <a:defRPr sz="1512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55DEF-2E0B-4BB5-B673-D02D10171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9AA9-52C6-44D0-BDE2-753BA31EBFED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91F88-71AD-4CD3-AA8F-7FF0537DA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C2C82-DFC0-4233-A7EF-CCEA47360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4B89-0AEB-40E7-B2AC-3AEEA149CD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17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51960" y="592675"/>
            <a:ext cx="184700" cy="353929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78208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51960" y="592675"/>
            <a:ext cx="184700" cy="353929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38308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51960" y="592675"/>
            <a:ext cx="184700" cy="353929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68088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lternative background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1525250" cy="6479810"/>
          </a:xfrm>
          <a:prstGeom prst="rect">
            <a:avLst/>
          </a:prstGeom>
        </p:spPr>
      </p:pic>
      <p:pic>
        <p:nvPicPr>
          <p:cNvPr id="11" name="Picture 10" descr="DataSig_Logo_RGB_Light-Background_No-borde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69" y="298323"/>
            <a:ext cx="2685213" cy="981009"/>
          </a:xfrm>
          <a:prstGeom prst="rect">
            <a:avLst/>
          </a:prstGeom>
        </p:spPr>
      </p:pic>
      <p:pic>
        <p:nvPicPr>
          <p:cNvPr id="3" name="Picture 2" descr="WJ3924_DataSig_Identity_Powerpoint_Logo-strip_4_0-06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52" y="5410614"/>
            <a:ext cx="10407662" cy="72542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260153" y="6008695"/>
            <a:ext cx="2689154" cy="346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8FA17-F491-5A46-812B-9821EF82E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7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hf hdr="0" ftr="0" dt="0"/>
  <p:txStyles>
    <p:titleStyle>
      <a:lvl1pPr algn="ctr" defTabSz="431985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3988" indent="-323988" algn="l" defTabSz="431985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1974" indent="-269990" algn="l" defTabSz="431985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959" indent="-215992" algn="l" defTabSz="431985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42" indent="-215992" algn="l" defTabSz="431985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928" indent="-215992" algn="l" defTabSz="431985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5910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894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879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2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968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951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934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9919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1902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86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5870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>
            <a:off x="557928" y="5698047"/>
            <a:ext cx="557294" cy="417817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5" descr="DataSig_Logo_RGB_Light-Background_No-borde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555" y="5529196"/>
            <a:ext cx="1829471" cy="66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83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hf hdr="0" ftr="0" dt="0"/>
  <p:txStyles>
    <p:titleStyle>
      <a:lvl1pPr algn="ctr" defTabSz="431985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3988" indent="-323988" algn="l" defTabSz="431985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1974" indent="-269990" algn="l" defTabSz="431985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959" indent="-215992" algn="l" defTabSz="431985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42" indent="-215992" algn="l" defTabSz="431985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928" indent="-215992" algn="l" defTabSz="431985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5910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894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879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2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968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951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934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9919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1902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86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5870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ght background.jpg"/>
          <p:cNvPicPr>
            <a:picLocks noChangeAspect="1"/>
          </p:cNvPicPr>
          <p:nvPr userDrawn="1"/>
        </p:nvPicPr>
        <p:blipFill>
          <a:blip r:embed="rId6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542"/>
            <a:ext cx="11525250" cy="6479810"/>
          </a:xfrm>
          <a:prstGeom prst="rect">
            <a:avLst/>
          </a:prstGeom>
        </p:spPr>
      </p:pic>
      <p:pic>
        <p:nvPicPr>
          <p:cNvPr id="6" name="Picture 5" descr="DataSig_Logo_RGB_Light-Background_No-border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555" y="5529196"/>
            <a:ext cx="1829471" cy="668374"/>
          </a:xfrm>
          <a:prstGeom prst="rect">
            <a:avLst/>
          </a:prstGeom>
        </p:spPr>
      </p:pic>
      <p:sp>
        <p:nvSpPr>
          <p:cNvPr id="4" name="Oval 3"/>
          <p:cNvSpPr/>
          <p:nvPr userDrawn="1"/>
        </p:nvSpPr>
        <p:spPr>
          <a:xfrm>
            <a:off x="557928" y="5698047"/>
            <a:ext cx="557294" cy="417817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5515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2" r:id="rId2"/>
    <p:sldLayoutId id="2147483703" r:id="rId3"/>
    <p:sldLayoutId id="2147483704" r:id="rId4"/>
  </p:sldLayoutIdLst>
  <p:hf hdr="0" ftr="0" dt="0"/>
  <p:txStyles>
    <p:titleStyle>
      <a:lvl1pPr algn="ctr" defTabSz="431985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3988" indent="-323988" algn="l" defTabSz="431985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1974" indent="-269990" algn="l" defTabSz="431985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959" indent="-215992" algn="l" defTabSz="431985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42" indent="-215992" algn="l" defTabSz="431985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928" indent="-215992" algn="l" defTabSz="431985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5910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894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879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2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968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951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934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9919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1902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86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5870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ataSig_Logo_RGB_Light-Background_No-borde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555" y="5529196"/>
            <a:ext cx="1829471" cy="668374"/>
          </a:xfrm>
          <a:prstGeom prst="rect">
            <a:avLst/>
          </a:prstGeom>
        </p:spPr>
      </p:pic>
      <p:sp>
        <p:nvSpPr>
          <p:cNvPr id="14" name="Oval 13"/>
          <p:cNvSpPr/>
          <p:nvPr userDrawn="1"/>
        </p:nvSpPr>
        <p:spPr>
          <a:xfrm>
            <a:off x="761200" y="5850447"/>
            <a:ext cx="557294" cy="417817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7579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hf hdr="0" ftr="0" dt="0"/>
  <p:txStyles>
    <p:titleStyle>
      <a:lvl1pPr algn="ctr" defTabSz="431985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3988" indent="-323988" algn="l" defTabSz="431985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1974" indent="-269990" algn="l" defTabSz="431985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959" indent="-215992" algn="l" defTabSz="431985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42" indent="-215992" algn="l" defTabSz="431985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928" indent="-215992" algn="l" defTabSz="431985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5910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894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879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2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968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951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934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9919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1902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86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5870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ataSig_Logo_RGB_Light-Background_No-borde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555" y="5529196"/>
            <a:ext cx="1829471" cy="668374"/>
          </a:xfrm>
          <a:prstGeom prst="rect">
            <a:avLst/>
          </a:prstGeom>
        </p:spPr>
      </p:pic>
      <p:sp>
        <p:nvSpPr>
          <p:cNvPr id="14" name="Oval 13"/>
          <p:cNvSpPr/>
          <p:nvPr userDrawn="1"/>
        </p:nvSpPr>
        <p:spPr>
          <a:xfrm>
            <a:off x="557928" y="5698047"/>
            <a:ext cx="557294" cy="417817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169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hf hdr="0" ftr="0" dt="0"/>
  <p:txStyles>
    <p:titleStyle>
      <a:lvl1pPr algn="ctr" defTabSz="431985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3988" indent="-323988" algn="l" defTabSz="431985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1974" indent="-269990" algn="l" defTabSz="431985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959" indent="-215992" algn="l" defTabSz="431985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42" indent="-215992" algn="l" defTabSz="431985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928" indent="-215992" algn="l" defTabSz="431985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5910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894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879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2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968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951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934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9919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1902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86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5870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ded background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3" y="0"/>
            <a:ext cx="11525250" cy="647981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7161569" cy="6483350"/>
          </a:xfrm>
          <a:prstGeom prst="rect">
            <a:avLst/>
          </a:prstGeom>
          <a:solidFill>
            <a:srgbClr val="F1EEE6"/>
          </a:solidFill>
          <a:ln>
            <a:noFill/>
          </a:ln>
          <a:effectLst>
            <a:outerShdw blurRad="40000" dist="23000" dir="8820000" rotWithShape="0">
              <a:srgbClr val="0A1446">
                <a:alpha val="9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 sz="170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5" descr="DataSig_Logo_RGB_Light-Background_No-borde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555" y="5529196"/>
            <a:ext cx="1829471" cy="668374"/>
          </a:xfrm>
          <a:prstGeom prst="rect">
            <a:avLst/>
          </a:prstGeom>
        </p:spPr>
      </p:pic>
      <p:sp>
        <p:nvSpPr>
          <p:cNvPr id="16" name="Oval 15"/>
          <p:cNvSpPr/>
          <p:nvPr userDrawn="1"/>
        </p:nvSpPr>
        <p:spPr>
          <a:xfrm>
            <a:off x="557928" y="5698047"/>
            <a:ext cx="557294" cy="417817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418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hf hdr="0" ftr="0" dt="0"/>
  <p:txStyles>
    <p:titleStyle>
      <a:lvl1pPr algn="ctr" defTabSz="431985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3988" indent="-323988" algn="l" defTabSz="431985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1974" indent="-269990" algn="l" defTabSz="431985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959" indent="-215992" algn="l" defTabSz="431985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42" indent="-215992" algn="l" defTabSz="431985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928" indent="-215992" algn="l" defTabSz="431985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5910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894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879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2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968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951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934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9919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1902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86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5870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ataSig_Logo_RGB_Light-Background_No-borde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555" y="5529196"/>
            <a:ext cx="1829471" cy="668374"/>
          </a:xfrm>
          <a:prstGeom prst="rect">
            <a:avLst/>
          </a:prstGeom>
        </p:spPr>
      </p:pic>
      <p:pic>
        <p:nvPicPr>
          <p:cNvPr id="22" name="Picture 21" descr="Non-busy slid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1525250" cy="6479810"/>
          </a:xfrm>
          <a:prstGeom prst="rect">
            <a:avLst/>
          </a:prstGeom>
        </p:spPr>
      </p:pic>
      <p:sp>
        <p:nvSpPr>
          <p:cNvPr id="17" name="Oval 16"/>
          <p:cNvSpPr/>
          <p:nvPr userDrawn="1"/>
        </p:nvSpPr>
        <p:spPr>
          <a:xfrm>
            <a:off x="557928" y="5698047"/>
            <a:ext cx="557294" cy="417817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6642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hf hdr="0" ftr="0" dt="0"/>
  <p:txStyles>
    <p:titleStyle>
      <a:lvl1pPr algn="ctr" defTabSz="431985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3988" indent="-323988" algn="l" defTabSz="431985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1974" indent="-269990" algn="l" defTabSz="431985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959" indent="-215992" algn="l" defTabSz="431985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42" indent="-215992" algn="l" defTabSz="431985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928" indent="-215992" algn="l" defTabSz="431985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5910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894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879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2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968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951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934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9919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1902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86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5870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0E0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ternative background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31547" cy="6483350"/>
          </a:xfrm>
          <a:prstGeom prst="rect">
            <a:avLst/>
          </a:prstGeom>
        </p:spPr>
      </p:pic>
      <p:pic>
        <p:nvPicPr>
          <p:cNvPr id="11" name="Picture 10" descr="DataSig_Logo_RGB_Light-Background_No-borde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69" y="298323"/>
            <a:ext cx="2685213" cy="981009"/>
          </a:xfrm>
          <a:prstGeom prst="rect">
            <a:avLst/>
          </a:prstGeom>
        </p:spPr>
      </p:pic>
      <p:pic>
        <p:nvPicPr>
          <p:cNvPr id="10" name="Picture 9" descr="WJ3924_DataSig_Identity_Powerpoint_Logo-strip_4_0-06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52" y="5410614"/>
            <a:ext cx="10407662" cy="72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4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hf hdr="0" ftr="0" dt="0"/>
  <p:txStyles>
    <p:titleStyle>
      <a:lvl1pPr algn="ctr" defTabSz="431985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3988" indent="-323988" algn="l" defTabSz="431985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1974" indent="-269990" algn="l" defTabSz="431985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959" indent="-215992" algn="l" defTabSz="431985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42" indent="-215992" algn="l" defTabSz="431985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928" indent="-215992" algn="l" defTabSz="431985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5910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894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879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2" indent="-215992" algn="l" defTabSz="43198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968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951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934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9919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1902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86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5870" algn="l" defTabSz="43198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atasig.ac.uk/datasig-team-member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play.google.com/store/apps/details?id=com.sohu.inputmethod.sogou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play.google.com/store/apps/details?id=net.hciilab.scutgPen.IME&amp;hl=en" TargetMode="External"/><Relationship Id="rId2" Type="http://schemas.microsoft.com/office/2007/relationships/media" Target="../media/media14.asf"/><Relationship Id="rId1" Type="http://schemas.openxmlformats.org/officeDocument/2006/relationships/video" Target="NULL" TargetMode="External"/><Relationship Id="rId6" Type="http://schemas.openxmlformats.org/officeDocument/2006/relationships/hyperlink" Target="https://itunes.apple.com/cn/app/id917670924" TargetMode="External"/><Relationship Id="rId5" Type="http://schemas.openxmlformats.org/officeDocument/2006/relationships/hyperlink" Target="https://itunes.apple.com/cn/app/scut-gpen-shou-xie-shu-ru-fa/id957809824?l=en&amp;mt=8" TargetMode="External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media" Target="../media/media7.mp4"/><Relationship Id="rId18" Type="http://schemas.openxmlformats.org/officeDocument/2006/relationships/video" Target="../media/media9.mp4"/><Relationship Id="rId26" Type="http://schemas.openxmlformats.org/officeDocument/2006/relationships/image" Target="../media/image8.png"/><Relationship Id="rId3" Type="http://schemas.microsoft.com/office/2007/relationships/media" Target="../media/media2.mp4"/><Relationship Id="rId21" Type="http://schemas.microsoft.com/office/2007/relationships/media" Target="../media/media11.mp4"/><Relationship Id="rId34" Type="http://schemas.openxmlformats.org/officeDocument/2006/relationships/image" Target="../media/image16.png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microsoft.com/office/2007/relationships/media" Target="../media/media9.mp4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2" Type="http://schemas.openxmlformats.org/officeDocument/2006/relationships/video" Target="../media/media1.mp4"/><Relationship Id="rId16" Type="http://schemas.openxmlformats.org/officeDocument/2006/relationships/video" Target="../media/media8.mp4"/><Relationship Id="rId20" Type="http://schemas.openxmlformats.org/officeDocument/2006/relationships/video" Target="../media/media10.mp4"/><Relationship Id="rId29" Type="http://schemas.openxmlformats.org/officeDocument/2006/relationships/image" Target="../media/image11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24" Type="http://schemas.openxmlformats.org/officeDocument/2006/relationships/notesSlide" Target="../notesSlides/notesSlide1.xml"/><Relationship Id="rId32" Type="http://schemas.openxmlformats.org/officeDocument/2006/relationships/image" Target="../media/image14.png"/><Relationship Id="rId5" Type="http://schemas.microsoft.com/office/2007/relationships/media" Target="../media/media3.mp4"/><Relationship Id="rId15" Type="http://schemas.microsoft.com/office/2007/relationships/media" Target="../media/media8.mp4"/><Relationship Id="rId23" Type="http://schemas.openxmlformats.org/officeDocument/2006/relationships/slideLayout" Target="../slideLayouts/slideLayout4.xml"/><Relationship Id="rId28" Type="http://schemas.openxmlformats.org/officeDocument/2006/relationships/image" Target="../media/image10.png"/><Relationship Id="rId10" Type="http://schemas.openxmlformats.org/officeDocument/2006/relationships/video" Target="../media/media5.mp4"/><Relationship Id="rId19" Type="http://schemas.microsoft.com/office/2007/relationships/media" Target="../media/media10.mp4"/><Relationship Id="rId31" Type="http://schemas.openxmlformats.org/officeDocument/2006/relationships/image" Target="../media/image13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video" Target="../media/media7.mp4"/><Relationship Id="rId22" Type="http://schemas.openxmlformats.org/officeDocument/2006/relationships/video" Target="../media/media11.mp4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8" Type="http://schemas.openxmlformats.org/officeDocument/2006/relationships/video" Target="../media/media4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17.mp4"/><Relationship Id="rId7" Type="http://schemas.openxmlformats.org/officeDocument/2006/relationships/image" Target="../media/image37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17.mp4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20.mp4"/><Relationship Id="rId7" Type="http://schemas.openxmlformats.org/officeDocument/2006/relationships/image" Target="../media/image44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0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23.mp4"/><Relationship Id="rId7" Type="http://schemas.openxmlformats.org/officeDocument/2006/relationships/image" Target="../media/image47.png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3.mp4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video" Target="../media/media27.avi"/><Relationship Id="rId3" Type="http://schemas.microsoft.com/office/2007/relationships/media" Target="../media/media25.avi"/><Relationship Id="rId7" Type="http://schemas.microsoft.com/office/2007/relationships/media" Target="../media/media27.avi"/><Relationship Id="rId12" Type="http://schemas.openxmlformats.org/officeDocument/2006/relationships/image" Target="../media/image51.png"/><Relationship Id="rId2" Type="http://schemas.openxmlformats.org/officeDocument/2006/relationships/video" Target="../media/media24.avi"/><Relationship Id="rId1" Type="http://schemas.microsoft.com/office/2007/relationships/media" Target="../media/media24.avi"/><Relationship Id="rId6" Type="http://schemas.openxmlformats.org/officeDocument/2006/relationships/video" Target="../media/media26.avi"/><Relationship Id="rId11" Type="http://schemas.openxmlformats.org/officeDocument/2006/relationships/image" Target="../media/image50.png"/><Relationship Id="rId5" Type="http://schemas.microsoft.com/office/2007/relationships/media" Target="../media/media26.avi"/><Relationship Id="rId10" Type="http://schemas.openxmlformats.org/officeDocument/2006/relationships/image" Target="../media/image49.png"/><Relationship Id="rId4" Type="http://schemas.openxmlformats.org/officeDocument/2006/relationships/video" Target="../media/media25.avi"/><Relationship Id="rId9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5.png"/><Relationship Id="rId2" Type="http://schemas.openxmlformats.org/officeDocument/2006/relationships/video" Target="file:///C:\Users\tlyons.BKP\Source\Benevolent\Path%20Signature%20Feature%20Applications-Weixin\ActionVideo\Kicking.mov" TargetMode="External"/><Relationship Id="rId1" Type="http://schemas.microsoft.com/office/2007/relationships/media" Target="file:///C:\Users\tlyons.BKP\Source\Benevolent\Path%20Signature%20Feature%20Applications-Weixin\ActionVideo\Kicking.mov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3.mov"/><Relationship Id="rId1" Type="http://schemas.microsoft.com/office/2007/relationships/media" Target="../media/media13.mo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4.asf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3145" y="3328526"/>
            <a:ext cx="8199271" cy="1754312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eaLnBrk="1">
              <a:tabLst>
                <a:tab pos="0" algn="l"/>
                <a:tab pos="71289" algn="l"/>
                <a:tab pos="376967" algn="l"/>
                <a:tab pos="682645" algn="l"/>
                <a:tab pos="988324" algn="l"/>
                <a:tab pos="1294002" algn="l"/>
                <a:tab pos="1599680" algn="l"/>
                <a:tab pos="1905358" algn="l"/>
                <a:tab pos="2211037" algn="l"/>
                <a:tab pos="2516715" algn="l"/>
                <a:tab pos="2822393" algn="l"/>
                <a:tab pos="3128071" algn="l"/>
                <a:tab pos="3433750" algn="l"/>
                <a:tab pos="3739427" algn="l"/>
                <a:tab pos="4045106" algn="l"/>
                <a:tab pos="4350784" algn="l"/>
                <a:tab pos="4656462" algn="l"/>
                <a:tab pos="4962140" algn="l"/>
                <a:tab pos="5267819" algn="l"/>
                <a:tab pos="5573497" algn="l"/>
                <a:tab pos="5879175" algn="l"/>
              </a:tabLst>
            </a:pPr>
            <a:r>
              <a:rPr lang="en-GB" altLang="en-US" sz="1200" dirty="0"/>
              <a:t>Terry Lyons </a:t>
            </a:r>
          </a:p>
          <a:p>
            <a:pPr eaLnBrk="1">
              <a:tabLst>
                <a:tab pos="0" algn="l"/>
                <a:tab pos="71289" algn="l"/>
                <a:tab pos="376967" algn="l"/>
                <a:tab pos="682645" algn="l"/>
                <a:tab pos="988324" algn="l"/>
                <a:tab pos="1294002" algn="l"/>
                <a:tab pos="1599680" algn="l"/>
                <a:tab pos="1905358" algn="l"/>
                <a:tab pos="2211037" algn="l"/>
                <a:tab pos="2516715" algn="l"/>
                <a:tab pos="2822393" algn="l"/>
                <a:tab pos="3128071" algn="l"/>
                <a:tab pos="3433750" algn="l"/>
                <a:tab pos="3739427" algn="l"/>
                <a:tab pos="4045106" algn="l"/>
                <a:tab pos="4350784" algn="l"/>
                <a:tab pos="4656462" algn="l"/>
                <a:tab pos="4962140" algn="l"/>
                <a:tab pos="5267819" algn="l"/>
                <a:tab pos="5573497" algn="l"/>
                <a:tab pos="5879175" algn="l"/>
              </a:tabLst>
            </a:pPr>
            <a:endParaRPr lang="en-GB" altLang="en-US" sz="1200" dirty="0"/>
          </a:p>
          <a:p>
            <a:pPr eaLnBrk="1">
              <a:tabLst>
                <a:tab pos="0" algn="l"/>
                <a:tab pos="71289" algn="l"/>
                <a:tab pos="376967" algn="l"/>
                <a:tab pos="682645" algn="l"/>
                <a:tab pos="988324" algn="l"/>
                <a:tab pos="1294002" algn="l"/>
                <a:tab pos="1599680" algn="l"/>
                <a:tab pos="1905358" algn="l"/>
                <a:tab pos="2211037" algn="l"/>
                <a:tab pos="2516715" algn="l"/>
                <a:tab pos="2822393" algn="l"/>
                <a:tab pos="3128071" algn="l"/>
                <a:tab pos="3433750" algn="l"/>
                <a:tab pos="3739427" algn="l"/>
                <a:tab pos="4045106" algn="l"/>
                <a:tab pos="4350784" algn="l"/>
                <a:tab pos="4656462" algn="l"/>
                <a:tab pos="4962140" algn="l"/>
                <a:tab pos="5267819" algn="l"/>
                <a:tab pos="5573497" algn="l"/>
                <a:tab pos="5879175" algn="l"/>
              </a:tabLst>
            </a:pPr>
            <a:r>
              <a:rPr lang="en-GB" altLang="en-US" sz="1200" dirty="0"/>
              <a:t>Mathematical Institute, Oxford</a:t>
            </a:r>
          </a:p>
          <a:p>
            <a:pPr eaLnBrk="1">
              <a:tabLst>
                <a:tab pos="0" algn="l"/>
                <a:tab pos="71289" algn="l"/>
                <a:tab pos="376967" algn="l"/>
                <a:tab pos="682645" algn="l"/>
                <a:tab pos="988324" algn="l"/>
                <a:tab pos="1294002" algn="l"/>
                <a:tab pos="1599680" algn="l"/>
                <a:tab pos="1905358" algn="l"/>
                <a:tab pos="2211037" algn="l"/>
                <a:tab pos="2516715" algn="l"/>
                <a:tab pos="2822393" algn="l"/>
                <a:tab pos="3128071" algn="l"/>
                <a:tab pos="3433750" algn="l"/>
                <a:tab pos="3739427" algn="l"/>
                <a:tab pos="4045106" algn="l"/>
                <a:tab pos="4350784" algn="l"/>
                <a:tab pos="4656462" algn="l"/>
                <a:tab pos="4962140" algn="l"/>
                <a:tab pos="5267819" algn="l"/>
                <a:tab pos="5573497" algn="l"/>
                <a:tab pos="5879175" algn="l"/>
              </a:tabLst>
            </a:pPr>
            <a:r>
              <a:rPr lang="en-GB" altLang="en-US" sz="1200" dirty="0"/>
              <a:t>Alan Turing Institute</a:t>
            </a:r>
          </a:p>
          <a:p>
            <a:pPr eaLnBrk="1">
              <a:tabLst>
                <a:tab pos="0" algn="l"/>
                <a:tab pos="71289" algn="l"/>
                <a:tab pos="376967" algn="l"/>
                <a:tab pos="682645" algn="l"/>
                <a:tab pos="988324" algn="l"/>
                <a:tab pos="1294002" algn="l"/>
                <a:tab pos="1599680" algn="l"/>
                <a:tab pos="1905358" algn="l"/>
                <a:tab pos="2211037" algn="l"/>
                <a:tab pos="2516715" algn="l"/>
                <a:tab pos="2822393" algn="l"/>
                <a:tab pos="3128071" algn="l"/>
                <a:tab pos="3433750" algn="l"/>
                <a:tab pos="3739427" algn="l"/>
                <a:tab pos="4045106" algn="l"/>
                <a:tab pos="4350784" algn="l"/>
                <a:tab pos="4656462" algn="l"/>
                <a:tab pos="4962140" algn="l"/>
                <a:tab pos="5267819" algn="l"/>
                <a:tab pos="5573497" algn="l"/>
                <a:tab pos="5879175" algn="l"/>
              </a:tabLst>
            </a:pPr>
            <a:endParaRPr lang="en-GB" altLang="en-US" sz="1200" dirty="0"/>
          </a:p>
          <a:p>
            <a:pPr eaLnBrk="1">
              <a:tabLst>
                <a:tab pos="0" algn="l"/>
                <a:tab pos="71289" algn="l"/>
                <a:tab pos="376967" algn="l"/>
                <a:tab pos="682645" algn="l"/>
                <a:tab pos="988324" algn="l"/>
                <a:tab pos="1294002" algn="l"/>
                <a:tab pos="1599680" algn="l"/>
                <a:tab pos="1905358" algn="l"/>
                <a:tab pos="2211037" algn="l"/>
                <a:tab pos="2516715" algn="l"/>
                <a:tab pos="2822393" algn="l"/>
                <a:tab pos="3128071" algn="l"/>
                <a:tab pos="3433750" algn="l"/>
                <a:tab pos="3739427" algn="l"/>
                <a:tab pos="4045106" algn="l"/>
                <a:tab pos="4350784" algn="l"/>
                <a:tab pos="4656462" algn="l"/>
                <a:tab pos="4962140" algn="l"/>
                <a:tab pos="5267819" algn="l"/>
                <a:tab pos="5573497" algn="l"/>
                <a:tab pos="5879175" algn="l"/>
              </a:tabLst>
            </a:pPr>
            <a:r>
              <a:rPr lang="en-GB" sz="1200" dirty="0">
                <a:hlinkClick r:id="rId2"/>
              </a:rPr>
              <a:t>https://www.datasig.ac.uk/datasig-team-members</a:t>
            </a:r>
            <a:endParaRPr lang="en-GB" sz="1200" dirty="0"/>
          </a:p>
          <a:p>
            <a:pPr eaLnBrk="1">
              <a:tabLst>
                <a:tab pos="0" algn="l"/>
                <a:tab pos="71289" algn="l"/>
                <a:tab pos="376967" algn="l"/>
                <a:tab pos="682645" algn="l"/>
                <a:tab pos="988324" algn="l"/>
                <a:tab pos="1294002" algn="l"/>
                <a:tab pos="1599680" algn="l"/>
                <a:tab pos="1905358" algn="l"/>
                <a:tab pos="2211037" algn="l"/>
                <a:tab pos="2516715" algn="l"/>
                <a:tab pos="2822393" algn="l"/>
                <a:tab pos="3128071" algn="l"/>
                <a:tab pos="3433750" algn="l"/>
                <a:tab pos="3739427" algn="l"/>
                <a:tab pos="4045106" algn="l"/>
                <a:tab pos="4350784" algn="l"/>
                <a:tab pos="4656462" algn="l"/>
                <a:tab pos="4962140" algn="l"/>
                <a:tab pos="5267819" algn="l"/>
                <a:tab pos="5573497" algn="l"/>
                <a:tab pos="5879175" algn="l"/>
              </a:tabLst>
            </a:pPr>
            <a:endParaRPr lang="en-GB" altLang="en-US" sz="1200" dirty="0"/>
          </a:p>
          <a:p>
            <a:pPr eaLnBrk="1">
              <a:tabLst>
                <a:tab pos="0" algn="l"/>
                <a:tab pos="71289" algn="l"/>
                <a:tab pos="376967" algn="l"/>
                <a:tab pos="682645" algn="l"/>
                <a:tab pos="988324" algn="l"/>
                <a:tab pos="1294002" algn="l"/>
                <a:tab pos="1599680" algn="l"/>
                <a:tab pos="1905358" algn="l"/>
                <a:tab pos="2211037" algn="l"/>
                <a:tab pos="2516715" algn="l"/>
                <a:tab pos="2822393" algn="l"/>
                <a:tab pos="3128071" algn="l"/>
                <a:tab pos="3433750" algn="l"/>
                <a:tab pos="3739427" algn="l"/>
                <a:tab pos="4045106" algn="l"/>
                <a:tab pos="4350784" algn="l"/>
                <a:tab pos="4656462" algn="l"/>
                <a:tab pos="4962140" algn="l"/>
                <a:tab pos="5267819" algn="l"/>
                <a:tab pos="5573497" algn="l"/>
                <a:tab pos="5879175" algn="l"/>
              </a:tabLst>
            </a:pPr>
            <a:r>
              <a:rPr lang="en-GB" altLang="en-US" sz="1200" dirty="0"/>
              <a:t>Action recognition: </a:t>
            </a:r>
            <a:r>
              <a:rPr lang="en-GB" altLang="en-US" sz="1200" dirty="0" err="1"/>
              <a:t>Weixin</a:t>
            </a:r>
            <a:r>
              <a:rPr lang="en-GB" altLang="en-US" sz="1200" dirty="0"/>
              <a:t> Yang, Hao Ni, Cordelia Schmid, </a:t>
            </a:r>
            <a:r>
              <a:rPr lang="en-GB" altLang="en-US" sz="1200" dirty="0" err="1"/>
              <a:t>Lianwen</a:t>
            </a:r>
            <a:r>
              <a:rPr lang="en-GB" altLang="en-US" sz="1200" dirty="0"/>
              <a:t> </a:t>
            </a:r>
            <a:r>
              <a:rPr lang="en-GB" altLang="en-US" sz="1200" dirty="0" err="1"/>
              <a:t>Jin</a:t>
            </a:r>
            <a:endParaRPr lang="en-GB" altLang="en-US" sz="1200" dirty="0"/>
          </a:p>
          <a:p>
            <a:pPr eaLnBrk="1">
              <a:tabLst>
                <a:tab pos="0" algn="l"/>
                <a:tab pos="71289" algn="l"/>
                <a:tab pos="376967" algn="l"/>
                <a:tab pos="682645" algn="l"/>
                <a:tab pos="988324" algn="l"/>
                <a:tab pos="1294002" algn="l"/>
                <a:tab pos="1599680" algn="l"/>
                <a:tab pos="1905358" algn="l"/>
                <a:tab pos="2211037" algn="l"/>
                <a:tab pos="2516715" algn="l"/>
                <a:tab pos="2822393" algn="l"/>
                <a:tab pos="3128071" algn="l"/>
                <a:tab pos="3433750" algn="l"/>
                <a:tab pos="3739427" algn="l"/>
                <a:tab pos="4045106" algn="l"/>
                <a:tab pos="4350784" algn="l"/>
                <a:tab pos="4656462" algn="l"/>
                <a:tab pos="4962140" algn="l"/>
                <a:tab pos="5267819" algn="l"/>
                <a:tab pos="5573497" algn="l"/>
                <a:tab pos="5879175" algn="l"/>
              </a:tabLst>
            </a:pPr>
            <a:endParaRPr lang="en-GB" altLang="en-US" sz="12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76B196F-1481-43FC-A756-7CAD048B586C}"/>
              </a:ext>
            </a:extLst>
          </p:cNvPr>
          <p:cNvSpPr txBox="1">
            <a:spLocks noChangeArrowheads="1"/>
          </p:cNvSpPr>
          <p:nvPr/>
        </p:nvSpPr>
        <p:spPr>
          <a:xfrm>
            <a:off x="620563" y="2116898"/>
            <a:ext cx="7848872" cy="898116"/>
          </a:xfrm>
          <a:prstGeom prst="rect">
            <a:avLst/>
          </a:prstGeom>
        </p:spPr>
        <p:txBody>
          <a:bodyPr/>
          <a:lstStyle>
            <a:lvl1pPr algn="ctr" defTabSz="431985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66"/>
              </a:lnSpc>
              <a:tabLst>
                <a:tab pos="0" algn="l"/>
                <a:tab pos="304598" algn="l"/>
                <a:tab pos="610277" algn="l"/>
                <a:tab pos="915954" algn="l"/>
                <a:tab pos="1221633" algn="l"/>
                <a:tab pos="1527311" algn="l"/>
                <a:tab pos="1832989" algn="l"/>
                <a:tab pos="2138667" algn="l"/>
                <a:tab pos="2444346" algn="l"/>
                <a:tab pos="2750024" algn="l"/>
                <a:tab pos="3055702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49" algn="l"/>
                <a:tab pos="5501128" algn="l"/>
                <a:tab pos="5806806" algn="l"/>
                <a:tab pos="6112484" algn="l"/>
              </a:tabLst>
            </a:pPr>
            <a:r>
              <a:rPr lang="en-GB" dirty="0"/>
              <a:t>Using Rough Path Theory</a:t>
            </a:r>
            <a:br>
              <a:rPr lang="en-GB" dirty="0"/>
            </a:br>
            <a:endParaRPr lang="en-GB" alt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588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Picture 745">
            <a:extLst>
              <a:ext uri="{FF2B5EF4-FFF2-40B4-BE49-F238E27FC236}">
                <a16:creationId xmlns:a16="http://schemas.microsoft.com/office/drawing/2014/main" id="{592EFDA3-1D89-4ED8-86A3-33EEFE5605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" t="54086" r="51481" b="-5451"/>
          <a:stretch/>
        </p:blipFill>
        <p:spPr>
          <a:xfrm>
            <a:off x="6284363" y="348358"/>
            <a:ext cx="4356484" cy="3329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Rough paths: streamed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F68D63-7236-423D-B7E2-D0396A6467F4}" type="slidenum">
              <a:rPr lang="en-GB" altLang="en-US" smtClean="0"/>
              <a:pPr/>
              <a:t>10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ADE229-4C21-47C9-B7AC-81E85D70EC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1" t="9880" r="66" b="43544"/>
          <a:stretch/>
        </p:blipFill>
        <p:spPr>
          <a:xfrm>
            <a:off x="6137368" y="3091651"/>
            <a:ext cx="4500978" cy="2995083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F61F4B6-66F2-4890-AA32-FF4CAF6FBF2A}"/>
              </a:ext>
            </a:extLst>
          </p:cNvPr>
          <p:cNvSpPr txBox="1">
            <a:spLocks/>
          </p:cNvSpPr>
          <p:nvPr/>
        </p:nvSpPr>
        <p:spPr>
          <a:xfrm>
            <a:off x="-23446" y="1197155"/>
            <a:ext cx="3886200" cy="3525657"/>
          </a:xfrm>
          <a:prstGeom prst="rect">
            <a:avLst/>
          </a:prstGeom>
        </p:spPr>
        <p:txBody>
          <a:bodyPr/>
          <a:lstStyle>
            <a:lvl1pPr marL="323988" indent="-323988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1974" indent="-269990" algn="l" defTabSz="431985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959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42" indent="-215992" algn="l" defTabSz="431985" rtl="0" eaLnBrk="1" latinLnBrk="0" hangingPunct="1">
              <a:spcBef>
                <a:spcPct val="20000"/>
              </a:spcBef>
              <a:buFont typeface="Arial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928" indent="-215992" algn="l" defTabSz="431985" rtl="0" eaLnBrk="1" latinLnBrk="0" hangingPunct="1">
              <a:spcBef>
                <a:spcPct val="20000"/>
              </a:spcBef>
              <a:buFont typeface="Arial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5910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7894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9879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1862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en-GB"/>
              <a:t>The number “3” x, y coordinates – same picture drawn at two different speeds</a:t>
            </a:r>
          </a:p>
          <a:p>
            <a:pPr lvl="3"/>
            <a:endParaRPr lang="en-GB"/>
          </a:p>
          <a:p>
            <a:pPr lvl="3"/>
            <a:r>
              <a:rPr lang="en-GB"/>
              <a:t>No consistent wavelets</a:t>
            </a:r>
          </a:p>
          <a:p>
            <a:pPr lvl="3"/>
            <a:r>
              <a:rPr lang="en-GB"/>
              <a:t>Reparameterizations do not form a linear space!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5714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Rough paths: streamed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F68D63-7236-423D-B7E2-D0396A6467F4}" type="slidenum">
              <a:rPr lang="en-GB" altLang="en-US" smtClean="0"/>
              <a:pPr/>
              <a:t>11</a:t>
            </a:fld>
            <a:endParaRPr lang="en-GB" altLang="en-US"/>
          </a:p>
        </p:txBody>
      </p:sp>
      <p:sp>
        <p:nvSpPr>
          <p:cNvPr id="4" name="Text Placeholder 3"/>
          <p:cNvSpPr>
            <a:spLocks noGrp="1"/>
          </p:cNvSpPr>
          <p:nvPr>
            <p:ph sz="half" idx="4294967295"/>
          </p:nvPr>
        </p:nvSpPr>
        <p:spPr>
          <a:xfrm>
            <a:off x="431800" y="1223963"/>
            <a:ext cx="5330825" cy="32400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18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6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54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0" indent="-252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endParaRPr lang="en-GB" dirty="0"/>
          </a:p>
          <a:p>
            <a:pPr lvl="3"/>
            <a:r>
              <a:rPr lang="en-GB" dirty="0"/>
              <a:t>the letter “3” is drawn from top to bottom</a:t>
            </a:r>
          </a:p>
          <a:p>
            <a:pPr lvl="3"/>
            <a:r>
              <a:rPr lang="en-GB" dirty="0"/>
              <a:t>how does one describe the three or any path modulo the symmetry of parametrisation?</a:t>
            </a:r>
          </a:p>
          <a:p>
            <a:pPr lvl="3"/>
            <a:r>
              <a:rPr lang="en-GB" dirty="0"/>
              <a:t>describe the curve</a:t>
            </a:r>
          </a:p>
        </p:txBody>
      </p:sp>
      <p:pic>
        <p:nvPicPr>
          <p:cNvPr id="746" name="Picture 745">
            <a:extLst>
              <a:ext uri="{FF2B5EF4-FFF2-40B4-BE49-F238E27FC236}">
                <a16:creationId xmlns:a16="http://schemas.microsoft.com/office/drawing/2014/main" id="{592EFDA3-1D89-4ED8-86A3-33EEFE5605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" t="9025" r="51481" b="44399"/>
          <a:stretch/>
        </p:blipFill>
        <p:spPr>
          <a:xfrm>
            <a:off x="6034905" y="1954188"/>
            <a:ext cx="4447244" cy="301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39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Picture 745">
            <a:extLst>
              <a:ext uri="{FF2B5EF4-FFF2-40B4-BE49-F238E27FC236}">
                <a16:creationId xmlns:a16="http://schemas.microsoft.com/office/drawing/2014/main" id="{592EFDA3-1D89-4ED8-86A3-33EEFE5605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" t="54086" r="51481" b="-5451"/>
          <a:stretch/>
        </p:blipFill>
        <p:spPr>
          <a:xfrm>
            <a:off x="6284363" y="348358"/>
            <a:ext cx="4356484" cy="3329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Rough paths: streamed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F68D63-7236-423D-B7E2-D0396A6467F4}" type="slidenum">
              <a:rPr lang="en-GB" altLang="en-US" smtClean="0"/>
              <a:pPr/>
              <a:t>12</a:t>
            </a:fld>
            <a:endParaRPr lang="en-GB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/>
              <p:cNvSpPr>
                <a:spLocks noGrp="1"/>
              </p:cNvSpPr>
              <p:nvPr>
                <p:ph sz="half" idx="4294967295"/>
              </p:nvPr>
            </p:nvSpPr>
            <p:spPr>
              <a:xfrm>
                <a:off x="431800" y="1223963"/>
                <a:ext cx="5512912" cy="3240087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1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31800" indent="-25082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63600" indent="-25082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95400" indent="-25082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28000" indent="-252000" algn="l" defTabSz="914400" rtl="0" eaLnBrk="1" latinLnBrk="0" hangingPunct="1">
                  <a:spcBef>
                    <a:spcPts val="0"/>
                  </a:spcBef>
                  <a:buFont typeface="Arial" panose="020B0604020202020204" pitchFamily="34" charset="0"/>
                  <a:buChar char="–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160000" indent="-252000" algn="l" defTabSz="914400" rtl="0" eaLnBrk="1" latinLnBrk="0" hangingPunct="1">
                  <a:spcBef>
                    <a:spcPts val="0"/>
                  </a:spcBef>
                  <a:buFont typeface="Arial" panose="020B0604020202020204" pitchFamily="34" charset="0"/>
                  <a:buChar char="–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3"/>
                <a:endParaRPr lang="en-GB" dirty="0"/>
              </a:p>
              <a:p>
                <a:pPr lvl="3"/>
                <a:r>
                  <a:rPr lang="en-GB" dirty="0"/>
                  <a:t>how do we describe this unparameterized path mathematically?</a:t>
                </a:r>
              </a:p>
              <a:p>
                <a:pPr lvl="3"/>
                <a:r>
                  <a:rPr lang="en-GB" i="1" dirty="0"/>
                  <a:t>describe this multidimensional path in terms of its effects </a:t>
                </a:r>
                <a:r>
                  <a:rPr lang="en-GB" dirty="0"/>
                  <a:t>on certain nonlinear systems</a:t>
                </a:r>
              </a:p>
              <a:p>
                <a:pPr lvl="3"/>
                <a:r>
                  <a:rPr lang="en-GB" dirty="0"/>
                  <a:t>describe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dirty="0"/>
                  <a:t> using the first few terms in solution of 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𝑑𝑆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⊗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dirty="0"/>
                  <a:t>.</a:t>
                </a:r>
              </a:p>
            </p:txBody>
          </p:sp>
        </mc:Choice>
        <mc:Fallback xmlns=""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4294967295"/>
              </p:nvPr>
            </p:nvSpPr>
            <p:spPr>
              <a:xfrm>
                <a:off x="431800" y="1223963"/>
                <a:ext cx="5512912" cy="3240087"/>
              </a:xfrm>
              <a:prstGeom prst="rect">
                <a:avLst/>
              </a:prstGeom>
              <a:blipFill>
                <a:blip r:embed="rId4"/>
                <a:stretch>
                  <a:fillRect r="-2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FADE229-4C21-47C9-B7AC-81E85D70EC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1" t="9880" r="66" b="43544"/>
          <a:stretch/>
        </p:blipFill>
        <p:spPr>
          <a:xfrm>
            <a:off x="6137368" y="3091651"/>
            <a:ext cx="4500978" cy="29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94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544248" y="1869051"/>
                <a:ext cx="10436754" cy="4083860"/>
              </a:xfrm>
            </p:spPr>
            <p:txBody>
              <a:bodyPr/>
              <a:lstStyle/>
              <a:p>
                <a:r>
                  <a:rPr lang="en-GB" dirty="0"/>
                  <a:t>Signature is a </a:t>
                </a:r>
                <a:r>
                  <a:rPr lang="en-GB" i="1" dirty="0"/>
                  <a:t>t</a:t>
                </a:r>
                <a:r>
                  <a:rPr lang="en-GB" b="0" i="1" dirty="0"/>
                  <a:t>op down</a:t>
                </a:r>
                <a:r>
                  <a:rPr lang="en-GB" b="0" dirty="0"/>
                  <a:t> description for unparameterized paths that describes a path segment through its effects of stylised nonlinear systems</a:t>
                </a:r>
                <a:br>
                  <a:rPr lang="en-GB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𝑑𝑆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⊗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GB" b="0" dirty="0"/>
              </a:p>
              <a:p>
                <a:pPr lvl="1"/>
                <a:r>
                  <a:rPr lang="en-GB" dirty="0"/>
                  <a:t>removing </a:t>
                </a:r>
                <a:r>
                  <a:rPr lang="en-GB" b="0" dirty="0"/>
                  <a:t>an infinite dimensional invariance allowing prediction and classification with </a:t>
                </a:r>
                <a:r>
                  <a:rPr lang="en-GB" b="0" i="1" dirty="0"/>
                  <a:t>much</a:t>
                </a:r>
                <a:r>
                  <a:rPr lang="en-GB" b="0" dirty="0"/>
                  <a:t> smaller learning sets.</a:t>
                </a:r>
              </a:p>
              <a:p>
                <a:pPr lvl="1"/>
                <a:r>
                  <a:rPr lang="en-GB" dirty="0"/>
                  <a:t>gives fixed dimensional feature sets regardless of the sample points (missing data/varying parameterisation not issues).</a:t>
                </a:r>
                <a:endParaRPr lang="en-GB" b="0" dirty="0"/>
              </a:p>
            </p:txBody>
          </p:sp>
        </mc:Choice>
        <mc:Fallback xmlns=""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248" y="1869051"/>
                <a:ext cx="10436754" cy="408386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F68D63-7236-423D-B7E2-D0396A6467F4}" type="slidenum">
              <a:rPr lang="en-GB" altLang="en-US" smtClean="0"/>
              <a:pPr/>
              <a:t>13</a:t>
            </a:fld>
            <a:endParaRPr lang="en-GB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/>
                <a:r>
                  <a:rPr lang="en-GB" dirty="0"/>
                  <a:t>The signature of a path describes </a:t>
                </a:r>
                <a:r>
                  <a:rPr lang="en-GB" baseline="0" dirty="0"/>
                  <a:t>an unparameterized stream </a:t>
                </a:r>
                <a14:m>
                  <m:oMath xmlns:m="http://schemas.openxmlformats.org/officeDocument/2006/math">
                    <m:r>
                      <a:rPr lang="en-GB" b="0" i="1" baseline="0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baseline="0" dirty="0"/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6512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1A63E80D-350D-4AD7-BCFE-AA6A3BEF01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4248" y="1789514"/>
                <a:ext cx="10436754" cy="3837248"/>
              </a:xfrm>
            </p:spPr>
            <p:txBody>
              <a:bodyPr/>
              <a:lstStyle/>
              <a:p>
                <a:r>
                  <a:rPr lang="en-GB" b="0" dirty="0"/>
                  <a:t>The</a:t>
                </a:r>
                <a:r>
                  <a:rPr lang="en-GB" dirty="0"/>
                  <a:t> signature </a:t>
                </a:r>
                <a:r>
                  <a:rPr lang="en-GB" b="0" dirty="0"/>
                  <a:t>of a stream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b="0" dirty="0"/>
                  <a:t>over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b="0" dirty="0"/>
                  <a:t> defined by </a:t>
                </a:r>
              </a:p>
              <a:p>
                <a:pPr marL="431984" lvl="1" indent="0">
                  <a:buNone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GB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/>
                  <a:t> and </a:t>
                </a:r>
              </a:p>
              <a:p>
                <a:pPr marL="122094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≔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4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m:rPr>
                                  <m:brk m:alnAt="24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brk m:alnAt="24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…&lt;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4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m:rPr>
                                  <m:brk m:alnAt="24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m:rPr>
                              <m:brk m:alnAt="24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</m:oMath>
                  </m:oMathPara>
                </a14:m>
                <a:br>
                  <a:rPr lang="en-GB" b="0" dirty="0"/>
                </a:br>
                <a:endParaRPr lang="en-GB" dirty="0"/>
              </a:p>
              <a:p>
                <a:endParaRPr lang="en-GB" dirty="0"/>
              </a:p>
              <a:p>
                <a:r>
                  <a:rPr lang="en-GB" b="0" dirty="0"/>
                  <a:t>These “Fourier-like” coefficients exactly </a:t>
                </a:r>
                <a:r>
                  <a:rPr lang="en-GB" dirty="0"/>
                  <a:t>(</a:t>
                </a:r>
                <a:r>
                  <a:rPr lang="en-GB" dirty="0" err="1"/>
                  <a:t>Hambly</a:t>
                </a:r>
                <a:r>
                  <a:rPr lang="en-GB" dirty="0"/>
                  <a:t> Lyons Annals Math 2010) describe </a:t>
                </a:r>
                <a:r>
                  <a:rPr lang="en-GB" b="0" dirty="0"/>
                  <a:t>the </a:t>
                </a:r>
                <a:r>
                  <a:rPr lang="en-GB" b="0" i="1" dirty="0"/>
                  <a:t>un-parameterised</a:t>
                </a:r>
                <a:r>
                  <a:rPr lang="en-GB" b="0" dirty="0"/>
                  <a:t> stream. </a:t>
                </a: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1A63E80D-350D-4AD7-BCFE-AA6A3BEF01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248" y="1789514"/>
                <a:ext cx="10436754" cy="383724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825D29-7CEB-488C-A13D-5B405C76EA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F68D63-7236-423D-B7E2-D0396A6467F4}" type="slidenum">
              <a:rPr lang="en-GB" altLang="en-US" smtClean="0"/>
              <a:pPr/>
              <a:t>14</a:t>
            </a:fld>
            <a:endParaRPr lang="en-GB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B2C08A-87CA-42EA-B91A-9B9AEDD4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48" y="428112"/>
            <a:ext cx="10436250" cy="1179881"/>
          </a:xfrm>
        </p:spPr>
        <p:txBody>
          <a:bodyPr/>
          <a:lstStyle/>
          <a:p>
            <a:pPr algn="l"/>
            <a:r>
              <a:rPr lang="en-GB" dirty="0"/>
              <a:t>The signature </a:t>
            </a:r>
            <a:r>
              <a:rPr lang="en-GB" baseline="0" dirty="0"/>
              <a:t>– faithful and universal features describing an </a:t>
            </a:r>
            <a:r>
              <a:rPr lang="en-GB" baseline="0" dirty="0" err="1"/>
              <a:t>unparameterised</a:t>
            </a:r>
            <a:r>
              <a:rPr lang="en-GB" baseline="0" dirty="0"/>
              <a:t> stream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0768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63E80D-350D-4AD7-BCFE-AA6A3BEF0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48" y="1789514"/>
            <a:ext cx="10436754" cy="3837248"/>
          </a:xfrm>
        </p:spPr>
        <p:txBody>
          <a:bodyPr/>
          <a:lstStyle/>
          <a:p>
            <a:r>
              <a:rPr lang="en-GB" b="0" dirty="0"/>
              <a:t>Fundamental tool in Rough path theory</a:t>
            </a:r>
          </a:p>
          <a:p>
            <a:pPr lvl="1"/>
            <a:r>
              <a:rPr lang="en-GB" dirty="0"/>
              <a:t>r</a:t>
            </a:r>
            <a:r>
              <a:rPr lang="en-GB" b="0" dirty="0"/>
              <a:t>edefines discussion of interacting paths; extends calculus of Newton and Ito to new range of complex interacting systems.  An under-pinning contribution to </a:t>
            </a:r>
            <a:r>
              <a:rPr lang="en-GB" dirty="0"/>
              <a:t>F</a:t>
            </a:r>
            <a:r>
              <a:rPr lang="en-GB" b="0" dirty="0"/>
              <a:t>ields medal winning mathematical work of </a:t>
            </a:r>
            <a:r>
              <a:rPr lang="en-GB" b="0" dirty="0" err="1"/>
              <a:t>Hairer</a:t>
            </a:r>
            <a:r>
              <a:rPr lang="en-GB" b="0" dirty="0"/>
              <a:t>.</a:t>
            </a:r>
          </a:p>
          <a:p>
            <a:pPr lvl="1"/>
            <a:r>
              <a:rPr lang="en-GB" dirty="0"/>
              <a:t>for data applications:</a:t>
            </a:r>
          </a:p>
          <a:p>
            <a:pPr lvl="2"/>
            <a:r>
              <a:rPr lang="en-GB" dirty="0"/>
              <a:t>a generating function for the space of functions on streams</a:t>
            </a:r>
          </a:p>
          <a:p>
            <a:pPr lvl="2"/>
            <a:r>
              <a:rPr lang="en-GB" dirty="0"/>
              <a:t>it </a:t>
            </a:r>
            <a:r>
              <a:rPr lang="en-GB" b="0" dirty="0"/>
              <a:t>removes parametrisation and can reduce the dimensionality of streamed data quite dramatically.</a:t>
            </a:r>
            <a:r>
              <a:rPr lang="en-GB" dirty="0"/>
              <a:t> </a:t>
            </a:r>
          </a:p>
          <a:p>
            <a:pPr lvl="2"/>
            <a:r>
              <a:rPr lang="en-GB" dirty="0"/>
              <a:t>there is a world  (</a:t>
            </a:r>
            <a:r>
              <a:rPr lang="en-GB" dirty="0" err="1"/>
              <a:t>PyPi</a:t>
            </a:r>
            <a:r>
              <a:rPr lang="en-GB" dirty="0"/>
              <a:t>) Python packages “</a:t>
            </a:r>
            <a:r>
              <a:rPr lang="en-GB" dirty="0" err="1"/>
              <a:t>esig,iisignature</a:t>
            </a:r>
            <a:r>
              <a:rPr lang="en-GB" dirty="0"/>
              <a:t>, signatory”. </a:t>
            </a:r>
            <a:endParaRPr lang="en-GB" b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825D29-7CEB-488C-A13D-5B405C76EA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F68D63-7236-423D-B7E2-D0396A6467F4}" type="slidenum">
              <a:rPr lang="en-GB" altLang="en-US" smtClean="0"/>
              <a:pPr/>
              <a:t>15</a:t>
            </a:fld>
            <a:endParaRPr lang="en-GB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B2C08A-87CA-42EA-B91A-9B9AEDD4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48" y="428112"/>
            <a:ext cx="10436250" cy="1179881"/>
          </a:xfrm>
        </p:spPr>
        <p:txBody>
          <a:bodyPr/>
          <a:lstStyle/>
          <a:p>
            <a:pPr algn="l"/>
            <a:r>
              <a:rPr lang="en-GB" dirty="0"/>
              <a:t>The signature – top down, faithful and universal features describing an unparameterized stream</a:t>
            </a:r>
          </a:p>
        </p:txBody>
      </p:sp>
    </p:spTree>
    <p:extLst>
      <p:ext uri="{BB962C8B-B14F-4D97-AF65-F5344CB8AC3E}">
        <p14:creationId xmlns:p14="http://schemas.microsoft.com/office/powerpoint/2010/main" val="4121809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E35500-CC95-4165-8037-52F4DB061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04FEB-C339-4DBF-98D3-B3ED0828F7C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578FBAC-47EC-49AB-B823-5197C67F0760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A72F18-0639-4873-B8F0-172DD97D8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574" r="25394"/>
          <a:stretch/>
        </p:blipFill>
        <p:spPr>
          <a:xfrm>
            <a:off x="4451333" y="609632"/>
            <a:ext cx="5849359" cy="5702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B489F2-56F0-4981-B348-124792FE2A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335"/>
          <a:stretch/>
        </p:blipFill>
        <p:spPr>
          <a:xfrm>
            <a:off x="0" y="609632"/>
            <a:ext cx="5127304" cy="570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23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Rough paths: streamed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F68D63-7236-423D-B7E2-D0396A6467F4}" type="slidenum">
              <a:rPr lang="en-GB" altLang="en-US" smtClean="0"/>
              <a:pPr/>
              <a:t>17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2479C1-7D74-4459-BEF4-FF6C56A51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60" y="1156412"/>
            <a:ext cx="6859087" cy="475525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850A6FA-590D-48AA-A1FF-9746A6DA31A7}"/>
              </a:ext>
            </a:extLst>
          </p:cNvPr>
          <p:cNvSpPr txBox="1">
            <a:spLocks/>
          </p:cNvSpPr>
          <p:nvPr/>
        </p:nvSpPr>
        <p:spPr>
          <a:xfrm>
            <a:off x="0" y="1699316"/>
            <a:ext cx="4310464" cy="42535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18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6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54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0" indent="-252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en-GB" sz="2647" dirty="0"/>
              <a:t>Fourier Series</a:t>
            </a:r>
          </a:p>
          <a:p>
            <a:pPr lvl="3"/>
            <a:endParaRPr lang="en-GB" sz="2647" dirty="0"/>
          </a:p>
          <a:p>
            <a:pPr lvl="3"/>
            <a:r>
              <a:rPr lang="en-GB" sz="2647" dirty="0"/>
              <a:t>Intrinsically unstable</a:t>
            </a:r>
          </a:p>
          <a:p>
            <a:pPr lvl="4"/>
            <a:r>
              <a:rPr lang="en-GB" sz="2647" dirty="0"/>
              <a:t>Cameron Clark</a:t>
            </a:r>
          </a:p>
          <a:p>
            <a:pPr lvl="4"/>
            <a:r>
              <a:rPr lang="en-GB" sz="2647" dirty="0"/>
              <a:t>Dickinson</a:t>
            </a:r>
          </a:p>
          <a:p>
            <a:pPr lvl="3"/>
            <a:r>
              <a:rPr lang="en-GB" sz="2647" dirty="0"/>
              <a:t>n-dimensional linear summaries predict effects O(1/n^1/2)</a:t>
            </a:r>
          </a:p>
          <a:p>
            <a:pPr lvl="3"/>
            <a:endParaRPr lang="en-GB" sz="2647" dirty="0"/>
          </a:p>
          <a:p>
            <a:pPr lvl="3"/>
            <a:r>
              <a:rPr lang="en-GB" sz="2647" dirty="0"/>
              <a:t>signatures O(1/(n/2)!)</a:t>
            </a:r>
          </a:p>
          <a:p>
            <a:pPr lvl="3"/>
            <a:endParaRPr lang="en-GB" sz="2647" dirty="0"/>
          </a:p>
          <a:p>
            <a:pPr lvl="3"/>
            <a:endParaRPr lang="en-GB" sz="2647" dirty="0"/>
          </a:p>
          <a:p>
            <a:pPr lvl="3"/>
            <a:endParaRPr lang="en-GB" sz="2647" dirty="0"/>
          </a:p>
          <a:p>
            <a:pPr lvl="3"/>
            <a:endParaRPr lang="en-GB" sz="2647" dirty="0"/>
          </a:p>
          <a:p>
            <a:pPr lvl="3"/>
            <a:endParaRPr lang="en-GB" sz="2647" dirty="0"/>
          </a:p>
          <a:p>
            <a:pPr marL="0" lvl="1"/>
            <a:endParaRPr lang="en-GB" sz="2647" dirty="0"/>
          </a:p>
        </p:txBody>
      </p:sp>
    </p:spTree>
    <p:extLst>
      <p:ext uri="{BB962C8B-B14F-4D97-AF65-F5344CB8AC3E}">
        <p14:creationId xmlns:p14="http://schemas.microsoft.com/office/powerpoint/2010/main" val="4268532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5717944-7137-4047-96E5-51E7A6A9C788}"/>
              </a:ext>
            </a:extLst>
          </p:cNvPr>
          <p:cNvSpPr/>
          <p:nvPr/>
        </p:nvSpPr>
        <p:spPr>
          <a:xfrm>
            <a:off x="8475786" y="2108838"/>
            <a:ext cx="3039662" cy="329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891" dirty="0"/>
              <a:t>Z. </a:t>
            </a:r>
            <a:r>
              <a:rPr lang="en-US" altLang="zh-CN" sz="1891" dirty="0" err="1"/>
              <a:t>Xie</a:t>
            </a:r>
            <a:r>
              <a:rPr lang="en-US" altLang="zh-CN" sz="1891" dirty="0"/>
              <a:t>, Z. Sun, L. Jin, H. Ni, and T. Lyons, “Learning spatial-semantic context with fully convolutional recurrent network for online handwritten Chinese text recognition,” IEEE transactions on pattern analysis and machine intelligence (IEEE TPAMI), 2017.</a:t>
            </a:r>
            <a:endParaRPr lang="zh-CN" altLang="zh-CN" sz="1891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51CF027-BA63-4B82-B650-ED6FF6AA5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81" y="1880274"/>
            <a:ext cx="8077807" cy="3836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4E97C3-89E3-46E4-829E-542AB8E98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/>
              <a:t>Handwriting </a:t>
            </a:r>
            <a:r>
              <a:rPr lang="en-US" altLang="zh-CN" dirty="0" err="1"/>
              <a:t>Textline</a:t>
            </a:r>
            <a:r>
              <a:rPr lang="en-US" altLang="zh-CN" dirty="0"/>
              <a:t> Recognition on ICDAR and CASIA dataset</a:t>
            </a:r>
            <a:br>
              <a:rPr lang="zh-CN" alt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501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SCUT </a:t>
            </a:r>
            <a:r>
              <a:rPr lang="en-GB" dirty="0" err="1"/>
              <a:t>gPen</a:t>
            </a:r>
            <a:r>
              <a:rPr lang="en-GB" dirty="0"/>
              <a:t>, </a:t>
            </a:r>
            <a:r>
              <a:rPr lang="en-GB" dirty="0" err="1"/>
              <a:t>Sogou</a:t>
            </a:r>
            <a:r>
              <a:rPr lang="en-GB" dirty="0"/>
              <a:t> IME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F68D63-7236-423D-B7E2-D0396A6467F4}" type="slidenum">
              <a:rPr lang="en-GB" altLang="en-US" smtClean="0"/>
              <a:pPr/>
              <a:t>19</a:t>
            </a:fld>
            <a:endParaRPr lang="en-GB" altLang="en-US"/>
          </a:p>
        </p:txBody>
      </p:sp>
      <p:sp>
        <p:nvSpPr>
          <p:cNvPr id="4" name="Text Placeholder 3"/>
          <p:cNvSpPr>
            <a:spLocks noGrp="1"/>
          </p:cNvSpPr>
          <p:nvPr>
            <p:ph sz="half" idx="4294967295"/>
          </p:nvPr>
        </p:nvSpPr>
        <p:spPr>
          <a:xfrm>
            <a:off x="431800" y="1223963"/>
            <a:ext cx="7109031" cy="32400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18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6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54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0" indent="-252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en-GB" sz="2400" dirty="0">
                <a:hlinkClick r:id="rId5"/>
              </a:rPr>
              <a:t>https://itunes.apple.com/cn/app/scut-gpen-shou-xie-shu-ru-fa/id957809824?l=en&amp;mt=8</a:t>
            </a:r>
            <a:endParaRPr lang="en-GB" sz="2400" dirty="0"/>
          </a:p>
          <a:p>
            <a:pPr lvl="3"/>
            <a:endParaRPr lang="en-GB" sz="2400" dirty="0"/>
          </a:p>
          <a:p>
            <a:pPr lvl="3"/>
            <a:r>
              <a:rPr lang="en-GB" sz="2400" dirty="0" err="1"/>
              <a:t>Sogou</a:t>
            </a:r>
            <a:r>
              <a:rPr lang="en-GB" sz="2400" dirty="0"/>
              <a:t> IME, </a:t>
            </a:r>
            <a:r>
              <a:rPr lang="en-GB" sz="2400" dirty="0">
                <a:hlinkClick r:id="rId6"/>
              </a:rPr>
              <a:t>https://itunes.apple.com/cn/app/id917670924</a:t>
            </a:r>
            <a:endParaRPr lang="en-GB" sz="2400" dirty="0"/>
          </a:p>
          <a:p>
            <a:pPr lvl="3"/>
            <a:endParaRPr lang="en-GB" sz="2400" dirty="0">
              <a:hlinkClick r:id="rId7"/>
            </a:endParaRPr>
          </a:p>
          <a:p>
            <a:pPr lvl="3"/>
            <a:r>
              <a:rPr lang="en-GB" sz="2400" dirty="0">
                <a:hlinkClick r:id="rId7"/>
              </a:rPr>
              <a:t>https://play.google.com/store/apps/details?id=net.hciilab.scutgPen.IME&amp;hl=en</a:t>
            </a:r>
            <a:r>
              <a:rPr lang="en-GB" sz="2400" dirty="0"/>
              <a:t>    1-5 million downloads</a:t>
            </a:r>
          </a:p>
          <a:p>
            <a:pPr lvl="3"/>
            <a:endParaRPr lang="en-GB" sz="2400" dirty="0"/>
          </a:p>
          <a:p>
            <a:pPr lvl="3"/>
            <a:r>
              <a:rPr lang="en-GB" sz="2400" dirty="0" err="1"/>
              <a:t>Sogou</a:t>
            </a:r>
            <a:r>
              <a:rPr lang="en-GB" sz="2400" dirty="0"/>
              <a:t> IME: </a:t>
            </a:r>
            <a:r>
              <a:rPr lang="en-GB" sz="2400" dirty="0">
                <a:hlinkClick r:id="rId8"/>
              </a:rPr>
              <a:t>https://play.google.com/store/apps/details?id=com.sohu.inputmethod.sogou</a:t>
            </a:r>
            <a:r>
              <a:rPr lang="en-GB" sz="2400" dirty="0"/>
              <a:t>   10-50 million downloads</a:t>
            </a:r>
          </a:p>
        </p:txBody>
      </p:sp>
      <p:pic>
        <p:nvPicPr>
          <p:cNvPr id="5" name="scut_android_">
            <a:hlinkClick r:id="" action="ppaction://media"/>
            <a:extLst>
              <a:ext uri="{FF2B5EF4-FFF2-40B4-BE49-F238E27FC236}">
                <a16:creationId xmlns:a16="http://schemas.microsoft.com/office/drawing/2014/main" id="{36F09B10-3FEB-48B8-9517-06404E024C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47" end="33302.37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75993" y="199"/>
            <a:ext cx="3647662" cy="64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4625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 1DONNIE_DARKO_wave_u_nm_np1_fr_goo_9_rgb">
            <a:hlinkClick r:id="" action="ppaction://media"/>
            <a:extLst>
              <a:ext uri="{FF2B5EF4-FFF2-40B4-BE49-F238E27FC236}">
                <a16:creationId xmlns:a16="http://schemas.microsoft.com/office/drawing/2014/main" id="{DFC6B178-6194-9B40-8835-58E3A5A48A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651445" y="1158084"/>
            <a:ext cx="2592178" cy="1956361"/>
          </a:xfrm>
          <a:prstGeom prst="rect">
            <a:avLst/>
          </a:prstGeom>
        </p:spPr>
      </p:pic>
      <p:pic>
        <p:nvPicPr>
          <p:cNvPr id="21" name=" 1Girl_does_12_pull-ups_pullup_u_cm_np1_ba_med_0_rgb">
            <a:hlinkClick r:id="" action="ppaction://media"/>
            <a:extLst>
              <a:ext uri="{FF2B5EF4-FFF2-40B4-BE49-F238E27FC236}">
                <a16:creationId xmlns:a16="http://schemas.microsoft.com/office/drawing/2014/main" id="{870379F2-F83B-BE40-B56F-56CCB86A880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964501" y="3114445"/>
            <a:ext cx="2608480" cy="1956361"/>
          </a:xfrm>
          <a:prstGeom prst="rect">
            <a:avLst/>
          </a:prstGeom>
        </p:spPr>
      </p:pic>
      <p:pic>
        <p:nvPicPr>
          <p:cNvPr id="20" name=" 1Faith_Rewarded_catch_f_cm_np1_fr_med_10_rgb">
            <a:hlinkClick r:id="" action="ppaction://media"/>
            <a:extLst>
              <a:ext uri="{FF2B5EF4-FFF2-40B4-BE49-F238E27FC236}">
                <a16:creationId xmlns:a16="http://schemas.microsoft.com/office/drawing/2014/main" id="{CAFC4DE1-D6F1-2B41-A5E1-643ACE67D87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818227" y="3028359"/>
            <a:ext cx="2727722" cy="204150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82FEF9A-8D72-4B5D-B916-B09CBE772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Human Activity in Video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864382">
              <a:defRPr/>
            </a:pPr>
            <a:fld id="{4F9AC08D-23A9-440E-BCB9-AA1E9877CC38}" type="slidenum">
              <a:rPr lang="en-US" b="0">
                <a:solidFill>
                  <a:prstClr val="white">
                    <a:lumMod val="75000"/>
                  </a:prstClr>
                </a:solidFill>
              </a:rPr>
              <a:pPr defTabSz="864382">
                <a:defRPr/>
              </a:pPr>
              <a:t>2</a:t>
            </a:fld>
            <a:endParaRPr lang="en-US" b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2" name=" 1Crash_run_f_cm_np1_fr_med_17_rgb">
            <a:hlinkClick r:id="" action="ppaction://media"/>
            <a:extLst>
              <a:ext uri="{FF2B5EF4-FFF2-40B4-BE49-F238E27FC236}">
                <a16:creationId xmlns:a16="http://schemas.microsoft.com/office/drawing/2014/main" id="{7DEC9D2C-5FD7-4F4E-854E-3769727CB05F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518114" y="1158084"/>
            <a:ext cx="2608480" cy="1956361"/>
          </a:xfrm>
          <a:prstGeom prst="rect">
            <a:avLst/>
          </a:prstGeom>
        </p:spPr>
      </p:pic>
      <p:pic>
        <p:nvPicPr>
          <p:cNvPr id="4" name=" 1Das_Wunder_von_Bern_(Deutschland_2002_2003)_kick_ball_f_cm_np1_fr_goo_2_rgb">
            <a:hlinkClick r:id="" action="ppaction://media"/>
            <a:extLst>
              <a:ext uri="{FF2B5EF4-FFF2-40B4-BE49-F238E27FC236}">
                <a16:creationId xmlns:a16="http://schemas.microsoft.com/office/drawing/2014/main" id="{BE3091B1-8DED-994B-9C00-3736D3EF0D05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849906" y="1158084"/>
            <a:ext cx="2608480" cy="1956361"/>
          </a:xfrm>
          <a:prstGeom prst="rect">
            <a:avLst/>
          </a:prstGeom>
        </p:spPr>
      </p:pic>
      <p:pic>
        <p:nvPicPr>
          <p:cNvPr id="5" name=" 1Davis_Love_III__Beautiful_swing!_golf_f_cm_np1_ri_med_0_rgb">
            <a:hlinkClick r:id="" action="ppaction://media"/>
            <a:extLst>
              <a:ext uri="{FF2B5EF4-FFF2-40B4-BE49-F238E27FC236}">
                <a16:creationId xmlns:a16="http://schemas.microsoft.com/office/drawing/2014/main" id="{20F8EF2C-6157-454F-BEFC-DBF1B8764E7A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458386" y="1158084"/>
            <a:ext cx="2608480" cy="1956361"/>
          </a:xfrm>
          <a:prstGeom prst="rect">
            <a:avLst/>
          </a:prstGeom>
        </p:spPr>
      </p:pic>
      <p:pic>
        <p:nvPicPr>
          <p:cNvPr id="6" name=" 1Documentario_Le_Parkour_Londrina_jump_f_cm_np1_ri_bad_5_rgb">
            <a:hlinkClick r:id="" action="ppaction://media"/>
            <a:extLst>
              <a:ext uri="{FF2B5EF4-FFF2-40B4-BE49-F238E27FC236}">
                <a16:creationId xmlns:a16="http://schemas.microsoft.com/office/drawing/2014/main" id="{F2B61FAD-BEC0-3547-8416-FEAEC10665D3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066866" y="1158084"/>
            <a:ext cx="2608480" cy="1956361"/>
          </a:xfrm>
          <a:prstGeom prst="rect">
            <a:avLst/>
          </a:prstGeom>
        </p:spPr>
      </p:pic>
      <p:pic>
        <p:nvPicPr>
          <p:cNvPr id="16" name=" 1EasternPromises_sit_f_cm_np1_ri_med_3_rgb">
            <a:hlinkClick r:id="" action="ppaction://media"/>
            <a:extLst>
              <a:ext uri="{FF2B5EF4-FFF2-40B4-BE49-F238E27FC236}">
                <a16:creationId xmlns:a16="http://schemas.microsoft.com/office/drawing/2014/main" id="{BE75BA5D-CC1E-FC4D-856E-5B101F184B58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45666" y="3114445"/>
            <a:ext cx="2608480" cy="1956361"/>
          </a:xfrm>
          <a:prstGeom prst="rect">
            <a:avLst/>
          </a:prstGeom>
        </p:spPr>
      </p:pic>
      <p:pic>
        <p:nvPicPr>
          <p:cNvPr id="18" name=" 1Eurotrip_walk_f_nm_np1_fr_med_8_rgb">
            <a:hlinkClick r:id="" action="ppaction://media"/>
            <a:extLst>
              <a:ext uri="{FF2B5EF4-FFF2-40B4-BE49-F238E27FC236}">
                <a16:creationId xmlns:a16="http://schemas.microsoft.com/office/drawing/2014/main" id="{4496EB0D-5CA2-A749-883D-FCBB786DB4A3}"/>
              </a:ext>
            </a:extLst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762626" y="3111716"/>
            <a:ext cx="2608480" cy="1956361"/>
          </a:xfrm>
          <a:prstGeom prst="rect">
            <a:avLst/>
          </a:prstGeom>
        </p:spPr>
      </p:pic>
      <p:pic>
        <p:nvPicPr>
          <p:cNvPr id="19" name=" 1EVOLUTION_stand_f_nm_np1_le_med_15_rgb">
            <a:hlinkClick r:id="" action="ppaction://media"/>
            <a:extLst>
              <a:ext uri="{FF2B5EF4-FFF2-40B4-BE49-F238E27FC236}">
                <a16:creationId xmlns:a16="http://schemas.microsoft.com/office/drawing/2014/main" id="{CD3E55A8-AD4E-014B-ACD1-53195D52D6AB}"/>
              </a:ext>
            </a:extLst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371107" y="3114445"/>
            <a:ext cx="2608479" cy="1956360"/>
          </a:xfrm>
          <a:prstGeom prst="rect">
            <a:avLst/>
          </a:prstGeom>
        </p:spPr>
      </p:pic>
      <p:pic>
        <p:nvPicPr>
          <p:cNvPr id="7" name=" 1practicingmybaseballswing2009_swing_baseball_f_cm_np1_fr_med_2_rgb">
            <a:hlinkClick r:id="" action="ppaction://media"/>
            <a:extLst>
              <a:ext uri="{FF2B5EF4-FFF2-40B4-BE49-F238E27FC236}">
                <a16:creationId xmlns:a16="http://schemas.microsoft.com/office/drawing/2014/main" id="{ADCA7D9E-3D05-934A-A944-D215637319C2}"/>
              </a:ext>
            </a:extLst>
          </p:cNvPr>
          <p:cNvPicPr>
            <a:picLocks noChangeAspect="1"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154145" y="3111717"/>
            <a:ext cx="2608480" cy="19563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CE1742-696B-1341-8E8C-739B43055A62}"/>
              </a:ext>
            </a:extLst>
          </p:cNvPr>
          <p:cNvSpPr/>
          <p:nvPr/>
        </p:nvSpPr>
        <p:spPr>
          <a:xfrm>
            <a:off x="-330297" y="4984719"/>
            <a:ext cx="12185844" cy="911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43"/>
          </a:p>
        </p:txBody>
      </p:sp>
      <p:sp>
        <p:nvSpPr>
          <p:cNvPr id="17" name="副标题 2">
            <a:extLst>
              <a:ext uri="{FF2B5EF4-FFF2-40B4-BE49-F238E27FC236}">
                <a16:creationId xmlns:a16="http://schemas.microsoft.com/office/drawing/2014/main" id="{BE0B08D2-EBA6-4115-A001-A2CC2C53BC86}"/>
              </a:ext>
            </a:extLst>
          </p:cNvPr>
          <p:cNvSpPr txBox="1">
            <a:spLocks/>
          </p:cNvSpPr>
          <p:nvPr/>
        </p:nvSpPr>
        <p:spPr>
          <a:xfrm>
            <a:off x="91019" y="5316876"/>
            <a:ext cx="11437804" cy="663071"/>
          </a:xfrm>
          <a:prstGeom prst="rect">
            <a:avLst/>
          </a:prstGeom>
        </p:spPr>
        <p:txBody>
          <a:bodyPr vert="horz" lIns="115253" tIns="57626" rIns="115253" bIns="57626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529" dirty="0" err="1"/>
              <a:t>Jhuang</a:t>
            </a:r>
            <a:r>
              <a:rPr lang="en-GB" sz="3529" dirty="0"/>
              <a:t>, H., Gall, J., </a:t>
            </a:r>
            <a:r>
              <a:rPr lang="en-GB" sz="3529" dirty="0" err="1"/>
              <a:t>Zuffi</a:t>
            </a:r>
            <a:r>
              <a:rPr lang="en-GB" sz="3529" dirty="0"/>
              <a:t>, S., Schmid, C. and Black, M.J., 2013. Towards understanding action recognition. In </a:t>
            </a:r>
            <a:r>
              <a:rPr lang="en-GB" sz="3529" i="1" dirty="0"/>
              <a:t>Proceedings of the IEEE international conference on computer vision</a:t>
            </a:r>
            <a:r>
              <a:rPr lang="en-GB" sz="3529" dirty="0"/>
              <a:t> (pp. 3192-3199).</a:t>
            </a:r>
            <a:endParaRPr lang="en-US" altLang="zh-CN" sz="3025" dirty="0">
              <a:solidFill>
                <a:srgbClr val="0000FF"/>
              </a:solidFill>
              <a:latin typeface="Calibri" panose="020F0502020204030204"/>
              <a:ea typeface="等线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718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6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6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5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6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69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5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81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8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Rough paths: streamed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F68D63-7236-423D-B7E2-D0396A6467F4}" type="slidenum">
              <a:rPr lang="en-GB" altLang="en-US" smtClean="0"/>
              <a:pPr/>
              <a:t>20</a:t>
            </a:fld>
            <a:endParaRPr lang="en-GB" altLang="en-US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FD0FD33D-F52E-49BE-8388-CDC88C5DB759}"/>
              </a:ext>
            </a:extLst>
          </p:cNvPr>
          <p:cNvSpPr txBox="1">
            <a:spLocks/>
          </p:cNvSpPr>
          <p:nvPr/>
        </p:nvSpPr>
        <p:spPr>
          <a:xfrm>
            <a:off x="317021" y="1703189"/>
            <a:ext cx="5185300" cy="369115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18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6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54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0" indent="-252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6051" indent="-316140">
              <a:buFont typeface="Arial" panose="020B0604020202020204" pitchFamily="34" charset="0"/>
              <a:buChar char="–"/>
            </a:pPr>
            <a:r>
              <a:rPr lang="en-GB" sz="2647" b="0" dirty="0"/>
              <a:t>Many typed of stream</a:t>
            </a:r>
          </a:p>
          <a:p>
            <a:pPr marL="116051" indent="-316140">
              <a:buFont typeface="Arial" panose="020B0604020202020204" pitchFamily="34" charset="0"/>
              <a:buChar char="–"/>
            </a:pPr>
            <a:r>
              <a:rPr lang="en-GB" sz="2647" b="0" dirty="0"/>
              <a:t>Reducing video to landmarks and pose is now feasible!</a:t>
            </a:r>
          </a:p>
          <a:p>
            <a:pPr marL="116051" indent="-316140">
              <a:buFont typeface="Arial" panose="020B0604020202020204" pitchFamily="34" charset="0"/>
              <a:buChar char="–"/>
            </a:pPr>
            <a:r>
              <a:rPr lang="en-GB" sz="2647" b="0" dirty="0"/>
              <a:t>The matchstick men and women are data streams in 30-75 dimensions</a:t>
            </a:r>
          </a:p>
          <a:p>
            <a:pPr marL="692306" lvl="1" indent="-316140">
              <a:buFont typeface="Arial" panose="020B0604020202020204" pitchFamily="34" charset="0"/>
              <a:buChar char="–"/>
            </a:pPr>
            <a:r>
              <a:rPr lang="en-GB" sz="2647" dirty="0"/>
              <a:t>Still need to make sense of the data! </a:t>
            </a:r>
          </a:p>
          <a:p>
            <a:pPr marL="692306" lvl="1" indent="-316140">
              <a:buFont typeface="Arial" panose="020B0604020202020204" pitchFamily="34" charset="0"/>
              <a:buChar char="–"/>
            </a:pPr>
            <a:r>
              <a:rPr lang="en-GB" sz="2647" dirty="0"/>
              <a:t>Starting times shift</a:t>
            </a:r>
          </a:p>
          <a:p>
            <a:pPr marL="692306" lvl="1" indent="-316140">
              <a:buFont typeface="Arial" panose="020B0604020202020204" pitchFamily="34" charset="0"/>
              <a:buChar char="–"/>
            </a:pPr>
            <a:r>
              <a:rPr lang="en-GB" sz="2647" dirty="0"/>
              <a:t>Speed varies</a:t>
            </a:r>
          </a:p>
          <a:p>
            <a:endParaRPr lang="en-GB" sz="2647" dirty="0"/>
          </a:p>
          <a:p>
            <a:endParaRPr lang="en-GB" sz="2647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DDF8F5-868B-4E10-A754-21552315A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549" y="1616866"/>
            <a:ext cx="5795702" cy="38638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3F8413-827B-4E16-9A76-6D66C32E4D2C}"/>
              </a:ext>
            </a:extLst>
          </p:cNvPr>
          <p:cNvSpPr txBox="1"/>
          <p:nvPr/>
        </p:nvSpPr>
        <p:spPr>
          <a:xfrm>
            <a:off x="544248" y="5558731"/>
            <a:ext cx="10573222" cy="3393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2017" dirty="0">
                <a:solidFill>
                  <a:prstClr val="black"/>
                </a:solidFill>
              </a:rPr>
              <a:t>http://mvig.sjtu.edu.cn/research/alphapose.html</a:t>
            </a:r>
          </a:p>
        </p:txBody>
      </p:sp>
    </p:spTree>
    <p:extLst>
      <p:ext uri="{BB962C8B-B14F-4D97-AF65-F5344CB8AC3E}">
        <p14:creationId xmlns:p14="http://schemas.microsoft.com/office/powerpoint/2010/main" val="3381571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/>
              <a:t>Action recognition</a:t>
            </a:r>
            <a:endParaRPr lang="zh-CN" altLang="en-US" dirty="0"/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CEBE45B-6803-46CD-A684-94950845CB5A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24" name="副标题 2"/>
          <p:cNvSpPr txBox="1">
            <a:spLocks/>
          </p:cNvSpPr>
          <p:nvPr/>
        </p:nvSpPr>
        <p:spPr>
          <a:xfrm>
            <a:off x="5225822" y="746085"/>
            <a:ext cx="4052618" cy="299165"/>
          </a:xfrm>
          <a:prstGeom prst="rect">
            <a:avLst/>
          </a:prstGeom>
        </p:spPr>
        <p:txBody>
          <a:bodyPr vert="horz" lIns="86439" tIns="43220" rIns="86439" bIns="432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91" dirty="0"/>
              <a:t>To assign action label to video clip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815" y="1288342"/>
            <a:ext cx="3230177" cy="242263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74" y="1288342"/>
            <a:ext cx="3230177" cy="2422633"/>
          </a:xfrm>
          <a:prstGeom prst="rect">
            <a:avLst/>
          </a:prstGeom>
        </p:spPr>
      </p:pic>
      <p:sp>
        <p:nvSpPr>
          <p:cNvPr id="27" name="下箭头 26"/>
          <p:cNvSpPr/>
          <p:nvPr/>
        </p:nvSpPr>
        <p:spPr>
          <a:xfrm rot="16200000">
            <a:off x="5580888" y="2257539"/>
            <a:ext cx="431799" cy="914273"/>
          </a:xfrm>
          <a:prstGeom prst="downArrow">
            <a:avLst>
              <a:gd name="adj1" fmla="val 50000"/>
              <a:gd name="adj2" fmla="val 7224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3"/>
          </a:p>
        </p:txBody>
      </p:sp>
      <p:sp>
        <p:nvSpPr>
          <p:cNvPr id="28" name="副标题 2"/>
          <p:cNvSpPr txBox="1">
            <a:spLocks/>
          </p:cNvSpPr>
          <p:nvPr/>
        </p:nvSpPr>
        <p:spPr>
          <a:xfrm>
            <a:off x="5114477" y="1788465"/>
            <a:ext cx="1380481" cy="638280"/>
          </a:xfrm>
          <a:prstGeom prst="rect">
            <a:avLst/>
          </a:prstGeom>
        </p:spPr>
        <p:txBody>
          <a:bodyPr vert="horz" lIns="86439" tIns="43220" rIns="86439" bIns="432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891" dirty="0"/>
              <a:t>Pose Estimation</a:t>
            </a:r>
          </a:p>
        </p:txBody>
      </p:sp>
      <p:sp>
        <p:nvSpPr>
          <p:cNvPr id="29" name="下箭头 28"/>
          <p:cNvSpPr/>
          <p:nvPr/>
        </p:nvSpPr>
        <p:spPr>
          <a:xfrm rot="18000000">
            <a:off x="4706764" y="3663371"/>
            <a:ext cx="259348" cy="639619"/>
          </a:xfrm>
          <a:prstGeom prst="downArrow">
            <a:avLst>
              <a:gd name="adj1" fmla="val 50000"/>
              <a:gd name="adj2" fmla="val 72243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3"/>
          </a:p>
        </p:txBody>
      </p:sp>
      <p:sp>
        <p:nvSpPr>
          <p:cNvPr id="30" name="副标题 2"/>
          <p:cNvSpPr txBox="1">
            <a:spLocks/>
          </p:cNvSpPr>
          <p:nvPr/>
        </p:nvSpPr>
        <p:spPr>
          <a:xfrm>
            <a:off x="5033158" y="3891962"/>
            <a:ext cx="1880707" cy="510275"/>
          </a:xfrm>
          <a:prstGeom prst="rect">
            <a:avLst/>
          </a:prstGeom>
        </p:spPr>
        <p:txBody>
          <a:bodyPr vert="horz" lIns="86439" tIns="43220" rIns="86439" bIns="432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647" dirty="0"/>
              <a:t>“Clapping”</a:t>
            </a:r>
          </a:p>
        </p:txBody>
      </p:sp>
      <p:sp>
        <p:nvSpPr>
          <p:cNvPr id="31" name="下箭头 30"/>
          <p:cNvSpPr/>
          <p:nvPr/>
        </p:nvSpPr>
        <p:spPr>
          <a:xfrm rot="3600000">
            <a:off x="6757881" y="3672483"/>
            <a:ext cx="220304" cy="638971"/>
          </a:xfrm>
          <a:prstGeom prst="downArrow">
            <a:avLst>
              <a:gd name="adj1" fmla="val 50000"/>
              <a:gd name="adj2" fmla="val 72243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3"/>
          </a:p>
        </p:txBody>
      </p:sp>
      <p:sp>
        <p:nvSpPr>
          <p:cNvPr id="33" name="副标题 2"/>
          <p:cNvSpPr txBox="1">
            <a:spLocks/>
          </p:cNvSpPr>
          <p:nvPr/>
        </p:nvSpPr>
        <p:spPr>
          <a:xfrm>
            <a:off x="7252132" y="3928254"/>
            <a:ext cx="2263964" cy="640748"/>
          </a:xfrm>
          <a:prstGeom prst="rect">
            <a:avLst/>
          </a:prstGeom>
        </p:spPr>
        <p:txBody>
          <a:bodyPr vert="horz" lIns="86439" tIns="43220" rIns="86439" bIns="432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891" dirty="0"/>
              <a:t>Action Recognition from landmark data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8B32232-A3EC-4CC7-9531-2CE87F3D06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28" y="4520965"/>
            <a:ext cx="7030060" cy="18544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A890C57-235A-406D-9B15-014A4E01FA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62" y="4632663"/>
            <a:ext cx="877289" cy="13762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副标题 2"/>
          <p:cNvSpPr txBox="1">
            <a:spLocks/>
          </p:cNvSpPr>
          <p:nvPr/>
        </p:nvSpPr>
        <p:spPr>
          <a:xfrm>
            <a:off x="2121167" y="3928516"/>
            <a:ext cx="2263963" cy="592449"/>
          </a:xfrm>
          <a:prstGeom prst="rect">
            <a:avLst/>
          </a:prstGeom>
        </p:spPr>
        <p:txBody>
          <a:bodyPr vert="horz" lIns="86439" tIns="43220" rIns="86439" bIns="432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891" dirty="0"/>
              <a:t>Action Recognition from RGB data</a:t>
            </a:r>
          </a:p>
        </p:txBody>
      </p:sp>
    </p:spTree>
    <p:extLst>
      <p:ext uri="{BB962C8B-B14F-4D97-AF65-F5344CB8AC3E}">
        <p14:creationId xmlns:p14="http://schemas.microsoft.com/office/powerpoint/2010/main" val="2494931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/>
            <a:fld id="{4F9AC08D-23A9-440E-BCB9-AA1E9877CC38}" type="slidenum">
              <a:rPr lang="en-US" noProof="0" smtClean="0"/>
              <a:pPr lvl="0"/>
              <a:t>22</a:t>
            </a:fld>
            <a:endParaRPr lang="en-US" noProof="0"/>
          </a:p>
        </p:txBody>
      </p:sp>
      <p:pic>
        <p:nvPicPr>
          <p:cNvPr id="5" name="Anna_Rawson_Driver_Practice_golf_f_nm_np1_ri_bad_0_skt">
            <a:hlinkClick r:id="" action="ppaction://media"/>
            <a:extLst>
              <a:ext uri="{FF2B5EF4-FFF2-40B4-BE49-F238E27FC236}">
                <a16:creationId xmlns:a16="http://schemas.microsoft.com/office/drawing/2014/main" id="{C87435D9-C89B-B04A-94FC-BFF9A83083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9600" y="861908"/>
            <a:ext cx="6346047" cy="4759535"/>
          </a:xfrm>
          <a:prstGeom prst="rect">
            <a:avLst/>
          </a:prstGeom>
          <a:ln w="127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9131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A7DED-A7DA-4F0C-827D-69B1A9004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/>
            <a:fld id="{4F9AC08D-23A9-440E-BCB9-AA1E9877CC38}" type="slidenum">
              <a:rPr lang="en-US" noProof="0" smtClean="0"/>
              <a:pPr lvl="0"/>
              <a:t>23</a:t>
            </a:fld>
            <a:endParaRPr lang="en-US" noProof="0"/>
          </a:p>
        </p:txBody>
      </p:sp>
      <p:pic>
        <p:nvPicPr>
          <p:cNvPr id="6" name="Anna_Rawson_Driver_Practice_golf_f_nm_np1_ri_bad_0_rgb">
            <a:hlinkClick r:id="" action="ppaction://media"/>
            <a:extLst>
              <a:ext uri="{FF2B5EF4-FFF2-40B4-BE49-F238E27FC236}">
                <a16:creationId xmlns:a16="http://schemas.microsoft.com/office/drawing/2014/main" id="{6FB4DC39-3AD7-4232-A01B-9AC9071440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3772" y="2262737"/>
            <a:ext cx="3841750" cy="2881313"/>
          </a:xfrm>
          <a:prstGeom prst="rect">
            <a:avLst/>
          </a:prstGeom>
        </p:spPr>
      </p:pic>
      <p:pic>
        <p:nvPicPr>
          <p:cNvPr id="9" name="Anna_Rawson_Driver_Practice_golf_f_nm_np1_ri_bad_0_est_skt_conf">
            <a:hlinkClick r:id="" action="ppaction://media"/>
            <a:extLst>
              <a:ext uri="{FF2B5EF4-FFF2-40B4-BE49-F238E27FC236}">
                <a16:creationId xmlns:a16="http://schemas.microsoft.com/office/drawing/2014/main" id="{DE3B5AE4-8C18-0F4A-B7C5-4A274608BFE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30524" y="2262737"/>
            <a:ext cx="3841750" cy="2881313"/>
          </a:xfrm>
          <a:prstGeom prst="rect">
            <a:avLst/>
          </a:prstGeom>
          <a:ln w="12700">
            <a:solidFill>
              <a:srgbClr val="92D05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D90171-7785-B940-B9AE-1856F34356DB}"/>
              </a:ext>
            </a:extLst>
          </p:cNvPr>
          <p:cNvSpPr txBox="1"/>
          <p:nvPr/>
        </p:nvSpPr>
        <p:spPr>
          <a:xfrm>
            <a:off x="5368928" y="1173954"/>
            <a:ext cx="787395" cy="42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43" b="1" dirty="0">
                <a:solidFill>
                  <a:srgbClr val="92D050"/>
                </a:solidFill>
                <a:latin typeface="Neue Haas Unica W1G" panose="020B0504030206020203" pitchFamily="34" charset="0"/>
              </a:rPr>
              <a:t>GOLF</a:t>
            </a:r>
          </a:p>
        </p:txBody>
      </p:sp>
    </p:spTree>
    <p:extLst>
      <p:ext uri="{BB962C8B-B14F-4D97-AF65-F5344CB8AC3E}">
        <p14:creationId xmlns:p14="http://schemas.microsoft.com/office/powerpoint/2010/main" val="189277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3FC01A1E-3DB6-4E97-999A-6CA6861C51B4}"/>
              </a:ext>
            </a:extLst>
          </p:cNvPr>
          <p:cNvGrpSpPr/>
          <p:nvPr/>
        </p:nvGrpSpPr>
        <p:grpSpPr>
          <a:xfrm>
            <a:off x="469872" y="2334074"/>
            <a:ext cx="3624917" cy="2498469"/>
            <a:chOff x="462734" y="1536571"/>
            <a:chExt cx="4065723" cy="2802293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9F623A98-DB8D-4EE6-AE58-82C3DB0A3B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930"/>
            <a:stretch/>
          </p:blipFill>
          <p:spPr>
            <a:xfrm>
              <a:off x="462734" y="1538514"/>
              <a:ext cx="2135323" cy="28003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79548B25-FC0C-4CE6-B7FD-E494463DB0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3" r="3286"/>
            <a:stretch/>
          </p:blipFill>
          <p:spPr>
            <a:xfrm>
              <a:off x="2598057" y="1536571"/>
              <a:ext cx="1930400" cy="2800350"/>
            </a:xfrm>
            <a:prstGeom prst="rect">
              <a:avLst/>
            </a:prstGeom>
          </p:spPr>
        </p:pic>
      </p:grpSp>
      <p:sp>
        <p:nvSpPr>
          <p:cNvPr id="18" name="副标题 2">
            <a:extLst>
              <a:ext uri="{FF2B5EF4-FFF2-40B4-BE49-F238E27FC236}">
                <a16:creationId xmlns:a16="http://schemas.microsoft.com/office/drawing/2014/main" id="{8F5F04B1-D62A-48EB-8A28-7FA01FE03A33}"/>
              </a:ext>
            </a:extLst>
          </p:cNvPr>
          <p:cNvSpPr txBox="1">
            <a:spLocks/>
          </p:cNvSpPr>
          <p:nvPr/>
        </p:nvSpPr>
        <p:spPr>
          <a:xfrm>
            <a:off x="8526230" y="2334075"/>
            <a:ext cx="2999020" cy="1486015"/>
          </a:xfrm>
          <a:prstGeom prst="rect">
            <a:avLst/>
          </a:prstGeom>
        </p:spPr>
        <p:txBody>
          <a:bodyPr vert="horz" lIns="86439" tIns="43220" rIns="86439" bIns="432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269" dirty="0">
                <a:solidFill>
                  <a:srgbClr val="0000FF"/>
                </a:solidFill>
              </a:rPr>
              <a:t>JHMDB dataset           </a:t>
            </a:r>
          </a:p>
          <a:p>
            <a:pPr marL="0" indent="0">
              <a:buNone/>
            </a:pPr>
            <a:r>
              <a:rPr lang="en-US" altLang="zh-CN" sz="2269" dirty="0">
                <a:solidFill>
                  <a:srgbClr val="0000FF"/>
                </a:solidFill>
              </a:rPr>
              <a:t>(2D, Ground Truth Pose)</a:t>
            </a:r>
          </a:p>
          <a:p>
            <a:pPr marL="0" indent="0">
              <a:buNone/>
            </a:pPr>
            <a:r>
              <a:rPr lang="en-US" altLang="zh-CN" sz="2269" dirty="0">
                <a:solidFill>
                  <a:srgbClr val="0000FF"/>
                </a:solidFill>
              </a:rPr>
              <a:t>#classes: 21</a:t>
            </a:r>
          </a:p>
          <a:p>
            <a:pPr marL="0" indent="0">
              <a:buNone/>
            </a:pPr>
            <a:r>
              <a:rPr lang="en-US" altLang="zh-CN" sz="2269" dirty="0">
                <a:solidFill>
                  <a:srgbClr val="0000FF"/>
                </a:solidFill>
              </a:rPr>
              <a:t>#samples: 928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BE5A7E-3E34-4C19-8C2C-1B06622C4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results</a:t>
            </a:r>
          </a:p>
        </p:txBody>
      </p:sp>
    </p:spTree>
    <p:extLst>
      <p:ext uri="{BB962C8B-B14F-4D97-AF65-F5344CB8AC3E}">
        <p14:creationId xmlns:p14="http://schemas.microsoft.com/office/powerpoint/2010/main" val="764093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811759C5-6B32-4929-9059-83398BBED17E}"/>
              </a:ext>
            </a:extLst>
          </p:cNvPr>
          <p:cNvGraphicFramePr>
            <a:graphicFrameLocks noGrp="1"/>
          </p:cNvGraphicFramePr>
          <p:nvPr/>
        </p:nvGraphicFramePr>
        <p:xfrm>
          <a:off x="544248" y="1790835"/>
          <a:ext cx="7763432" cy="3788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5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3127">
                  <a:extLst>
                    <a:ext uri="{9D8B030D-6E8A-4147-A177-3AD203B41FA5}">
                      <a16:colId xmlns:a16="http://schemas.microsoft.com/office/drawing/2014/main" val="2131963883"/>
                    </a:ext>
                  </a:extLst>
                </a:gridCol>
                <a:gridCol w="1298466">
                  <a:extLst>
                    <a:ext uri="{9D8B030D-6E8A-4147-A177-3AD203B41FA5}">
                      <a16:colId xmlns:a16="http://schemas.microsoft.com/office/drawing/2014/main" val="63486924"/>
                    </a:ext>
                  </a:extLst>
                </a:gridCol>
                <a:gridCol w="430321">
                  <a:extLst>
                    <a:ext uri="{9D8B030D-6E8A-4147-A177-3AD203B41FA5}">
                      <a16:colId xmlns:a16="http://schemas.microsoft.com/office/drawing/2014/main" val="3888641674"/>
                    </a:ext>
                  </a:extLst>
                </a:gridCol>
                <a:gridCol w="1906263">
                  <a:extLst>
                    <a:ext uri="{9D8B030D-6E8A-4147-A177-3AD203B41FA5}">
                      <a16:colId xmlns:a16="http://schemas.microsoft.com/office/drawing/2014/main" val="3388905922"/>
                    </a:ext>
                  </a:extLst>
                </a:gridCol>
              </a:tblGrid>
              <a:tr h="316944">
                <a:tc rowSpan="2"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Method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 Truth Pose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Estimated Pose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94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pose only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extra clues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241350"/>
                  </a:ext>
                </a:extLst>
              </a:tr>
              <a:tr h="35056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MST [CVPR-14]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45.3 (RGB)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90965"/>
                  </a:ext>
                </a:extLst>
              </a:tr>
              <a:tr h="35056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HLPF [ICCV-13]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78.2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52.9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336026"/>
                  </a:ext>
                </a:extLst>
              </a:tr>
              <a:tr h="35056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JointAP</a:t>
                      </a:r>
                      <a:r>
                        <a:rPr lang="en-US" altLang="zh-CN" sz="15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[CVPR-15]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61.2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6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P-CNN</a:t>
                      </a:r>
                      <a:r>
                        <a:rPr lang="en-US" altLang="zh-CN" sz="15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[CVPR-15]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72.5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66.8 (RGB)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754198"/>
                  </a:ext>
                </a:extLst>
              </a:tr>
              <a:tr h="35056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PA-AP [89]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61.5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74.7 (RGB)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044928"/>
                  </a:ext>
                </a:extLst>
              </a:tr>
              <a:tr h="35056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Hierarchical</a:t>
                      </a:r>
                      <a:r>
                        <a:rPr lang="en-US" altLang="zh-CN" sz="15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66.9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77,5 (RGB)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768588"/>
                  </a:ext>
                </a:extLst>
              </a:tr>
              <a:tr h="35056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JDD [IJCAI-16]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81.9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77.7 (RGB)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915655"/>
                  </a:ext>
                </a:extLst>
              </a:tr>
              <a:tr h="35056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RPAN [ICCV-17]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78.6</a:t>
                      </a:r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(RGB)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379604"/>
                  </a:ext>
                </a:extLst>
              </a:tr>
              <a:tr h="350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Path signature (Ours)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84.2</a:t>
                      </a:r>
                      <a:endParaRPr lang="zh-CN" altLang="en-US" sz="1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68.2</a:t>
                      </a:r>
                      <a:endParaRPr lang="zh-CN" altLang="en-US" sz="1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75.7 (confidence)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439" marR="86439" marT="43220" marB="432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副标题 2">
            <a:extLst>
              <a:ext uri="{FF2B5EF4-FFF2-40B4-BE49-F238E27FC236}">
                <a16:creationId xmlns:a16="http://schemas.microsoft.com/office/drawing/2014/main" id="{99E3B27F-D36F-40B0-BEEA-05A6434A997F}"/>
              </a:ext>
            </a:extLst>
          </p:cNvPr>
          <p:cNvSpPr txBox="1">
            <a:spLocks/>
          </p:cNvSpPr>
          <p:nvPr/>
        </p:nvSpPr>
        <p:spPr>
          <a:xfrm>
            <a:off x="8745829" y="2041760"/>
            <a:ext cx="2814894" cy="1643538"/>
          </a:xfrm>
          <a:prstGeom prst="rect">
            <a:avLst/>
          </a:prstGeom>
        </p:spPr>
        <p:txBody>
          <a:bodyPr vert="horz" lIns="86439" tIns="43220" rIns="86439" bIns="432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91" dirty="0">
                <a:solidFill>
                  <a:srgbClr val="0000FF"/>
                </a:solidFill>
              </a:rPr>
              <a:t>Sub-JHMDB</a:t>
            </a:r>
          </a:p>
          <a:p>
            <a:pPr marL="0" indent="0">
              <a:buNone/>
            </a:pPr>
            <a:r>
              <a:rPr lang="en-US" altLang="zh-CN" sz="1891" dirty="0">
                <a:solidFill>
                  <a:srgbClr val="0000FF"/>
                </a:solidFill>
              </a:rPr>
              <a:t>#classes: 12</a:t>
            </a:r>
          </a:p>
          <a:p>
            <a:pPr marL="0" indent="0">
              <a:buNone/>
            </a:pPr>
            <a:r>
              <a:rPr lang="en-US" altLang="zh-CN" sz="1891" dirty="0">
                <a:solidFill>
                  <a:srgbClr val="0000FF"/>
                </a:solidFill>
              </a:rPr>
              <a:t>#samples: 319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AFC5279-546C-4369-852A-C3BC10998C0B}"/>
              </a:ext>
            </a:extLst>
          </p:cNvPr>
          <p:cNvSpPr txBox="1"/>
          <p:nvPr/>
        </p:nvSpPr>
        <p:spPr>
          <a:xfrm>
            <a:off x="8856711" y="4482810"/>
            <a:ext cx="1015021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1" b="1" dirty="0">
                <a:solidFill>
                  <a:srgbClr val="0000FF"/>
                </a:solidFill>
              </a:rPr>
              <a:t>Privacy</a:t>
            </a:r>
            <a:endParaRPr lang="zh-CN" altLang="en-US" sz="1891" b="1" dirty="0">
              <a:solidFill>
                <a:srgbClr val="0000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1EECEF-04E1-4CB3-A830-22ACFE0F9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results</a:t>
            </a:r>
          </a:p>
        </p:txBody>
      </p:sp>
    </p:spTree>
    <p:extLst>
      <p:ext uri="{BB962C8B-B14F-4D97-AF65-F5344CB8AC3E}">
        <p14:creationId xmlns:p14="http://schemas.microsoft.com/office/powerpoint/2010/main" val="3763734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93BE8-2CE3-468D-9719-BA58632DA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results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E8C1FCA-9B01-4521-AF3D-0FE2810FBACA}"/>
              </a:ext>
            </a:extLst>
          </p:cNvPr>
          <p:cNvGrpSpPr/>
          <p:nvPr/>
        </p:nvGrpSpPr>
        <p:grpSpPr>
          <a:xfrm>
            <a:off x="511618" y="1199488"/>
            <a:ext cx="4389499" cy="4659837"/>
            <a:chOff x="4484915" y="1378860"/>
            <a:chExt cx="4643437" cy="4929414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198004C-C361-431B-8135-1CC53DE7E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420"/>
            <a:stretch/>
          </p:blipFill>
          <p:spPr>
            <a:xfrm>
              <a:off x="4484915" y="1393374"/>
              <a:ext cx="2843666" cy="49149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5360710-FFBB-495D-B717-16B200C21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79" t="-295" r="2173" b="295"/>
            <a:stretch/>
          </p:blipFill>
          <p:spPr>
            <a:xfrm>
              <a:off x="7328581" y="1378860"/>
              <a:ext cx="1799771" cy="4914900"/>
            </a:xfrm>
            <a:prstGeom prst="rect">
              <a:avLst/>
            </a:prstGeom>
          </p:spPr>
        </p:pic>
      </p:grpSp>
      <p:sp>
        <p:nvSpPr>
          <p:cNvPr id="9" name="副标题 2">
            <a:extLst>
              <a:ext uri="{FF2B5EF4-FFF2-40B4-BE49-F238E27FC236}">
                <a16:creationId xmlns:a16="http://schemas.microsoft.com/office/drawing/2014/main" id="{20AA8371-0314-4329-BC4F-9973EEDFD7CB}"/>
              </a:ext>
            </a:extLst>
          </p:cNvPr>
          <p:cNvSpPr txBox="1">
            <a:spLocks/>
          </p:cNvSpPr>
          <p:nvPr/>
        </p:nvSpPr>
        <p:spPr>
          <a:xfrm>
            <a:off x="8745829" y="2041760"/>
            <a:ext cx="2814894" cy="1643538"/>
          </a:xfrm>
          <a:prstGeom prst="rect">
            <a:avLst/>
          </a:prstGeom>
        </p:spPr>
        <p:txBody>
          <a:bodyPr vert="horz" lIns="86439" tIns="43220" rIns="86439" bIns="432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269" dirty="0">
                <a:solidFill>
                  <a:srgbClr val="0000FF"/>
                </a:solidFill>
              </a:rPr>
              <a:t>SBU Interaction Dataset (Kinect 3D)</a:t>
            </a:r>
          </a:p>
          <a:p>
            <a:pPr marL="0" indent="0">
              <a:buNone/>
            </a:pPr>
            <a:r>
              <a:rPr lang="en-US" altLang="zh-CN" sz="2269" dirty="0">
                <a:solidFill>
                  <a:srgbClr val="0000FF"/>
                </a:solidFill>
              </a:rPr>
              <a:t>#classes: 21</a:t>
            </a:r>
          </a:p>
          <a:p>
            <a:pPr marL="0" indent="0">
              <a:buNone/>
            </a:pPr>
            <a:r>
              <a:rPr lang="en-US" altLang="zh-CN" sz="2269" dirty="0">
                <a:solidFill>
                  <a:srgbClr val="0000FF"/>
                </a:solidFill>
              </a:rPr>
              <a:t>#samples: 300</a:t>
            </a: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216106A2-985F-411C-BE2A-D26282976EF7}"/>
              </a:ext>
            </a:extLst>
          </p:cNvPr>
          <p:cNvSpPr txBox="1"/>
          <p:nvPr/>
        </p:nvSpPr>
        <p:spPr>
          <a:xfrm>
            <a:off x="8856710" y="4482810"/>
            <a:ext cx="1124026" cy="42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43" b="1" dirty="0">
                <a:solidFill>
                  <a:srgbClr val="0000FF"/>
                </a:solidFill>
              </a:rPr>
              <a:t>Privacy</a:t>
            </a:r>
            <a:endParaRPr lang="zh-CN" altLang="en-US" sz="2143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33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025" dirty="0"/>
              <a:t>Toward understanding action recognition</a:t>
            </a:r>
            <a:endParaRPr lang="zh-CN" altLang="en-US" sz="3025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CEBE45B-6803-46CD-A684-94950845CB5A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69" name="副标题 2"/>
          <p:cNvSpPr txBox="1">
            <a:spLocks/>
          </p:cNvSpPr>
          <p:nvPr/>
        </p:nvSpPr>
        <p:spPr>
          <a:xfrm>
            <a:off x="1836924" y="831533"/>
            <a:ext cx="7740012" cy="684264"/>
          </a:xfrm>
          <a:prstGeom prst="rect">
            <a:avLst/>
          </a:prstGeom>
        </p:spPr>
        <p:txBody>
          <a:bodyPr vert="horz" lIns="86439" tIns="43220" rIns="86439" bIns="432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269" dirty="0">
                <a:solidFill>
                  <a:srgbClr val="0000FF"/>
                </a:solidFill>
              </a:rPr>
              <a:t>For Spatial Structure</a:t>
            </a:r>
            <a:r>
              <a:rPr lang="zh-CN" altLang="en-US" sz="2269" dirty="0">
                <a:solidFill>
                  <a:srgbClr val="0000FF"/>
                </a:solidFill>
              </a:rPr>
              <a:t>：</a:t>
            </a:r>
            <a:endParaRPr lang="en-US" altLang="zh-CN" sz="2269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altLang="zh-CN" sz="2269" dirty="0">
                <a:solidFill>
                  <a:srgbClr val="0000FF"/>
                </a:solidFill>
              </a:rPr>
              <a:t>Top-3 most “important” Pairs/Triples on sub-JHMDB dataset</a:t>
            </a:r>
            <a:endParaRPr lang="en-US" altLang="zh-CN" sz="1891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4E91631-5AA1-42F5-9704-62CC9AB2F8A4}"/>
              </a:ext>
            </a:extLst>
          </p:cNvPr>
          <p:cNvPicPr/>
          <p:nvPr/>
        </p:nvPicPr>
        <p:blipFill rotWithShape="1">
          <a:blip r:embed="rId3"/>
          <a:srcRect b="48753"/>
          <a:stretch/>
        </p:blipFill>
        <p:spPr>
          <a:xfrm>
            <a:off x="1636642" y="1373845"/>
            <a:ext cx="8210188" cy="474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97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9E5043-247F-42AA-A9A1-D4D4D9739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/>
            <a:fld id="{4F9AC08D-23A9-440E-BCB9-AA1E9877CC38}" type="slidenum">
              <a:rPr lang="en-US" noProof="0" smtClean="0"/>
              <a:pPr lvl="0"/>
              <a:t>28</a:t>
            </a:fld>
            <a:endParaRPr lang="en-US" noProof="0"/>
          </a:p>
        </p:txBody>
      </p:sp>
      <p:pic>
        <p:nvPicPr>
          <p:cNvPr id="2" name="Alexander_pushing_the_table_push_f_cm_np1_ba_bad_1_skt">
            <a:hlinkClick r:id="" action="ppaction://media"/>
            <a:extLst>
              <a:ext uri="{FF2B5EF4-FFF2-40B4-BE49-F238E27FC236}">
                <a16:creationId xmlns:a16="http://schemas.microsoft.com/office/drawing/2014/main" id="{1B357B6C-9FE7-DC4B-BD8E-814EA447B9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9601" y="875332"/>
            <a:ext cx="6346048" cy="4759535"/>
          </a:xfrm>
          <a:prstGeom prst="rect">
            <a:avLst/>
          </a:prstGeom>
          <a:ln>
            <a:solidFill>
              <a:srgbClr val="FF0876"/>
            </a:solidFill>
          </a:ln>
        </p:spPr>
      </p:pic>
    </p:spTree>
    <p:extLst>
      <p:ext uri="{BB962C8B-B14F-4D97-AF65-F5344CB8AC3E}">
        <p14:creationId xmlns:p14="http://schemas.microsoft.com/office/powerpoint/2010/main" val="283758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2B4E8-FFDD-4C93-86E7-67C3A534A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/>
            <a:fld id="{4F9AC08D-23A9-440E-BCB9-AA1E9877CC38}" type="slidenum">
              <a:rPr lang="en-US" noProof="0" smtClean="0"/>
              <a:pPr lvl="0"/>
              <a:t>29</a:t>
            </a:fld>
            <a:endParaRPr lang="en-US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62874D-8E6F-41A5-940B-0EC9AB731F93}"/>
              </a:ext>
            </a:extLst>
          </p:cNvPr>
          <p:cNvSpPr txBox="1"/>
          <p:nvPr/>
        </p:nvSpPr>
        <p:spPr>
          <a:xfrm>
            <a:off x="5356104" y="1173954"/>
            <a:ext cx="813043" cy="42210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143" b="1" dirty="0">
                <a:solidFill>
                  <a:srgbClr val="00B0F0"/>
                </a:solidFill>
                <a:latin typeface="Neue Haas Unica W1G" panose="020B0504030206020203" pitchFamily="34" charset="0"/>
              </a:rPr>
              <a:t>PUSH</a:t>
            </a:r>
          </a:p>
        </p:txBody>
      </p:sp>
      <p:pic>
        <p:nvPicPr>
          <p:cNvPr id="10" name="Alexander_pushing_the_table_push_f_cm_np1_ba_bad_1_rgb">
            <a:hlinkClick r:id="" action="ppaction://media"/>
            <a:extLst>
              <a:ext uri="{FF2B5EF4-FFF2-40B4-BE49-F238E27FC236}">
                <a16:creationId xmlns:a16="http://schemas.microsoft.com/office/drawing/2014/main" id="{296B2DCB-B482-4A38-B170-3237CBA168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0388" y="2025896"/>
            <a:ext cx="3841750" cy="2881313"/>
          </a:xfrm>
          <a:prstGeom prst="rect">
            <a:avLst/>
          </a:prstGeom>
        </p:spPr>
      </p:pic>
      <p:pic>
        <p:nvPicPr>
          <p:cNvPr id="9" name="Alexander_pushing_the_table_push_f_cm_np1_ba_bad_1_est_skt_conf">
            <a:hlinkClick r:id="" action="ppaction://media"/>
            <a:extLst>
              <a:ext uri="{FF2B5EF4-FFF2-40B4-BE49-F238E27FC236}">
                <a16:creationId xmlns:a16="http://schemas.microsoft.com/office/drawing/2014/main" id="{B155F6A8-874A-1642-BE6C-07E7C144E79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36395" y="2013103"/>
            <a:ext cx="3877550" cy="2908162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67596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C8C094-7137-B448-8716-2C0CC7EE6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0107" y="536220"/>
            <a:ext cx="2632307" cy="3770496"/>
          </a:xfrm>
          <a:prstGeom prst="rect">
            <a:avLst/>
          </a:prstGeom>
          <a:effectLst>
            <a:outerShdw blurRad="50800" dir="2700000" sx="101000" sy="101000" algn="tl" rotWithShape="0">
              <a:prstClr val="black">
                <a:alpha val="8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Technology underlying research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F9AC08D-23A9-440E-BCB9-AA1E9877CC38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F14A1D-251E-4AE3-AD35-346D9143521C}"/>
              </a:ext>
            </a:extLst>
          </p:cNvPr>
          <p:cNvSpPr txBox="1"/>
          <p:nvPr/>
        </p:nvSpPr>
        <p:spPr>
          <a:xfrm>
            <a:off x="681397" y="1300457"/>
            <a:ext cx="6279811" cy="4661060"/>
          </a:xfrm>
          <a:prstGeom prst="rect">
            <a:avLst/>
          </a:prstGeom>
          <a:noFill/>
        </p:spPr>
        <p:txBody>
          <a:bodyPr wrap="square" lIns="0" tIns="0" rIns="0" bIns="43220" rtlCol="0">
            <a:spAutoFit/>
          </a:bodyPr>
          <a:lstStyle/>
          <a:p>
            <a:pPr lvl="0">
              <a:defRPr/>
            </a:pPr>
            <a:endParaRPr lang="en-GB" sz="1765" dirty="0">
              <a:latin typeface="Graphik" panose="020B0503030202060203" pitchFamily="34" charset="0"/>
              <a:ea typeface="Cambria" charset="0"/>
            </a:endParaRPr>
          </a:p>
          <a:p>
            <a:pPr lvl="0">
              <a:defRPr/>
            </a:pPr>
            <a:r>
              <a:rPr lang="en-GB" sz="1765" b="1" dirty="0">
                <a:latin typeface="Graphik" panose="020B0503030202060203" pitchFamily="34" charset="0"/>
                <a:ea typeface="Cambria" charset="0"/>
              </a:rPr>
              <a:t>Main Technology : </a:t>
            </a:r>
          </a:p>
          <a:p>
            <a:pPr lvl="0">
              <a:defRPr/>
            </a:pPr>
            <a:endParaRPr lang="en-GB" sz="1765" b="1" dirty="0">
              <a:latin typeface="Graphik" panose="020B0503030202060203" pitchFamily="34" charset="0"/>
              <a:ea typeface="Cambria" charset="0"/>
            </a:endParaRPr>
          </a:p>
          <a:p>
            <a:pPr lvl="0">
              <a:defRPr/>
            </a:pPr>
            <a:r>
              <a:rPr lang="en-GB" sz="1765" dirty="0">
                <a:latin typeface="Graphik" panose="020B0503030202060203" pitchFamily="34" charset="0"/>
                <a:ea typeface="Cambria" charset="0"/>
              </a:rPr>
              <a:t>An area in mathematics known as Rough Path Theory (60L), and a mathematical tool known as the ‘</a:t>
            </a:r>
            <a:r>
              <a:rPr lang="en-GB" sz="1765" b="1" dirty="0">
                <a:latin typeface="Graphik" panose="020B0503030202060203" pitchFamily="34" charset="0"/>
                <a:ea typeface="Cambria" charset="0"/>
              </a:rPr>
              <a:t>path signature</a:t>
            </a:r>
            <a:r>
              <a:rPr lang="en-GB" sz="1765" dirty="0">
                <a:latin typeface="Graphik" panose="020B0503030202060203" pitchFamily="34" charset="0"/>
                <a:ea typeface="Cambria" charset="0"/>
              </a:rPr>
              <a:t>’ provide a way of adding value to conventional machine learning to better ‘understand’ evolving data streams. </a:t>
            </a:r>
          </a:p>
          <a:p>
            <a:pPr lvl="0">
              <a:defRPr/>
            </a:pPr>
            <a:endParaRPr lang="en-GB" sz="1765" dirty="0">
              <a:latin typeface="Graphik" panose="020B0503030202060203" pitchFamily="34" charset="0"/>
              <a:ea typeface="Cambria" charset="0"/>
            </a:endParaRPr>
          </a:p>
          <a:p>
            <a:pPr lvl="0">
              <a:defRPr/>
            </a:pPr>
            <a:r>
              <a:rPr lang="en-GB" sz="1765" dirty="0">
                <a:latin typeface="Graphik" panose="020B0503030202060203" pitchFamily="34" charset="0"/>
                <a:ea typeface="Cambria" charset="0"/>
              </a:rPr>
              <a:t>The goal is to develop a powerful mathematical framework for the systematic understanding of patterns in evolving multimodal data and for the classification of these patterns; and build tools for </a:t>
            </a:r>
            <a:r>
              <a:rPr lang="en-GB" sz="1765" dirty="0" err="1">
                <a:latin typeface="Graphik" panose="020B0503030202060203" pitchFamily="34" charset="0"/>
                <a:ea typeface="Cambria" charset="0"/>
              </a:rPr>
              <a:t>PyTorch</a:t>
            </a:r>
            <a:r>
              <a:rPr lang="en-GB" sz="1765" dirty="0">
                <a:latin typeface="Graphik" panose="020B0503030202060203" pitchFamily="34" charset="0"/>
                <a:ea typeface="Cambria" charset="0"/>
              </a:rPr>
              <a:t>, TensorFlow etc. to learn from multimodal streams.</a:t>
            </a:r>
          </a:p>
          <a:p>
            <a:pPr lvl="0">
              <a:defRPr/>
            </a:pPr>
            <a:endParaRPr lang="en-GB" sz="1765" dirty="0">
              <a:latin typeface="Graphik" panose="020B0503030202060203" pitchFamily="34" charset="0"/>
              <a:ea typeface="Cambria" charset="0"/>
            </a:endParaRPr>
          </a:p>
          <a:p>
            <a:pPr lvl="0">
              <a:defRPr/>
            </a:pPr>
            <a:r>
              <a:rPr lang="en-GB" sz="1765" dirty="0">
                <a:latin typeface="Graphik" panose="020B0503030202060203" pitchFamily="34" charset="0"/>
                <a:ea typeface="Cambria" charset="0"/>
              </a:rPr>
              <a:t>A significant example early application of this approach was to the online Chinese handwriting problem. Ben Graham won the ICDAR competition.  SCUT (</a:t>
            </a:r>
            <a:r>
              <a:rPr lang="en-GB" sz="1765" dirty="0" err="1">
                <a:latin typeface="Graphik" panose="020B0503030202060203" pitchFamily="34" charset="0"/>
                <a:ea typeface="Cambria" charset="0"/>
              </a:rPr>
              <a:t>Lianwen</a:t>
            </a:r>
            <a:r>
              <a:rPr lang="en-GB" sz="1765" dirty="0">
                <a:latin typeface="Graphik" panose="020B0503030202060203" pitchFamily="34" charset="0"/>
                <a:ea typeface="Cambria" charset="0"/>
              </a:rPr>
              <a:t> Jin) then engineered an app that works well on CASIO, ICDAR and real world contexts.</a:t>
            </a:r>
          </a:p>
        </p:txBody>
      </p:sp>
      <p:pic>
        <p:nvPicPr>
          <p:cNvPr id="4" name="Media4(chinesecharacterrecogniser)">
            <a:hlinkClick r:id="" action="ppaction://media"/>
            <a:extLst>
              <a:ext uri="{FF2B5EF4-FFF2-40B4-BE49-F238E27FC236}">
                <a16:creationId xmlns:a16="http://schemas.microsoft.com/office/drawing/2014/main" id="{3A60D9DD-8635-904C-8F4D-C23AA1DAB6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/>
          <a:stretch/>
        </p:blipFill>
        <p:spPr>
          <a:xfrm>
            <a:off x="9029988" y="1917421"/>
            <a:ext cx="2119159" cy="3770496"/>
          </a:xfrm>
          <a:prstGeom prst="rect">
            <a:avLst/>
          </a:prstGeom>
          <a:effectLst>
            <a:outerShdw blurRad="50800" dir="2700000" sx="101000" sy="101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470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85DCDA-537B-45DE-9DD0-3686D2995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/>
            <a:fld id="{4F9AC08D-23A9-440E-BCB9-AA1E9877CC38}" type="slidenum">
              <a:rPr lang="en-US" noProof="0" smtClean="0"/>
              <a:pPr lvl="0"/>
              <a:t>30</a:t>
            </a:fld>
            <a:endParaRPr lang="en-US" noProof="0"/>
          </a:p>
        </p:txBody>
      </p:sp>
      <p:pic>
        <p:nvPicPr>
          <p:cNvPr id="2" name="Ashleigh_Staley_Truck_Push_push_f_cm_np1_ri_med_1_skt">
            <a:hlinkClick r:id="" action="ppaction://media"/>
            <a:extLst>
              <a:ext uri="{FF2B5EF4-FFF2-40B4-BE49-F238E27FC236}">
                <a16:creationId xmlns:a16="http://schemas.microsoft.com/office/drawing/2014/main" id="{EB8D3F90-D7F2-DB4D-876C-6B38C19239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5703" y="840745"/>
            <a:ext cx="6393844" cy="4795384"/>
          </a:xfrm>
          <a:prstGeom prst="rect">
            <a:avLst/>
          </a:prstGeom>
          <a:ln>
            <a:solidFill>
              <a:srgbClr val="FF0876"/>
            </a:solidFill>
          </a:ln>
        </p:spPr>
      </p:pic>
    </p:spTree>
    <p:extLst>
      <p:ext uri="{BB962C8B-B14F-4D97-AF65-F5344CB8AC3E}">
        <p14:creationId xmlns:p14="http://schemas.microsoft.com/office/powerpoint/2010/main" val="318906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7AEA9-F792-4BD2-B505-5324ADFFE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/>
            <a:fld id="{4F9AC08D-23A9-440E-BCB9-AA1E9877CC38}" type="slidenum">
              <a:rPr lang="en-US" noProof="0" smtClean="0"/>
              <a:pPr lvl="0"/>
              <a:t>31</a:t>
            </a:fld>
            <a:endParaRPr lang="en-US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62874D-8E6F-41A5-940B-0EC9AB731F93}"/>
              </a:ext>
            </a:extLst>
          </p:cNvPr>
          <p:cNvSpPr txBox="1"/>
          <p:nvPr/>
        </p:nvSpPr>
        <p:spPr>
          <a:xfrm>
            <a:off x="5356104" y="1173954"/>
            <a:ext cx="813043" cy="42210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143" b="1" dirty="0">
                <a:solidFill>
                  <a:srgbClr val="92D050"/>
                </a:solidFill>
                <a:latin typeface="Neue Haas Unica W1G" panose="020B0504030206020203" pitchFamily="34" charset="0"/>
              </a:rPr>
              <a:t>PUSH</a:t>
            </a:r>
          </a:p>
        </p:txBody>
      </p:sp>
      <p:pic>
        <p:nvPicPr>
          <p:cNvPr id="12" name="Ashleigh_Staley_Truck_Push_push_f_cm_np1_ri_med_1_rgb">
            <a:hlinkClick r:id="" action="ppaction://media"/>
            <a:extLst>
              <a:ext uri="{FF2B5EF4-FFF2-40B4-BE49-F238E27FC236}">
                <a16:creationId xmlns:a16="http://schemas.microsoft.com/office/drawing/2014/main" id="{1261D26B-56F6-42B7-9960-3BB51BA0E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1307" y="2039951"/>
            <a:ext cx="3841750" cy="2881313"/>
          </a:xfrm>
          <a:prstGeom prst="rect">
            <a:avLst/>
          </a:prstGeom>
        </p:spPr>
      </p:pic>
      <p:pic>
        <p:nvPicPr>
          <p:cNvPr id="9" name="Ashleigh_Staley_Truck_Push_push_f_cm_np1_ri_med_1_est_skt_conf">
            <a:hlinkClick r:id="" action="ppaction://media"/>
            <a:extLst>
              <a:ext uri="{FF2B5EF4-FFF2-40B4-BE49-F238E27FC236}">
                <a16:creationId xmlns:a16="http://schemas.microsoft.com/office/drawing/2014/main" id="{7D2764BA-5FD9-114C-81E9-F8F6E57D4BC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72193" y="2039172"/>
            <a:ext cx="3804626" cy="2853470"/>
          </a:xfrm>
          <a:prstGeom prst="rect">
            <a:avLst/>
          </a:prstGeom>
          <a:ln w="127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4877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_ske-p1t9d2_2">
            <a:hlinkClick r:id="" action="ppaction://media"/>
            <a:extLst>
              <a:ext uri="{FF2B5EF4-FFF2-40B4-BE49-F238E27FC236}">
                <a16:creationId xmlns:a16="http://schemas.microsoft.com/office/drawing/2014/main" id="{C825801C-1E3B-4F2F-83C5-44FDC5E997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5922" y="3523581"/>
            <a:ext cx="8960882" cy="13426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video_ske-p1t9d2_0">
            <a:hlinkClick r:id="" action="ppaction://media"/>
            <a:extLst>
              <a:ext uri="{FF2B5EF4-FFF2-40B4-BE49-F238E27FC236}">
                <a16:creationId xmlns:a16="http://schemas.microsoft.com/office/drawing/2014/main" id="{82DB8EA1-BE46-49B8-967D-A3569D7181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5922" y="4972692"/>
            <a:ext cx="8960882" cy="13426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FF75A7-EBE1-4CDF-9AB4-5ACFD1308121}"/>
              </a:ext>
            </a:extLst>
          </p:cNvPr>
          <p:cNvSpPr txBox="1"/>
          <p:nvPr/>
        </p:nvSpPr>
        <p:spPr>
          <a:xfrm>
            <a:off x="600603" y="299081"/>
            <a:ext cx="3003323" cy="441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69" dirty="0"/>
              <a:t>Path recovery examples</a:t>
            </a:r>
            <a:endParaRPr lang="en-GB" sz="2269" dirty="0"/>
          </a:p>
        </p:txBody>
      </p:sp>
      <p:pic>
        <p:nvPicPr>
          <p:cNvPr id="7" name="video_random_553_loglv5">
            <a:hlinkClick r:id="" action="ppaction://media"/>
            <a:extLst>
              <a:ext uri="{FF2B5EF4-FFF2-40B4-BE49-F238E27FC236}">
                <a16:creationId xmlns:a16="http://schemas.microsoft.com/office/drawing/2014/main" id="{E0B3C09F-087D-4073-B5A6-4BFD02B0CF9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18261" t="15096" r="14252" b="14813"/>
          <a:stretch/>
        </p:blipFill>
        <p:spPr>
          <a:xfrm>
            <a:off x="848771" y="1094661"/>
            <a:ext cx="2046948" cy="2125929"/>
          </a:xfrm>
          <a:prstGeom prst="rect">
            <a:avLst/>
          </a:prstGeom>
        </p:spPr>
      </p:pic>
      <p:pic>
        <p:nvPicPr>
          <p:cNvPr id="8" name="video_random_9152_loglv5">
            <a:hlinkClick r:id="" action="ppaction://media"/>
            <a:extLst>
              <a:ext uri="{FF2B5EF4-FFF2-40B4-BE49-F238E27FC236}">
                <a16:creationId xmlns:a16="http://schemas.microsoft.com/office/drawing/2014/main" id="{9DCA778A-550A-4654-959E-A2F89A8D30FC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2"/>
          <a:srcRect l="18450" t="14954" r="14498" b="14521"/>
          <a:stretch/>
        </p:blipFill>
        <p:spPr>
          <a:xfrm>
            <a:off x="3752788" y="990828"/>
            <a:ext cx="2165306" cy="227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7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ick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4"/>
          <a:srcRect l="13939" r="13939"/>
          <a:stretch/>
        </p:blipFill>
        <p:spPr>
          <a:xfrm>
            <a:off x="770821" y="2423835"/>
            <a:ext cx="1963516" cy="111258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C20864-4C98-4292-B3AC-084F5A1C5DA2}" type="slidenum">
              <a:rPr lang="en-GB" altLang="en-US" smtClean="0"/>
              <a:pPr/>
              <a:t>33</a:t>
            </a:fld>
            <a:endParaRPr lang="en-GB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GB" dirty="0"/>
              <a:t>Leveraging the mathematics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CF1A1B-01CD-4014-BB27-7A7EC2A0A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248" y="3524587"/>
            <a:ext cx="1483044" cy="11211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9D609C-3B1D-40EC-8D98-ED612C877C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6" y="1083509"/>
            <a:ext cx="1039776" cy="1250938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D442DF-35A5-4310-8A54-C0175C7104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71" y="4656183"/>
            <a:ext cx="2016923" cy="11179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F819EA8-6F6C-4924-8631-3F06A504C34C}"/>
              </a:ext>
            </a:extLst>
          </p:cNvPr>
          <p:cNvSpPr txBox="1"/>
          <p:nvPr/>
        </p:nvSpPr>
        <p:spPr>
          <a:xfrm rot="16200000">
            <a:off x="2507105" y="3951058"/>
            <a:ext cx="317988" cy="1277613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pPr defTabSz="1152510"/>
            <a:r>
              <a:rPr lang="en-GB" sz="1512" dirty="0">
                <a:solidFill>
                  <a:prstClr val="black"/>
                </a:solidFill>
              </a:rPr>
              <a:t>Brain Weights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1B8D57-FF0A-4575-B4FA-753D084FF8F9}"/>
              </a:ext>
            </a:extLst>
          </p:cNvPr>
          <p:cNvSpPr txBox="1"/>
          <p:nvPr/>
        </p:nvSpPr>
        <p:spPr>
          <a:xfrm rot="16200000">
            <a:off x="3040027" y="2272897"/>
            <a:ext cx="257702" cy="2283172"/>
          </a:xfrm>
          <a:prstGeom prst="rect">
            <a:avLst/>
          </a:prstGeom>
          <a:solidFill>
            <a:schemeClr val="bg1"/>
          </a:solidFill>
        </p:spPr>
        <p:txBody>
          <a:bodyPr vert="eaVert" wrap="square" lIns="0" tIns="0" rIns="0" bIns="0" rtlCol="0">
            <a:noAutofit/>
          </a:bodyPr>
          <a:lstStyle/>
          <a:p>
            <a:pPr defTabSz="1152510"/>
            <a:r>
              <a:rPr lang="en-GB" sz="1512" dirty="0">
                <a:solidFill>
                  <a:prstClr val="black"/>
                </a:solidFill>
              </a:rPr>
              <a:t>Moving matchstick man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F1B149-EBEC-4C47-BB1E-88601BF67B61}"/>
              </a:ext>
            </a:extLst>
          </p:cNvPr>
          <p:cNvSpPr txBox="1"/>
          <p:nvPr/>
        </p:nvSpPr>
        <p:spPr>
          <a:xfrm rot="16200000">
            <a:off x="3010071" y="1123443"/>
            <a:ext cx="292085" cy="2308699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pPr defTabSz="1152510"/>
            <a:r>
              <a:rPr lang="en-GB" sz="1512" dirty="0">
                <a:solidFill>
                  <a:prstClr val="black"/>
                </a:solidFill>
              </a:rPr>
              <a:t>Finger drawn characters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BF53A1-1C5B-4385-8C2F-CB1B39A2D1C7}"/>
              </a:ext>
            </a:extLst>
          </p:cNvPr>
          <p:cNvSpPr txBox="1"/>
          <p:nvPr/>
        </p:nvSpPr>
        <p:spPr>
          <a:xfrm rot="16200000">
            <a:off x="2507105" y="4752878"/>
            <a:ext cx="317988" cy="1277613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pPr defTabSz="1152510"/>
            <a:r>
              <a:rPr lang="en-GB" sz="1512" dirty="0">
                <a:solidFill>
                  <a:prstClr val="black"/>
                </a:solidFill>
              </a:rPr>
              <a:t>Evolving mood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E3DDEF36-80F1-4D62-BFA7-6441FA21655F}"/>
              </a:ext>
            </a:extLst>
          </p:cNvPr>
          <p:cNvSpPr txBox="1">
            <a:spLocks/>
          </p:cNvSpPr>
          <p:nvPr/>
        </p:nvSpPr>
        <p:spPr>
          <a:xfrm>
            <a:off x="5257800" y="1707654"/>
            <a:ext cx="3886200" cy="3695619"/>
          </a:xfrm>
          <a:prstGeom prst="rect">
            <a:avLst/>
          </a:prstGeom>
        </p:spPr>
        <p:txBody>
          <a:bodyPr/>
          <a:lstStyle>
            <a:lvl1pPr marL="323988" indent="-323988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1974" indent="-269990" algn="l" defTabSz="431985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959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42" indent="-215992" algn="l" defTabSz="431985" rtl="0" eaLnBrk="1" latinLnBrk="0" hangingPunct="1">
              <a:spcBef>
                <a:spcPct val="20000"/>
              </a:spcBef>
              <a:buFont typeface="Arial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928" indent="-215992" algn="l" defTabSz="431985" rtl="0" eaLnBrk="1" latinLnBrk="0" hangingPunct="1">
              <a:spcBef>
                <a:spcPct val="20000"/>
              </a:spcBef>
              <a:buFont typeface="Arial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5910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7894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9879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1862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Chinese handwriting</a:t>
            </a:r>
          </a:p>
          <a:p>
            <a:r>
              <a:rPr lang="en-GB" dirty="0"/>
              <a:t>Action Recognition</a:t>
            </a:r>
          </a:p>
          <a:p>
            <a:r>
              <a:rPr lang="en-GB" dirty="0"/>
              <a:t>Alzheimer’s Disease</a:t>
            </a:r>
          </a:p>
          <a:p>
            <a:r>
              <a:rPr lang="en-GB" dirty="0"/>
              <a:t>Complex social data</a:t>
            </a:r>
          </a:p>
          <a:p>
            <a:r>
              <a:rPr lang="en-GB" dirty="0" err="1"/>
              <a:t>CyberSecurity</a:t>
            </a:r>
            <a:endParaRPr lang="en-GB" dirty="0"/>
          </a:p>
          <a:p>
            <a:r>
              <a:rPr lang="en-GB" dirty="0"/>
              <a:t>Agricultural Data</a:t>
            </a:r>
          </a:p>
          <a:p>
            <a:r>
              <a:rPr lang="en-GB" dirty="0"/>
              <a:t>…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88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9170" y="2221249"/>
            <a:ext cx="7748157" cy="1169537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7000" dirty="0">
                <a:solidFill>
                  <a:srgbClr val="0A1446"/>
                </a:solidFill>
                <a:latin typeface="Gill Sans MT"/>
                <a:cs typeface="Gill Sans M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34380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Technology underlying research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F9AC08D-23A9-440E-BCB9-AA1E9877CC38}" type="slidenum">
              <a:rPr lang="en-US"/>
              <a:pPr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F14A1D-251E-4AE3-AD35-346D9143521C}"/>
              </a:ext>
            </a:extLst>
          </p:cNvPr>
          <p:cNvSpPr txBox="1"/>
          <p:nvPr/>
        </p:nvSpPr>
        <p:spPr>
          <a:xfrm>
            <a:off x="681397" y="1300457"/>
            <a:ext cx="6279811" cy="4622331"/>
          </a:xfrm>
          <a:prstGeom prst="rect">
            <a:avLst/>
          </a:prstGeom>
          <a:noFill/>
        </p:spPr>
        <p:txBody>
          <a:bodyPr wrap="square" lIns="0" tIns="0" rIns="0" bIns="43220" rtlCol="0">
            <a:spAutoFit/>
          </a:bodyPr>
          <a:lstStyle/>
          <a:p>
            <a:pPr lvl="0">
              <a:defRPr/>
            </a:pPr>
            <a:endParaRPr lang="en-GB" sz="1639" dirty="0">
              <a:latin typeface="Graphik" panose="020B0503030202060203" pitchFamily="34" charset="0"/>
              <a:ea typeface="Cambria" charset="0"/>
            </a:endParaRPr>
          </a:p>
          <a:p>
            <a:pPr lvl="0">
              <a:defRPr/>
            </a:pPr>
            <a:r>
              <a:rPr lang="en-GB" sz="1765" b="1" dirty="0">
                <a:latin typeface="Graphik" panose="020B0503030202060203" pitchFamily="34" charset="0"/>
                <a:ea typeface="Cambria" charset="0"/>
              </a:rPr>
              <a:t>Our primary focus today:</a:t>
            </a:r>
          </a:p>
          <a:p>
            <a:pPr lvl="0">
              <a:defRPr/>
            </a:pPr>
            <a:endParaRPr lang="en-GB" sz="1765" b="1" dirty="0">
              <a:latin typeface="Graphik" panose="020B0503030202060203" pitchFamily="34" charset="0"/>
              <a:ea typeface="Cambria" charset="0"/>
            </a:endParaRPr>
          </a:p>
          <a:p>
            <a:pPr lvl="0">
              <a:defRPr/>
            </a:pPr>
            <a:r>
              <a:rPr lang="en-GB" sz="1765" dirty="0">
                <a:latin typeface="Graphik" panose="020B0503030202060203" pitchFamily="34" charset="0"/>
                <a:ea typeface="Cambria" charset="0"/>
              </a:rPr>
              <a:t>We will look at core mathematical reasons why the path signature brings something new. We will also introduce some applications.</a:t>
            </a:r>
          </a:p>
          <a:p>
            <a:pPr lvl="0">
              <a:defRPr/>
            </a:pPr>
            <a:endParaRPr lang="en-GB" sz="1765" dirty="0">
              <a:latin typeface="Graphik" panose="020B0503030202060203" pitchFamily="34" charset="0"/>
              <a:ea typeface="Cambria" charset="0"/>
            </a:endParaRPr>
          </a:p>
          <a:p>
            <a:pPr lvl="0">
              <a:defRPr/>
            </a:pPr>
            <a:r>
              <a:rPr lang="en-GB" sz="1765" dirty="0">
                <a:latin typeface="Graphik" panose="020B0503030202060203" pitchFamily="34" charset="0"/>
                <a:ea typeface="Cambria" charset="0"/>
              </a:rPr>
              <a:t>One application is to create generic methodology that can classify the movement of an individual using only de-identified “landmark data” with modest samples and training.  The approach is robust enough to accept input from automated pose identification software such as alpha-pose and open-pose with reasonable success.</a:t>
            </a:r>
          </a:p>
          <a:p>
            <a:pPr lvl="0">
              <a:defRPr/>
            </a:pPr>
            <a:endParaRPr lang="en-GB" sz="1765" dirty="0">
              <a:latin typeface="Graphik" panose="020B0503030202060203" pitchFamily="34" charset="0"/>
              <a:ea typeface="Cambria" charset="0"/>
            </a:endParaRPr>
          </a:p>
          <a:p>
            <a:pPr lvl="0">
              <a:defRPr/>
            </a:pPr>
            <a:r>
              <a:rPr lang="en-GB" sz="1765" dirty="0">
                <a:latin typeface="Graphik" panose="020B0503030202060203" pitchFamily="34" charset="0"/>
                <a:ea typeface="Cambria" charset="0"/>
              </a:rPr>
              <a:t>This technology enables recognition of human actions from video data without using personally identifiable data. Moreover the method does not use deep learning and provides interpretable output. </a:t>
            </a:r>
            <a:endParaRPr lang="en-GB" sz="1765" b="1" dirty="0">
              <a:solidFill>
                <a:srgbClr val="00B050"/>
              </a:solidFill>
              <a:latin typeface="Calibri" panose="020F0502020204030204"/>
            </a:endParaRPr>
          </a:p>
          <a:p>
            <a:pPr marL="324143" indent="-324143">
              <a:buFont typeface="Arial" charset="0"/>
              <a:buChar char="•"/>
            </a:pPr>
            <a:endParaRPr lang="en-GB" sz="1639" b="1" dirty="0">
              <a:solidFill>
                <a:srgbClr val="00B050"/>
              </a:solidFill>
              <a:latin typeface="Calibri" panose="020F0502020204030204"/>
            </a:endParaRPr>
          </a:p>
        </p:txBody>
      </p:sp>
      <p:pic>
        <p:nvPicPr>
          <p:cNvPr id="9" name="Media2(Kicking)">
            <a:hlinkClick r:id="" action="ppaction://media"/>
            <a:extLst>
              <a:ext uri="{FF2B5EF4-FFF2-40B4-BE49-F238E27FC236}">
                <a16:creationId xmlns:a16="http://schemas.microsoft.com/office/drawing/2014/main" id="{9D87C39B-D518-4390-A930-E6E07C57D8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5202" r="12198"/>
          <a:stretch/>
        </p:blipFill>
        <p:spPr>
          <a:xfrm>
            <a:off x="7668587" y="3598056"/>
            <a:ext cx="1905962" cy="148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5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Rough paths - streamed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F68D63-7236-423D-B7E2-D0396A6467F4}" type="slidenum">
              <a:rPr lang="en-GB" altLang="en-US" smtClean="0"/>
              <a:pPr/>
              <a:t>5</a:t>
            </a:fld>
            <a:endParaRPr lang="en-GB" altLang="en-US"/>
          </a:p>
        </p:txBody>
      </p:sp>
      <p:pic>
        <p:nvPicPr>
          <p:cNvPr id="5" name="scut_android_">
            <a:hlinkClick r:id="" action="ppaction://media"/>
            <a:extLst>
              <a:ext uri="{FF2B5EF4-FFF2-40B4-BE49-F238E27FC236}">
                <a16:creationId xmlns:a16="http://schemas.microsoft.com/office/drawing/2014/main" id="{36F09B10-3FEB-48B8-9517-06404E024C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47" end="33302.3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7589" y="199"/>
            <a:ext cx="3647662" cy="6482953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E39A13F-9854-4C85-9422-88AA53D1114E}"/>
              </a:ext>
            </a:extLst>
          </p:cNvPr>
          <p:cNvSpPr txBox="1">
            <a:spLocks/>
          </p:cNvSpPr>
          <p:nvPr/>
        </p:nvSpPr>
        <p:spPr>
          <a:xfrm>
            <a:off x="0" y="1370013"/>
            <a:ext cx="5106390" cy="3262312"/>
          </a:xfrm>
          <a:prstGeom prst="rect">
            <a:avLst/>
          </a:prstGeom>
        </p:spPr>
        <p:txBody>
          <a:bodyPr/>
          <a:lstStyle>
            <a:lvl1pPr marL="323988" indent="-323988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1974" indent="-269990" algn="l" defTabSz="431985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959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42" indent="-215992" algn="l" defTabSz="431985" rtl="0" eaLnBrk="1" latinLnBrk="0" hangingPunct="1">
              <a:spcBef>
                <a:spcPct val="20000"/>
              </a:spcBef>
              <a:buFont typeface="Arial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928" indent="-215992" algn="l" defTabSz="431985" rtl="0" eaLnBrk="1" latinLnBrk="0" hangingPunct="1">
              <a:spcBef>
                <a:spcPct val="20000"/>
              </a:spcBef>
              <a:buFont typeface="Arial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5910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7894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9879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1862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en-GB" dirty="0"/>
              <a:t>a finger drawn character on the Mate or iPhone</a:t>
            </a:r>
          </a:p>
          <a:p>
            <a:pPr lvl="3"/>
            <a:r>
              <a:rPr lang="en-GB" dirty="0"/>
              <a:t>a financial order book</a:t>
            </a:r>
          </a:p>
          <a:p>
            <a:pPr lvl="3"/>
            <a:r>
              <a:rPr lang="en-GB" dirty="0"/>
              <a:t>a piece of text</a:t>
            </a:r>
          </a:p>
          <a:p>
            <a:pPr lvl="3"/>
            <a:r>
              <a:rPr lang="en-GB" dirty="0"/>
              <a:t>a patient record at a hospital</a:t>
            </a:r>
          </a:p>
          <a:p>
            <a:pPr lvl="3"/>
            <a:r>
              <a:rPr lang="en-GB" dirty="0"/>
              <a:t>astronomical data</a:t>
            </a:r>
          </a:p>
          <a:p>
            <a:pPr lvl="3"/>
            <a:r>
              <a:rPr lang="en-GB" dirty="0"/>
              <a:t>crop growth in different fields</a:t>
            </a:r>
          </a:p>
          <a:p>
            <a:pPr lvl="3"/>
            <a:endParaRPr lang="en-GB" dirty="0"/>
          </a:p>
          <a:p>
            <a:pPr lvl="3"/>
            <a:r>
              <a:rPr lang="en-GB" dirty="0"/>
              <a:t>an evolving stream of emotions</a:t>
            </a:r>
          </a:p>
          <a:p>
            <a:pPr marL="612775" lvl="3" indent="0">
              <a:buFont typeface="Arial"/>
              <a:buNone/>
            </a:pPr>
            <a:endParaRPr lang="en-GB" dirty="0"/>
          </a:p>
          <a:p>
            <a:pPr lvl="3"/>
            <a:endParaRPr lang="en-GB" dirty="0"/>
          </a:p>
          <a:p>
            <a:pPr lvl="3"/>
            <a:endParaRPr lang="en-GB" dirty="0"/>
          </a:p>
          <a:p>
            <a:pPr lvl="3"/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209271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521821" y="1063433"/>
            <a:ext cx="10436754" cy="4083860"/>
          </a:xfrm>
        </p:spPr>
        <p:txBody>
          <a:bodyPr/>
          <a:lstStyle/>
          <a:p>
            <a:pPr lvl="1"/>
            <a:endParaRPr lang="en-GB" sz="2400" dirty="0"/>
          </a:p>
          <a:p>
            <a:pPr lvl="1"/>
            <a:r>
              <a:rPr lang="en-GB" sz="2400" dirty="0"/>
              <a:t>Period of rapid change</a:t>
            </a:r>
          </a:p>
          <a:p>
            <a:pPr lvl="2"/>
            <a:r>
              <a:rPr lang="en-GB" sz="2000" dirty="0"/>
              <a:t>in our understanding and modelling of data</a:t>
            </a:r>
          </a:p>
          <a:p>
            <a:pPr lvl="2"/>
            <a:r>
              <a:rPr lang="en-GB" sz="2000" dirty="0"/>
              <a:t>in the role of optimisation</a:t>
            </a:r>
          </a:p>
          <a:p>
            <a:pPr lvl="2"/>
            <a:r>
              <a:rPr lang="en-GB" sz="2000" dirty="0"/>
              <a:t>In how we use information</a:t>
            </a:r>
          </a:p>
          <a:p>
            <a:pPr lvl="1"/>
            <a:r>
              <a:rPr lang="en-GB" sz="2400" dirty="0"/>
              <a:t>A data scientist might ask what is left for mathematics to say?</a:t>
            </a:r>
          </a:p>
          <a:p>
            <a:pPr lvl="1"/>
            <a:r>
              <a:rPr lang="en-GB" sz="2400" dirty="0"/>
              <a:t>A statistician might ask what is left for mathematics to say?</a:t>
            </a:r>
          </a:p>
          <a:p>
            <a:pPr lvl="2"/>
            <a:r>
              <a:rPr lang="en-GB" sz="2000" dirty="0"/>
              <a:t>In this presentation explain how the mathematics of rough path theory adds new perspectives</a:t>
            </a:r>
          </a:p>
          <a:p>
            <a:pPr lvl="2"/>
            <a:r>
              <a:rPr lang="en-GB" sz="2000" dirty="0"/>
              <a:t>We will focus on two (there are several more): </a:t>
            </a:r>
          </a:p>
          <a:p>
            <a:pPr lvl="3"/>
            <a:r>
              <a:rPr lang="en-GB" sz="1800" dirty="0"/>
              <a:t>removing an infinite dimensional invariance (gauge invariance)</a:t>
            </a:r>
          </a:p>
          <a:p>
            <a:pPr lvl="3"/>
            <a:r>
              <a:rPr lang="en-GB" sz="1800" dirty="0"/>
              <a:t>capturing data more robustly (continuity of control)</a:t>
            </a:r>
          </a:p>
          <a:p>
            <a:pPr lvl="2"/>
            <a:endParaRPr lang="en-GB" sz="2000" dirty="0"/>
          </a:p>
          <a:p>
            <a:pPr lvl="1"/>
            <a:endParaRPr lang="en-GB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0278266" y="5964197"/>
            <a:ext cx="680310" cy="182082"/>
          </a:xfrm>
        </p:spPr>
        <p:txBody>
          <a:bodyPr/>
          <a:lstStyle/>
          <a:p>
            <a:fld id="{1CF68D63-7236-423D-B7E2-D0396A6467F4}" type="slidenum">
              <a:rPr lang="en-GB" altLang="en-US" smtClean="0"/>
              <a:pPr/>
              <a:t>6</a:t>
            </a:fld>
            <a:endParaRPr lang="en-GB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Rough paths - streamed data</a:t>
            </a:r>
          </a:p>
        </p:txBody>
      </p:sp>
    </p:spTree>
    <p:extLst>
      <p:ext uri="{BB962C8B-B14F-4D97-AF65-F5344CB8AC3E}">
        <p14:creationId xmlns:p14="http://schemas.microsoft.com/office/powerpoint/2010/main" val="2639695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800A3-5568-4C2F-8A40-F684EF9BC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Mathematics - Not magic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6A99C9-DC31-459F-9328-4FBF8EED76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723F4AA-6BDB-435B-B70F-96D631AC163B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BA0BF2A-61C1-481B-93C7-8388EB16AD99}"/>
              </a:ext>
            </a:extLst>
          </p:cNvPr>
          <p:cNvSpPr txBox="1">
            <a:spLocks/>
          </p:cNvSpPr>
          <p:nvPr/>
        </p:nvSpPr>
        <p:spPr>
          <a:xfrm>
            <a:off x="431800" y="1223963"/>
            <a:ext cx="8280400" cy="3240087"/>
          </a:xfrm>
          <a:prstGeom prst="rect">
            <a:avLst/>
          </a:prstGeom>
        </p:spPr>
        <p:txBody>
          <a:bodyPr/>
          <a:lstStyle>
            <a:lvl1pPr marL="323988" indent="-323988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1974" indent="-269990" algn="l" defTabSz="431985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959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42" indent="-215992" algn="l" defTabSz="431985" rtl="0" eaLnBrk="1" latinLnBrk="0" hangingPunct="1">
              <a:spcBef>
                <a:spcPct val="20000"/>
              </a:spcBef>
              <a:buFont typeface="Arial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928" indent="-215992" algn="l" defTabSz="431985" rtl="0" eaLnBrk="1" latinLnBrk="0" hangingPunct="1">
              <a:spcBef>
                <a:spcPct val="20000"/>
              </a:spcBef>
              <a:buFont typeface="Arial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5910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7894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9879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1862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Rough path theory</a:t>
            </a:r>
          </a:p>
          <a:p>
            <a:pPr lvl="2"/>
            <a:r>
              <a:rPr lang="en-GB" dirty="0"/>
              <a:t>toolset for working with evolving systems</a:t>
            </a:r>
          </a:p>
          <a:p>
            <a:pPr lvl="3"/>
            <a:r>
              <a:rPr lang="en-GB" dirty="0"/>
              <a:t>highly oscillatory </a:t>
            </a:r>
          </a:p>
          <a:p>
            <a:pPr lvl="3"/>
            <a:r>
              <a:rPr lang="en-GB" dirty="0"/>
              <a:t>non-stationary</a:t>
            </a:r>
          </a:p>
          <a:p>
            <a:pPr lvl="3"/>
            <a:r>
              <a:rPr lang="en-GB" dirty="0"/>
              <a:t>multimodal </a:t>
            </a:r>
          </a:p>
          <a:p>
            <a:pPr marL="180975" lvl="2" indent="0">
              <a:buFont typeface="Arial"/>
              <a:buNone/>
            </a:pPr>
            <a:endParaRPr lang="en-GB" dirty="0"/>
          </a:p>
          <a:p>
            <a:pPr lvl="2"/>
            <a:r>
              <a:rPr lang="en-GB" dirty="0"/>
              <a:t>captures multimodal streams</a:t>
            </a:r>
          </a:p>
          <a:p>
            <a:pPr lvl="3"/>
            <a:r>
              <a:rPr lang="en-GB" dirty="0"/>
              <a:t>concise and mathematically well posed (no arbitrariness)</a:t>
            </a:r>
          </a:p>
          <a:p>
            <a:pPr lvl="3"/>
            <a:r>
              <a:rPr lang="en-GB" dirty="0"/>
              <a:t>captures the order in which things happen</a:t>
            </a:r>
          </a:p>
          <a:p>
            <a:pPr lvl="3"/>
            <a:r>
              <a:rPr lang="en-GB" dirty="0"/>
              <a:t>does not require or ask for parametrisation</a:t>
            </a:r>
          </a:p>
        </p:txBody>
      </p:sp>
    </p:spTree>
    <p:extLst>
      <p:ext uri="{BB962C8B-B14F-4D97-AF65-F5344CB8AC3E}">
        <p14:creationId xmlns:p14="http://schemas.microsoft.com/office/powerpoint/2010/main" val="1779299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Rough paths: streamed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F68D63-7236-423D-B7E2-D0396A6467F4}" type="slidenum">
              <a:rPr lang="en-GB" altLang="en-US" smtClean="0"/>
              <a:pPr/>
              <a:t>8</a:t>
            </a:fld>
            <a:endParaRPr lang="en-GB" altLang="en-US"/>
          </a:p>
        </p:txBody>
      </p:sp>
      <p:pic>
        <p:nvPicPr>
          <p:cNvPr id="746" name="Picture 745">
            <a:extLst>
              <a:ext uri="{FF2B5EF4-FFF2-40B4-BE49-F238E27FC236}">
                <a16:creationId xmlns:a16="http://schemas.microsoft.com/office/drawing/2014/main" id="{592EFDA3-1D89-4ED8-86A3-33EEFE5605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" t="9025" r="51481" b="44399"/>
          <a:stretch/>
        </p:blipFill>
        <p:spPr>
          <a:xfrm>
            <a:off x="6034905" y="1954188"/>
            <a:ext cx="4447244" cy="3019438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1F31799-6E1C-4305-A934-DE9F931BEFC4}"/>
              </a:ext>
            </a:extLst>
          </p:cNvPr>
          <p:cNvSpPr txBox="1">
            <a:spLocks/>
          </p:cNvSpPr>
          <p:nvPr/>
        </p:nvSpPr>
        <p:spPr>
          <a:xfrm>
            <a:off x="0" y="1370013"/>
            <a:ext cx="3886200" cy="3262312"/>
          </a:xfrm>
          <a:prstGeom prst="rect">
            <a:avLst/>
          </a:prstGeom>
        </p:spPr>
        <p:txBody>
          <a:bodyPr/>
          <a:lstStyle>
            <a:lvl1pPr marL="323988" indent="-323988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1974" indent="-269990" algn="l" defTabSz="431985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959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42" indent="-215992" algn="l" defTabSz="431985" rtl="0" eaLnBrk="1" latinLnBrk="0" hangingPunct="1">
              <a:spcBef>
                <a:spcPct val="20000"/>
              </a:spcBef>
              <a:buFont typeface="Arial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928" indent="-215992" algn="l" defTabSz="431985" rtl="0" eaLnBrk="1" latinLnBrk="0" hangingPunct="1">
              <a:spcBef>
                <a:spcPct val="20000"/>
              </a:spcBef>
              <a:buFont typeface="Arial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5910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7894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9879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1862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en-GB" dirty="0"/>
              <a:t>The letter “3” is drawn from top to bottom</a:t>
            </a:r>
          </a:p>
          <a:p>
            <a:pPr lvl="3"/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650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Rough paths: streamed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F68D63-7236-423D-B7E2-D0396A6467F4}" type="slidenum">
              <a:rPr lang="en-GB" altLang="en-US" smtClean="0"/>
              <a:pPr/>
              <a:t>9</a:t>
            </a:fld>
            <a:endParaRPr lang="en-GB" altLang="en-US"/>
          </a:p>
        </p:txBody>
      </p:sp>
      <p:pic>
        <p:nvPicPr>
          <p:cNvPr id="746" name="Picture 745">
            <a:extLst>
              <a:ext uri="{FF2B5EF4-FFF2-40B4-BE49-F238E27FC236}">
                <a16:creationId xmlns:a16="http://schemas.microsoft.com/office/drawing/2014/main" id="{592EFDA3-1D89-4ED8-86A3-33EEFE5605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" t="54086" r="51481" b="-5451"/>
          <a:stretch/>
        </p:blipFill>
        <p:spPr>
          <a:xfrm>
            <a:off x="6270160" y="1726985"/>
            <a:ext cx="4356484" cy="332989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AB32952-692D-457D-AB84-7A5F79D8E492}"/>
              </a:ext>
            </a:extLst>
          </p:cNvPr>
          <p:cNvSpPr txBox="1">
            <a:spLocks/>
          </p:cNvSpPr>
          <p:nvPr/>
        </p:nvSpPr>
        <p:spPr>
          <a:xfrm>
            <a:off x="0" y="1197155"/>
            <a:ext cx="3886200" cy="3525657"/>
          </a:xfrm>
          <a:prstGeom prst="rect">
            <a:avLst/>
          </a:prstGeom>
        </p:spPr>
        <p:txBody>
          <a:bodyPr/>
          <a:lstStyle>
            <a:lvl1pPr marL="323988" indent="-323988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1974" indent="-269990" algn="l" defTabSz="431985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959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42" indent="-215992" algn="l" defTabSz="431985" rtl="0" eaLnBrk="1" latinLnBrk="0" hangingPunct="1">
              <a:spcBef>
                <a:spcPct val="20000"/>
              </a:spcBef>
              <a:buFont typeface="Arial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928" indent="-215992" algn="l" defTabSz="431985" rtl="0" eaLnBrk="1" latinLnBrk="0" hangingPunct="1">
              <a:spcBef>
                <a:spcPct val="20000"/>
              </a:spcBef>
              <a:buFont typeface="Arial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5910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7894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9879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1862" indent="-215992" algn="l" defTabSz="43198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en-GB"/>
              <a:t>The letter “3” is drawn from top to bottom</a:t>
            </a:r>
          </a:p>
          <a:p>
            <a:pPr lvl="3"/>
            <a:endParaRPr lang="en-GB"/>
          </a:p>
          <a:p>
            <a:pPr lvl="3"/>
            <a:r>
              <a:rPr lang="en-GB"/>
              <a:t>The x coordinate of the evolving symbol plotted against time at different speeds</a:t>
            </a:r>
          </a:p>
          <a:p>
            <a:pPr lvl="3"/>
            <a:endParaRPr lang="en-GB"/>
          </a:p>
          <a:p>
            <a:pPr lvl="3"/>
            <a:r>
              <a:rPr lang="en-GB"/>
              <a:t>This is the classic Kolmogorov approach. But it is very unstable.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300276"/>
      </p:ext>
    </p:extLst>
  </p:cSld>
  <p:clrMapOvr>
    <a:masterClrMapping/>
  </p:clrMapOvr>
</p:sld>
</file>

<file path=ppt/theme/theme1.xml><?xml version="1.0" encoding="utf-8"?>
<a:theme xmlns:a="http://schemas.openxmlformats.org/drawingml/2006/main" name="14_Text slide">
  <a:themeElements>
    <a:clrScheme name="DataSig">
      <a:dk1>
        <a:srgbClr val="292934"/>
      </a:dk1>
      <a:lt1>
        <a:srgbClr val="E0E0D4"/>
      </a:lt1>
      <a:dk2>
        <a:srgbClr val="D8D8C9"/>
      </a:dk2>
      <a:lt2>
        <a:srgbClr val="F1EEE6"/>
      </a:lt2>
      <a:accent1>
        <a:srgbClr val="33BCAD"/>
      </a:accent1>
      <a:accent2>
        <a:srgbClr val="0A1446"/>
      </a:accent2>
      <a:accent3>
        <a:srgbClr val="DDEF00"/>
      </a:accent3>
      <a:accent4>
        <a:srgbClr val="D8D8C9"/>
      </a:accent4>
      <a:accent5>
        <a:srgbClr val="004680"/>
      </a:accent5>
      <a:accent6>
        <a:srgbClr val="C0D725"/>
      </a:accent6>
      <a:hlink>
        <a:srgbClr val="33BCAD"/>
      </a:hlink>
      <a:folHlink>
        <a:srgbClr val="0046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0F0EB"/>
        </a:solidFill>
        <a:ln>
          <a:noFill/>
        </a:ln>
        <a:effectLst>
          <a:outerShdw blurRad="40000" dist="23000" dir="8820000" rotWithShape="0">
            <a:srgbClr val="0A1446">
              <a:alpha val="99000"/>
            </a:srgbClr>
          </a:outerShdw>
        </a:effectLst>
      </a:spPr>
      <a:bodyPr rtlCol="0" anchor="ctr"/>
      <a:lstStyle>
        <a:defPPr algn="ctr">
          <a:defRPr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0_Tex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0F0EB"/>
        </a:solidFill>
        <a:ln>
          <a:noFill/>
        </a:ln>
        <a:effectLst>
          <a:outerShdw blurRad="40000" dist="23000" dir="8820000" rotWithShape="0">
            <a:srgbClr val="0A1446">
              <a:alpha val="99000"/>
            </a:srgbClr>
          </a:outerShdw>
        </a:effectLst>
      </a:spPr>
      <a:bodyPr rtlCol="0" anchor="ctr"/>
      <a:lstStyle>
        <a:defPPr algn="ctr">
          <a:defRPr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1_Tex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0F0EB"/>
        </a:solidFill>
        <a:ln>
          <a:noFill/>
        </a:ln>
        <a:effectLst>
          <a:outerShdw blurRad="40000" dist="23000" dir="8820000" rotWithShape="0">
            <a:srgbClr val="0A1446">
              <a:alpha val="99000"/>
            </a:srgbClr>
          </a:outerShdw>
        </a:effectLst>
      </a:spPr>
      <a:bodyPr rtlCol="0" anchor="ctr"/>
      <a:lstStyle>
        <a:defPPr algn="ctr">
          <a:defRPr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5_Tex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0F0EB"/>
        </a:solidFill>
        <a:ln>
          <a:noFill/>
        </a:ln>
        <a:effectLst>
          <a:outerShdw blurRad="40000" dist="23000" dir="8820000" rotWithShape="0">
            <a:srgbClr val="0A1446">
              <a:alpha val="99000"/>
            </a:srgbClr>
          </a:outerShdw>
        </a:effectLst>
      </a:spPr>
      <a:bodyPr rtlCol="0" anchor="ctr"/>
      <a:lstStyle>
        <a:defPPr algn="ctr">
          <a:defRPr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6_Tex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0F0EB"/>
        </a:solidFill>
        <a:ln>
          <a:noFill/>
        </a:ln>
        <a:effectLst>
          <a:outerShdw blurRad="40000" dist="23000" dir="8820000" rotWithShape="0">
            <a:srgbClr val="0A1446">
              <a:alpha val="99000"/>
            </a:srgbClr>
          </a:outerShdw>
        </a:effectLst>
      </a:spPr>
      <a:bodyPr rtlCol="0" anchor="ctr"/>
      <a:lstStyle>
        <a:defPPr algn="ctr">
          <a:defRPr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3_Tex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0F0EB"/>
        </a:solidFill>
        <a:ln>
          <a:noFill/>
        </a:ln>
        <a:effectLst>
          <a:outerShdw blurRad="40000" dist="23000" dir="8820000" rotWithShape="0">
            <a:srgbClr val="0A1446">
              <a:alpha val="99000"/>
            </a:srgbClr>
          </a:outerShdw>
        </a:effectLst>
      </a:spPr>
      <a:bodyPr rtlCol="0" anchor="ctr"/>
      <a:lstStyle>
        <a:defPPr algn="ctr">
          <a:defRPr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7_Tex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0F0EB"/>
        </a:solidFill>
        <a:ln>
          <a:noFill/>
        </a:ln>
        <a:effectLst>
          <a:outerShdw blurRad="40000" dist="23000" dir="8820000" rotWithShape="0">
            <a:srgbClr val="0A1446">
              <a:alpha val="99000"/>
            </a:srgbClr>
          </a:outerShdw>
        </a:effectLst>
      </a:spPr>
      <a:bodyPr rtlCol="0" anchor="ctr"/>
      <a:lstStyle>
        <a:defPPr algn="ctr">
          <a:defRPr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2_Text slide">
  <a:themeElements>
    <a:clrScheme name="Custom 1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0F0EB"/>
        </a:solidFill>
        <a:ln>
          <a:noFill/>
        </a:ln>
        <a:effectLst>
          <a:outerShdw blurRad="40000" dist="23000" dir="8820000" rotWithShape="0">
            <a:srgbClr val="0A1446">
              <a:alpha val="99000"/>
            </a:srgbClr>
          </a:outerShdw>
        </a:effectLst>
      </a:spPr>
      <a:bodyPr rtlCol="0" anchor="ctr"/>
      <a:lstStyle>
        <a:defPPr algn="ctr">
          <a:defRPr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1591</Words>
  <Application>Microsoft Office PowerPoint</Application>
  <PresentationFormat>Custom</PresentationFormat>
  <Paragraphs>290</Paragraphs>
  <Slides>34</Slides>
  <Notes>22</Notes>
  <HiddenSlides>0</HiddenSlides>
  <MMClips>29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Arial</vt:lpstr>
      <vt:lpstr>Calibri</vt:lpstr>
      <vt:lpstr>Cambria Math</vt:lpstr>
      <vt:lpstr>Gill Sans MT</vt:lpstr>
      <vt:lpstr>Graphik</vt:lpstr>
      <vt:lpstr>Neue Haas Unica W1G</vt:lpstr>
      <vt:lpstr>Times New Roman</vt:lpstr>
      <vt:lpstr>14_Text slide</vt:lpstr>
      <vt:lpstr>10_Text slide</vt:lpstr>
      <vt:lpstr>11_Text slide</vt:lpstr>
      <vt:lpstr>15_Text slide</vt:lpstr>
      <vt:lpstr>16_Text slide</vt:lpstr>
      <vt:lpstr>13_Text slide</vt:lpstr>
      <vt:lpstr>17_Text slide</vt:lpstr>
      <vt:lpstr>12_Text slide</vt:lpstr>
      <vt:lpstr>PowerPoint Presentation</vt:lpstr>
      <vt:lpstr>Human Activity in Video</vt:lpstr>
      <vt:lpstr>Technology underlying research</vt:lpstr>
      <vt:lpstr>Technology underlying research</vt:lpstr>
      <vt:lpstr>Rough paths - streamed data</vt:lpstr>
      <vt:lpstr>Rough paths - streamed data</vt:lpstr>
      <vt:lpstr>Mathematics - Not magic</vt:lpstr>
      <vt:lpstr>Rough paths: streamed data</vt:lpstr>
      <vt:lpstr>Rough paths: streamed data</vt:lpstr>
      <vt:lpstr>Rough paths: streamed data</vt:lpstr>
      <vt:lpstr>Rough paths: streamed data</vt:lpstr>
      <vt:lpstr>Rough paths: streamed data</vt:lpstr>
      <vt:lpstr>The signature of a path describes an unparameterized stream γ </vt:lpstr>
      <vt:lpstr>The signature – faithful and universal features describing an unparameterised stream</vt:lpstr>
      <vt:lpstr>The signature – top down, faithful and universal features describing an unparameterized stream</vt:lpstr>
      <vt:lpstr>PowerPoint Presentation</vt:lpstr>
      <vt:lpstr>Rough paths: streamed data</vt:lpstr>
      <vt:lpstr>Handwriting Textline Recognition on ICDAR and CASIA dataset </vt:lpstr>
      <vt:lpstr>SCUT gPen, Sogou IME</vt:lpstr>
      <vt:lpstr>Rough paths: streamed data</vt:lpstr>
      <vt:lpstr>Action recognition</vt:lpstr>
      <vt:lpstr>PowerPoint Presentation</vt:lpstr>
      <vt:lpstr>PowerPoint Presentation</vt:lpstr>
      <vt:lpstr>Experimental results</vt:lpstr>
      <vt:lpstr>Experimental results</vt:lpstr>
      <vt:lpstr>Experimental results</vt:lpstr>
      <vt:lpstr>Toward understanding action recognition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Leveraging the mathematics</vt:lpstr>
      <vt:lpstr>PowerPoint Presentation</vt:lpstr>
    </vt:vector>
  </TitlesOfParts>
  <Manager/>
  <Company>UofO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Trisha Andrew</dc:creator>
  <cp:keywords/>
  <dc:description/>
  <cp:lastModifiedBy>Scriven, Sonia</cp:lastModifiedBy>
  <cp:revision>178</cp:revision>
  <dcterms:created xsi:type="dcterms:W3CDTF">2014-03-20T14:30:16Z</dcterms:created>
  <dcterms:modified xsi:type="dcterms:W3CDTF">2020-08-26T11:30:29Z</dcterms:modified>
  <cp:category/>
</cp:coreProperties>
</file>