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1211" r:id="rId3"/>
    <p:sldId id="1213" r:id="rId4"/>
    <p:sldId id="1209" r:id="rId5"/>
    <p:sldId id="1210" r:id="rId6"/>
    <p:sldId id="1215" r:id="rId7"/>
    <p:sldId id="257" r:id="rId8"/>
    <p:sldId id="276" r:id="rId9"/>
    <p:sldId id="278" r:id="rId10"/>
    <p:sldId id="321" r:id="rId11"/>
    <p:sldId id="289" r:id="rId12"/>
    <p:sldId id="290" r:id="rId13"/>
    <p:sldId id="1217" r:id="rId14"/>
    <p:sldId id="121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A61CE-A8A9-489B-9244-02BBF9D0EDEF}" type="datetimeFigureOut">
              <a:rPr lang="en-GB" smtClean="0"/>
              <a:t>12/11/2020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AEC49-DE93-4488-AFC4-0ACFD8FF81EA}" type="slidenum">
              <a:rPr lang="en-GB" smtClean="0"/>
              <a:t>‹#›</a:t>
            </a:fld>
            <a:endParaRPr lang="en-GB"/>
          </a:p>
        </p:txBody>
      </p:sp>
    </p:spTree>
    <p:extLst>
      <p:ext uri="{BB962C8B-B14F-4D97-AF65-F5344CB8AC3E}">
        <p14:creationId xmlns:p14="http://schemas.microsoft.com/office/powerpoint/2010/main" val="138847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its Introduction, t</a:t>
            </a:r>
            <a:r>
              <a:rPr lang="en-GB" dirty="0"/>
              <a:t>he ISO18404 standard identifies the reason for its creation as the need to be sure about competencies of people and organisations</a:t>
            </a:r>
            <a:r>
              <a:rPr lang="en-GB" baseline="0" dirty="0"/>
              <a:t> claiming Lean and/or Six Sigma expertise.</a:t>
            </a:r>
            <a:endParaRPr lang="en-GB" dirty="0"/>
          </a:p>
        </p:txBody>
      </p:sp>
      <p:sp>
        <p:nvSpPr>
          <p:cNvPr id="4" name="Slide Number Placeholder 3"/>
          <p:cNvSpPr>
            <a:spLocks noGrp="1"/>
          </p:cNvSpPr>
          <p:nvPr>
            <p:ph type="sldNum" sz="quarter" idx="10"/>
          </p:nvPr>
        </p:nvSpPr>
        <p:spPr/>
        <p:txBody>
          <a:bodyPr/>
          <a:lstStyle/>
          <a:p>
            <a:fld id="{A653E303-CC90-44C7-975E-84CCB1AF8457}" type="slidenum">
              <a:rPr lang="en-GB" smtClean="0"/>
              <a:t>8</a:t>
            </a:fld>
            <a:endParaRPr lang="en-GB"/>
          </a:p>
        </p:txBody>
      </p:sp>
    </p:spTree>
    <p:extLst>
      <p:ext uri="{BB962C8B-B14F-4D97-AF65-F5344CB8AC3E}">
        <p14:creationId xmlns:p14="http://schemas.microsoft.com/office/powerpoint/2010/main" val="412262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level of interest in Six Sigma and Lean certification</a:t>
            </a:r>
            <a:r>
              <a:rPr lang="en-GB" baseline="0" dirty="0"/>
              <a:t> </a:t>
            </a:r>
            <a:r>
              <a:rPr lang="en-GB" dirty="0"/>
              <a:t>is still rising, as can be seen here from Google Trends.</a:t>
            </a:r>
          </a:p>
        </p:txBody>
      </p:sp>
      <p:sp>
        <p:nvSpPr>
          <p:cNvPr id="4" name="Slide Number Placeholder 3"/>
          <p:cNvSpPr>
            <a:spLocks noGrp="1"/>
          </p:cNvSpPr>
          <p:nvPr>
            <p:ph type="sldNum" sz="quarter" idx="10"/>
          </p:nvPr>
        </p:nvSpPr>
        <p:spPr/>
        <p:txBody>
          <a:bodyPr/>
          <a:lstStyle/>
          <a:p>
            <a:fld id="{A653E303-CC90-44C7-975E-84CCB1AF8457}" type="slidenum">
              <a:rPr lang="en-GB" smtClean="0"/>
              <a:t>9</a:t>
            </a:fld>
            <a:endParaRPr lang="en-GB"/>
          </a:p>
        </p:txBody>
      </p:sp>
    </p:spTree>
    <p:extLst>
      <p:ext uri="{BB962C8B-B14F-4D97-AF65-F5344CB8AC3E}">
        <p14:creationId xmlns:p14="http://schemas.microsoft.com/office/powerpoint/2010/main" val="7795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interest in taking this course, reflects the widespread interest in Lean and Six Sigma and the fact that today Lean and Six Sigma have become a big and lucrative process improvement, training and recognition market, that until the development of ISO18404 had been largely</a:t>
            </a:r>
            <a:r>
              <a:rPr lang="en-GB" baseline="0" dirty="0"/>
              <a:t> u</a:t>
            </a:r>
            <a:r>
              <a:rPr lang="en-GB" dirty="0"/>
              <a:t>nregulated and subject to some</a:t>
            </a:r>
            <a:r>
              <a:rPr lang="en-GB" baseline="0" dirty="0"/>
              <a:t> </a:t>
            </a:r>
            <a:r>
              <a:rPr lang="en-GB" dirty="0"/>
              <a:t>abuse. </a:t>
            </a:r>
          </a:p>
          <a:p>
            <a:r>
              <a:rPr lang="en-GB" dirty="0"/>
              <a:t>Whilst there were various claims by providers, until ISO18404 was developed there were no universally</a:t>
            </a:r>
            <a:r>
              <a:rPr lang="en-GB" baseline="0" dirty="0"/>
              <a:t> </a:t>
            </a:r>
            <a:r>
              <a:rPr lang="en-GB" dirty="0"/>
              <a:t>recognised standards in these fields, and so called ‘accreditation’ of courses, individuals and organisations was offered by various bodies that also offered the courses and certification that in some cases they were themselves accrediting.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10"/>
          </p:nvPr>
        </p:nvSpPr>
        <p:spPr/>
        <p:txBody>
          <a:bodyPr/>
          <a:lstStyle/>
          <a:p>
            <a:fld id="{A653E303-CC90-44C7-975E-84CCB1AF8457}" type="slidenum">
              <a:rPr lang="en-GB" smtClean="0"/>
              <a:t>10</a:t>
            </a:fld>
            <a:endParaRPr lang="en-GB"/>
          </a:p>
        </p:txBody>
      </p:sp>
    </p:spTree>
    <p:extLst>
      <p:ext uri="{BB962C8B-B14F-4D97-AF65-F5344CB8AC3E}">
        <p14:creationId xmlns:p14="http://schemas.microsoft.com/office/powerpoint/2010/main" val="273998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time this course is being prepared in October 2015, the ISO8404 standard is in the process of being prepared for publication, so that certification bodies will then be able</a:t>
            </a:r>
            <a:r>
              <a:rPr lang="en-GB" baseline="0" dirty="0"/>
              <a:t> to certify individuals and inspect organisations against it</a:t>
            </a:r>
            <a:r>
              <a:rPr lang="en-GB" dirty="0"/>
              <a:t>. At</a:t>
            </a:r>
            <a:r>
              <a:rPr lang="en-GB" baseline="0" dirty="0"/>
              <a:t> this time, t</a:t>
            </a:r>
            <a:r>
              <a:rPr lang="en-GB" dirty="0"/>
              <a:t>here is also an intention by the United Kingdom Accreditation Service, UKAS, to bring forward a pilot accreditation</a:t>
            </a:r>
            <a:r>
              <a:rPr lang="en-GB" baseline="0" dirty="0"/>
              <a:t> project under a sector scheme for this standard, so that the standard can go forward for </a:t>
            </a:r>
            <a:r>
              <a:rPr lang="en-GB" sz="1200" kern="1200" dirty="0">
                <a:solidFill>
                  <a:schemeClr val="tx1"/>
                </a:solidFill>
                <a:effectLst/>
                <a:latin typeface="+mn-lt"/>
                <a:ea typeface="+mn-ea"/>
                <a:cs typeface="+mn-cs"/>
              </a:rPr>
              <a:t>Harmonised European Accreditation, to</a:t>
            </a:r>
            <a:r>
              <a:rPr lang="en-GB" sz="1200" kern="1200" baseline="0" dirty="0">
                <a:solidFill>
                  <a:schemeClr val="tx1"/>
                </a:solidFill>
                <a:effectLst/>
                <a:latin typeface="+mn-lt"/>
                <a:ea typeface="+mn-ea"/>
                <a:cs typeface="+mn-cs"/>
              </a:rPr>
              <a:t> ensure that</a:t>
            </a:r>
            <a:r>
              <a:rPr lang="en-GB" sz="1200" kern="1200" dirty="0">
                <a:solidFill>
                  <a:schemeClr val="tx1"/>
                </a:solidFill>
                <a:effectLst/>
                <a:latin typeface="+mn-lt"/>
                <a:ea typeface="+mn-ea"/>
                <a:cs typeface="+mn-cs"/>
              </a:rPr>
              <a:t> identical accreditation rules would be simultaneously established across Europe. It is anticipated that other national accreditation bodies will follow this lead. This</a:t>
            </a:r>
            <a:r>
              <a:rPr lang="en-GB" sz="1200" kern="1200" baseline="0" dirty="0">
                <a:solidFill>
                  <a:schemeClr val="tx1"/>
                </a:solidFill>
                <a:effectLst/>
                <a:latin typeface="+mn-lt"/>
                <a:ea typeface="+mn-ea"/>
                <a:cs typeface="+mn-cs"/>
              </a:rPr>
              <a:t> a</a:t>
            </a:r>
            <a:r>
              <a:rPr lang="en-GB" sz="1200" kern="1200" dirty="0">
                <a:solidFill>
                  <a:schemeClr val="tx1"/>
                </a:solidFill>
                <a:effectLst/>
                <a:latin typeface="+mn-lt"/>
                <a:ea typeface="+mn-ea"/>
                <a:cs typeface="+mn-cs"/>
              </a:rPr>
              <a:t>ccreditation is of the certification bodies that certify individuals and inspect organisations against ISO18404, to ensure that they all interpret the standard for certification in a similar way,</a:t>
            </a:r>
            <a:r>
              <a:rPr lang="en-GB" sz="1200" kern="1200" baseline="0" dirty="0">
                <a:solidFill>
                  <a:schemeClr val="tx1"/>
                </a:solidFill>
                <a:effectLst/>
                <a:latin typeface="+mn-lt"/>
                <a:ea typeface="+mn-ea"/>
                <a:cs typeface="+mn-cs"/>
              </a:rPr>
              <a:t> and the UK based Royal Statistical Society is acting as the scheme owner. The pilot is expected to last about twelve months.</a:t>
            </a:r>
            <a:endParaRPr lang="en-GB" dirty="0"/>
          </a:p>
        </p:txBody>
      </p:sp>
      <p:sp>
        <p:nvSpPr>
          <p:cNvPr id="4" name="Slide Number Placeholder 3"/>
          <p:cNvSpPr>
            <a:spLocks noGrp="1"/>
          </p:cNvSpPr>
          <p:nvPr>
            <p:ph type="sldNum" sz="quarter" idx="10"/>
          </p:nvPr>
        </p:nvSpPr>
        <p:spPr/>
        <p:txBody>
          <a:bodyPr/>
          <a:lstStyle/>
          <a:p>
            <a:fld id="{A653E303-CC90-44C7-975E-84CCB1AF8457}" type="slidenum">
              <a:rPr lang="en-GB" smtClean="0"/>
              <a:t>11</a:t>
            </a:fld>
            <a:endParaRPr lang="en-GB"/>
          </a:p>
        </p:txBody>
      </p:sp>
    </p:spTree>
    <p:extLst>
      <p:ext uri="{BB962C8B-B14F-4D97-AF65-F5344CB8AC3E}">
        <p14:creationId xmlns:p14="http://schemas.microsoft.com/office/powerpoint/2010/main" val="36684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Organisations</a:t>
            </a:r>
            <a:r>
              <a:rPr lang="en-GB" baseline="0" dirty="0"/>
              <a:t> </a:t>
            </a:r>
            <a:r>
              <a:rPr lang="en-GB" dirty="0"/>
              <a:t>applying for certification under the ISO18404 standard as Six Sigma, Lean or Lean &amp; Six Sigma organisations – need to apply to an</a:t>
            </a:r>
            <a:r>
              <a:rPr lang="en-GB" baseline="0" dirty="0"/>
              <a:t> </a:t>
            </a:r>
            <a:r>
              <a:rPr lang="en-GB" dirty="0"/>
              <a:t>accredited certification bodies, or initially one of the pilot group of certification bodies in the pilot scheme, as these will be the first to be accredited for ISO18404. The choice of which particular certification body to apply to is up to the applicant. A</a:t>
            </a:r>
            <a:r>
              <a:rPr lang="en-GB" baseline="0" dirty="0"/>
              <a:t> </a:t>
            </a:r>
            <a:r>
              <a:rPr lang="en-GB" dirty="0"/>
              <a:t>certification body will ask the applicant to provide evidence that</a:t>
            </a:r>
            <a:r>
              <a:rPr lang="en-GB" baseline="0" dirty="0"/>
              <a:t> they meet the required competencies, according to its own specification. These requirements specified by the certification bodies are likely to be different between certification bodies, but in each case have been judged in the accreditation process to provide sufficient evidence of competency. </a:t>
            </a:r>
            <a:endParaRPr lang="en-GB" dirty="0"/>
          </a:p>
        </p:txBody>
      </p:sp>
      <p:sp>
        <p:nvSpPr>
          <p:cNvPr id="4" name="Slide Number Placeholder 3"/>
          <p:cNvSpPr>
            <a:spLocks noGrp="1"/>
          </p:cNvSpPr>
          <p:nvPr>
            <p:ph type="sldNum" sz="quarter" idx="10"/>
          </p:nvPr>
        </p:nvSpPr>
        <p:spPr/>
        <p:txBody>
          <a:bodyPr/>
          <a:lstStyle/>
          <a:p>
            <a:fld id="{A653E303-CC90-44C7-975E-84CCB1AF8457}" type="slidenum">
              <a:rPr lang="en-GB" smtClean="0"/>
              <a:t>12</a:t>
            </a:fld>
            <a:endParaRPr lang="en-GB"/>
          </a:p>
        </p:txBody>
      </p:sp>
    </p:spTree>
    <p:extLst>
      <p:ext uri="{BB962C8B-B14F-4D97-AF65-F5344CB8AC3E}">
        <p14:creationId xmlns:p14="http://schemas.microsoft.com/office/powerpoint/2010/main" val="2897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11/12/2020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11/12/2020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1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0A45-1B08-4347-9380-1F2A9A54D3A1}"/>
              </a:ext>
            </a:extLst>
          </p:cNvPr>
          <p:cNvSpPr>
            <a:spLocks noGrp="1"/>
          </p:cNvSpPr>
          <p:nvPr>
            <p:ph type="ctrTitle"/>
          </p:nvPr>
        </p:nvSpPr>
        <p:spPr/>
        <p:txBody>
          <a:bodyPr/>
          <a:lstStyle/>
          <a:p>
            <a:r>
              <a:rPr lang="en-US" dirty="0"/>
              <a:t>Lean Construction: A Contradiction in Terms?</a:t>
            </a:r>
            <a:br>
              <a:rPr lang="en-US" dirty="0"/>
            </a:br>
            <a:endParaRPr lang="en-GB" dirty="0"/>
          </a:p>
        </p:txBody>
      </p:sp>
      <p:sp>
        <p:nvSpPr>
          <p:cNvPr id="3" name="Subtitle 2">
            <a:extLst>
              <a:ext uri="{FF2B5EF4-FFF2-40B4-BE49-F238E27FC236}">
                <a16:creationId xmlns:a16="http://schemas.microsoft.com/office/drawing/2014/main" id="{949B1686-12FF-4054-8B48-3E133BC0007E}"/>
              </a:ext>
            </a:extLst>
          </p:cNvPr>
          <p:cNvSpPr>
            <a:spLocks noGrp="1"/>
          </p:cNvSpPr>
          <p:nvPr>
            <p:ph type="subTitle" idx="1"/>
          </p:nvPr>
        </p:nvSpPr>
        <p:spPr/>
        <p:txBody>
          <a:bodyPr/>
          <a:lstStyle/>
          <a:p>
            <a:r>
              <a:rPr lang="en-US" b="1" dirty="0">
                <a:solidFill>
                  <a:srgbClr val="92D050"/>
                </a:solidFill>
              </a:rPr>
              <a:t>Date: Thursday 12 November 2020, 4.00PM - 5.30PM</a:t>
            </a:r>
            <a:br>
              <a:rPr lang="en-US" b="1" dirty="0">
                <a:solidFill>
                  <a:srgbClr val="92D050"/>
                </a:solidFill>
              </a:rPr>
            </a:br>
            <a:r>
              <a:rPr lang="en-US" b="1" dirty="0">
                <a:solidFill>
                  <a:srgbClr val="92D050"/>
                </a:solidFill>
              </a:rPr>
              <a:t>Location: Online</a:t>
            </a:r>
          </a:p>
          <a:p>
            <a:endParaRPr lang="en-GB" dirty="0"/>
          </a:p>
        </p:txBody>
      </p:sp>
      <p:pic>
        <p:nvPicPr>
          <p:cNvPr id="5" name="Picture 4">
            <a:extLst>
              <a:ext uri="{FF2B5EF4-FFF2-40B4-BE49-F238E27FC236}">
                <a16:creationId xmlns:a16="http://schemas.microsoft.com/office/drawing/2014/main" id="{293493BA-F6AA-42F1-A691-C8413F27BEB1}"/>
              </a:ext>
            </a:extLst>
          </p:cNvPr>
          <p:cNvPicPr>
            <a:picLocks noChangeAspect="1"/>
          </p:cNvPicPr>
          <p:nvPr/>
        </p:nvPicPr>
        <p:blipFill>
          <a:blip r:embed="rId2"/>
          <a:stretch>
            <a:fillRect/>
          </a:stretch>
        </p:blipFill>
        <p:spPr>
          <a:xfrm>
            <a:off x="9121642" y="1811698"/>
            <a:ext cx="2219645" cy="2965681"/>
          </a:xfrm>
          <a:prstGeom prst="rect">
            <a:avLst/>
          </a:prstGeom>
        </p:spPr>
      </p:pic>
      <p:pic>
        <p:nvPicPr>
          <p:cNvPr id="7" name="Picture 6">
            <a:extLst>
              <a:ext uri="{FF2B5EF4-FFF2-40B4-BE49-F238E27FC236}">
                <a16:creationId xmlns:a16="http://schemas.microsoft.com/office/drawing/2014/main" id="{437B7D66-A311-48AB-BB53-EFD71635D429}"/>
              </a:ext>
            </a:extLst>
          </p:cNvPr>
          <p:cNvPicPr>
            <a:picLocks noChangeAspect="1"/>
          </p:cNvPicPr>
          <p:nvPr/>
        </p:nvPicPr>
        <p:blipFill>
          <a:blip r:embed="rId3"/>
          <a:stretch>
            <a:fillRect/>
          </a:stretch>
        </p:blipFill>
        <p:spPr>
          <a:xfrm>
            <a:off x="5230761" y="5071276"/>
            <a:ext cx="6191720" cy="1427847"/>
          </a:xfrm>
          <a:prstGeom prst="rect">
            <a:avLst/>
          </a:prstGeom>
        </p:spPr>
      </p:pic>
      <p:pic>
        <p:nvPicPr>
          <p:cNvPr id="8" name="Picture 7">
            <a:extLst>
              <a:ext uri="{FF2B5EF4-FFF2-40B4-BE49-F238E27FC236}">
                <a16:creationId xmlns:a16="http://schemas.microsoft.com/office/drawing/2014/main" id="{E17DF234-0163-4AD0-93CE-FC02C0D4C312}"/>
              </a:ext>
            </a:extLst>
          </p:cNvPr>
          <p:cNvPicPr>
            <a:picLocks noChangeAspect="1"/>
          </p:cNvPicPr>
          <p:nvPr/>
        </p:nvPicPr>
        <p:blipFill>
          <a:blip r:embed="rId4"/>
          <a:stretch>
            <a:fillRect/>
          </a:stretch>
        </p:blipFill>
        <p:spPr>
          <a:xfrm>
            <a:off x="481166" y="466879"/>
            <a:ext cx="2507840" cy="1519804"/>
          </a:xfrm>
          <a:prstGeom prst="rect">
            <a:avLst/>
          </a:prstGeom>
        </p:spPr>
      </p:pic>
    </p:spTree>
    <p:extLst>
      <p:ext uri="{BB962C8B-B14F-4D97-AF65-F5344CB8AC3E}">
        <p14:creationId xmlns:p14="http://schemas.microsoft.com/office/powerpoint/2010/main" val="34875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New ISO18404 </a:t>
            </a:r>
            <a:br>
              <a:rPr lang="en-GB" dirty="0"/>
            </a:br>
            <a:r>
              <a:rPr lang="en-GB" dirty="0"/>
              <a:t>Standard- WHY?</a:t>
            </a:r>
          </a:p>
        </p:txBody>
      </p:sp>
      <p:sp>
        <p:nvSpPr>
          <p:cNvPr id="3" name="Content Placeholder 2"/>
          <p:cNvSpPr>
            <a:spLocks noGrp="1"/>
          </p:cNvSpPr>
          <p:nvPr>
            <p:ph idx="1"/>
          </p:nvPr>
        </p:nvSpPr>
        <p:spPr>
          <a:xfrm>
            <a:off x="2026886" y="2440969"/>
            <a:ext cx="8183913" cy="3423684"/>
          </a:xfrm>
        </p:spPr>
        <p:txBody>
          <a:bodyPr>
            <a:normAutofit/>
          </a:bodyPr>
          <a:lstStyle/>
          <a:p>
            <a:r>
              <a:rPr lang="en-GB" dirty="0"/>
              <a:t>Lean &amp; Six Sigma big &amp; lucrative process improvement, training and recognition market.</a:t>
            </a:r>
          </a:p>
          <a:p>
            <a:r>
              <a:rPr lang="en-GB" dirty="0"/>
              <a:t>Unregulated and considerable abuse.</a:t>
            </a:r>
          </a:p>
          <a:p>
            <a:r>
              <a:rPr lang="en-GB" dirty="0"/>
              <a:t>Certification of practitioners from many providers</a:t>
            </a:r>
          </a:p>
          <a:p>
            <a:r>
              <a:rPr lang="en-GB" dirty="0"/>
              <a:t>No real internationally recognised standards</a:t>
            </a:r>
          </a:p>
          <a:p>
            <a:r>
              <a:rPr lang="en-GB" dirty="0"/>
              <a:t>‘Accreditation’ offered by various bodies that in some cases  also certified.</a:t>
            </a:r>
          </a:p>
          <a:p>
            <a:r>
              <a:rPr lang="en-GB" dirty="0"/>
              <a:t>Need for organisational management systems for Lean &amp; Six Sigma</a:t>
            </a:r>
          </a:p>
        </p:txBody>
      </p:sp>
      <p:pic>
        <p:nvPicPr>
          <p:cNvPr id="4" name="Picture 3"/>
          <p:cNvPicPr>
            <a:picLocks noChangeAspect="1"/>
          </p:cNvPicPr>
          <p:nvPr/>
        </p:nvPicPr>
        <p:blipFill>
          <a:blip r:embed="rId3"/>
          <a:stretch>
            <a:fillRect/>
          </a:stretch>
        </p:blipFill>
        <p:spPr>
          <a:xfrm>
            <a:off x="6883381" y="1387805"/>
            <a:ext cx="840792" cy="840792"/>
          </a:xfrm>
          <a:prstGeom prst="rect">
            <a:avLst/>
          </a:prstGeom>
        </p:spPr>
      </p:pic>
      <p:pic>
        <p:nvPicPr>
          <p:cNvPr id="5" name="Picture 4"/>
          <p:cNvPicPr>
            <a:picLocks noChangeAspect="1"/>
          </p:cNvPicPr>
          <p:nvPr/>
        </p:nvPicPr>
        <p:blipFill>
          <a:blip r:embed="rId4"/>
          <a:stretch>
            <a:fillRect/>
          </a:stretch>
        </p:blipFill>
        <p:spPr>
          <a:xfrm>
            <a:off x="158358" y="5085184"/>
            <a:ext cx="1513070" cy="753988"/>
          </a:xfrm>
          <a:prstGeom prst="rect">
            <a:avLst/>
          </a:prstGeom>
        </p:spPr>
      </p:pic>
      <p:pic>
        <p:nvPicPr>
          <p:cNvPr id="6" name="Picture 5"/>
          <p:cNvPicPr>
            <a:picLocks noChangeAspect="1"/>
          </p:cNvPicPr>
          <p:nvPr/>
        </p:nvPicPr>
        <p:blipFill>
          <a:blip r:embed="rId5"/>
          <a:stretch>
            <a:fillRect/>
          </a:stretch>
        </p:blipFill>
        <p:spPr>
          <a:xfrm>
            <a:off x="147124" y="6033916"/>
            <a:ext cx="1645754" cy="733256"/>
          </a:xfrm>
          <a:prstGeom prst="rect">
            <a:avLst/>
          </a:prstGeom>
        </p:spPr>
      </p:pic>
      <p:pic>
        <p:nvPicPr>
          <p:cNvPr id="7" name="Picture 6"/>
          <p:cNvPicPr>
            <a:picLocks noChangeAspect="1"/>
          </p:cNvPicPr>
          <p:nvPr/>
        </p:nvPicPr>
        <p:blipFill>
          <a:blip r:embed="rId6"/>
          <a:stretch>
            <a:fillRect/>
          </a:stretch>
        </p:blipFill>
        <p:spPr>
          <a:xfrm>
            <a:off x="2138883" y="5877296"/>
            <a:ext cx="917859" cy="917859"/>
          </a:xfrm>
          <a:prstGeom prst="rect">
            <a:avLst/>
          </a:prstGeom>
        </p:spPr>
      </p:pic>
      <p:pic>
        <p:nvPicPr>
          <p:cNvPr id="8" name="Picture 7"/>
          <p:cNvPicPr>
            <a:picLocks noChangeAspect="1"/>
          </p:cNvPicPr>
          <p:nvPr/>
        </p:nvPicPr>
        <p:blipFill>
          <a:blip r:embed="rId7"/>
          <a:stretch>
            <a:fillRect/>
          </a:stretch>
        </p:blipFill>
        <p:spPr>
          <a:xfrm>
            <a:off x="6729143" y="5324217"/>
            <a:ext cx="2680450" cy="950969"/>
          </a:xfrm>
          <a:prstGeom prst="rect">
            <a:avLst/>
          </a:prstGeom>
        </p:spPr>
      </p:pic>
      <p:pic>
        <p:nvPicPr>
          <p:cNvPr id="9" name="Picture 8"/>
          <p:cNvPicPr>
            <a:picLocks noChangeAspect="1"/>
          </p:cNvPicPr>
          <p:nvPr/>
        </p:nvPicPr>
        <p:blipFill>
          <a:blip r:embed="rId8"/>
          <a:stretch>
            <a:fillRect/>
          </a:stretch>
        </p:blipFill>
        <p:spPr>
          <a:xfrm>
            <a:off x="8450701" y="1383115"/>
            <a:ext cx="1535906" cy="571500"/>
          </a:xfrm>
          <a:prstGeom prst="rect">
            <a:avLst/>
          </a:prstGeom>
        </p:spPr>
      </p:pic>
      <p:pic>
        <p:nvPicPr>
          <p:cNvPr id="10" name="Picture 9"/>
          <p:cNvPicPr>
            <a:picLocks noChangeAspect="1"/>
          </p:cNvPicPr>
          <p:nvPr/>
        </p:nvPicPr>
        <p:blipFill rotWithShape="1">
          <a:blip r:embed="rId9"/>
          <a:srcRect t="6195"/>
          <a:stretch/>
        </p:blipFill>
        <p:spPr>
          <a:xfrm>
            <a:off x="10592074" y="3396141"/>
            <a:ext cx="1388175" cy="981769"/>
          </a:xfrm>
          <a:prstGeom prst="rect">
            <a:avLst/>
          </a:prstGeom>
        </p:spPr>
      </p:pic>
      <p:pic>
        <p:nvPicPr>
          <p:cNvPr id="11" name="Picture 10"/>
          <p:cNvPicPr>
            <a:picLocks noChangeAspect="1"/>
          </p:cNvPicPr>
          <p:nvPr/>
        </p:nvPicPr>
        <p:blipFill>
          <a:blip r:embed="rId10"/>
          <a:stretch>
            <a:fillRect/>
          </a:stretch>
        </p:blipFill>
        <p:spPr>
          <a:xfrm>
            <a:off x="10924269" y="4452447"/>
            <a:ext cx="1028700" cy="685800"/>
          </a:xfrm>
          <a:prstGeom prst="rect">
            <a:avLst/>
          </a:prstGeom>
        </p:spPr>
      </p:pic>
      <p:pic>
        <p:nvPicPr>
          <p:cNvPr id="12" name="Picture 11"/>
          <p:cNvPicPr>
            <a:picLocks noChangeAspect="1"/>
          </p:cNvPicPr>
          <p:nvPr/>
        </p:nvPicPr>
        <p:blipFill rotWithShape="1">
          <a:blip r:embed="rId11"/>
          <a:srcRect r="8857" b="37929"/>
          <a:stretch/>
        </p:blipFill>
        <p:spPr>
          <a:xfrm>
            <a:off x="9874183" y="5212783"/>
            <a:ext cx="2209304" cy="1508959"/>
          </a:xfrm>
          <a:prstGeom prst="rect">
            <a:avLst/>
          </a:prstGeom>
        </p:spPr>
      </p:pic>
      <p:pic>
        <p:nvPicPr>
          <p:cNvPr id="14" name="Picture 13" descr="http://abidian.com/images/img10E1.jpg"/>
          <p:cNvPicPr/>
          <p:nvPr/>
        </p:nvPicPr>
        <p:blipFill>
          <a:blip r:embed="rId12">
            <a:extLst>
              <a:ext uri="{28A0092B-C50C-407E-A947-70E740481C1C}">
                <a14:useLocalDpi xmlns:a14="http://schemas.microsoft.com/office/drawing/2010/main" val="0"/>
              </a:ext>
            </a:extLst>
          </a:blip>
          <a:srcRect/>
          <a:stretch>
            <a:fillRect/>
          </a:stretch>
        </p:blipFill>
        <p:spPr bwMode="auto">
          <a:xfrm>
            <a:off x="5206994" y="857824"/>
            <a:ext cx="1535906" cy="1272627"/>
          </a:xfrm>
          <a:prstGeom prst="rect">
            <a:avLst/>
          </a:prstGeom>
          <a:noFill/>
          <a:ln>
            <a:noFill/>
          </a:ln>
        </p:spPr>
      </p:pic>
      <p:pic>
        <p:nvPicPr>
          <p:cNvPr id="15" name="Picture 14" descr="http://www.expertrating.com/CERTIFICATIONS/lean/LEAN_FILES/LeanCertification.gif"/>
          <p:cNvPicPr/>
          <p:nvPr/>
        </p:nvPicPr>
        <p:blipFill>
          <a:blip r:embed="rId13">
            <a:extLst>
              <a:ext uri="{28A0092B-C50C-407E-A947-70E740481C1C}">
                <a14:useLocalDpi xmlns:a14="http://schemas.microsoft.com/office/drawing/2010/main" val="0"/>
              </a:ext>
            </a:extLst>
          </a:blip>
          <a:srcRect/>
          <a:stretch>
            <a:fillRect/>
          </a:stretch>
        </p:blipFill>
        <p:spPr bwMode="auto">
          <a:xfrm>
            <a:off x="132453" y="2433261"/>
            <a:ext cx="1845569" cy="1264928"/>
          </a:xfrm>
          <a:prstGeom prst="rect">
            <a:avLst/>
          </a:prstGeom>
          <a:noFill/>
          <a:ln>
            <a:noFill/>
          </a:ln>
        </p:spPr>
      </p:pic>
      <p:pic>
        <p:nvPicPr>
          <p:cNvPr id="1028" name="Picture 4" descr="http://workforcesolutions.stlcc.edu/wp-content/uploads/Lean-Leadership-Certificat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124" y="3829936"/>
            <a:ext cx="1452802" cy="1123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5"/>
          <a:stretch>
            <a:fillRect/>
          </a:stretch>
        </p:blipFill>
        <p:spPr>
          <a:xfrm>
            <a:off x="5141995" y="5311935"/>
            <a:ext cx="1018120" cy="963251"/>
          </a:xfrm>
          <a:prstGeom prst="rect">
            <a:avLst/>
          </a:prstGeom>
        </p:spPr>
      </p:pic>
      <p:pic>
        <p:nvPicPr>
          <p:cNvPr id="16" name="Picture 15"/>
          <p:cNvPicPr>
            <a:picLocks noChangeAspect="1"/>
          </p:cNvPicPr>
          <p:nvPr/>
        </p:nvPicPr>
        <p:blipFill>
          <a:blip r:embed="rId16"/>
          <a:stretch>
            <a:fillRect/>
          </a:stretch>
        </p:blipFill>
        <p:spPr>
          <a:xfrm>
            <a:off x="3412201" y="5341960"/>
            <a:ext cx="1487553" cy="1383912"/>
          </a:xfrm>
          <a:prstGeom prst="rect">
            <a:avLst/>
          </a:prstGeom>
        </p:spPr>
      </p:pic>
      <p:pic>
        <p:nvPicPr>
          <p:cNvPr id="17" name="Picture 16"/>
          <p:cNvPicPr>
            <a:picLocks noChangeAspect="1"/>
          </p:cNvPicPr>
          <p:nvPr/>
        </p:nvPicPr>
        <p:blipFill>
          <a:blip r:embed="rId17"/>
          <a:stretch>
            <a:fillRect/>
          </a:stretch>
        </p:blipFill>
        <p:spPr>
          <a:xfrm>
            <a:off x="10318102" y="1846995"/>
            <a:ext cx="1804572" cy="1438781"/>
          </a:xfrm>
          <a:prstGeom prst="rect">
            <a:avLst/>
          </a:prstGeom>
        </p:spPr>
      </p:pic>
      <p:sp>
        <p:nvSpPr>
          <p:cNvPr id="21" name="Rectangle 20"/>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18" name="Picture 17">
            <a:extLst>
              <a:ext uri="{FF2B5EF4-FFF2-40B4-BE49-F238E27FC236}">
                <a16:creationId xmlns:a16="http://schemas.microsoft.com/office/drawing/2014/main" id="{8EE3D189-C359-4546-A5A3-481A88784C55}"/>
              </a:ext>
            </a:extLst>
          </p:cNvPr>
          <p:cNvPicPr>
            <a:picLocks noChangeAspect="1"/>
          </p:cNvPicPr>
          <p:nvPr/>
        </p:nvPicPr>
        <p:blipFill rotWithShape="1">
          <a:blip r:embed="rId18"/>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323196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ea typeface="Times New Roman" panose="02020603050405020304" pitchFamily="18" charset="0"/>
                <a:cs typeface="Times New Roman" panose="02020603050405020304" pitchFamily="18" charset="0"/>
              </a:rPr>
              <a:t>Pilot Scheme Accreditation </a:t>
            </a:r>
            <a:br>
              <a:rPr lang="en-GB" dirty="0">
                <a:solidFill>
                  <a:schemeClr val="bg1"/>
                </a:solidFill>
                <a:ea typeface="Times New Roman" panose="02020603050405020304" pitchFamily="18" charset="0"/>
                <a:cs typeface="Times New Roman" panose="02020603050405020304" pitchFamily="18" charset="0"/>
              </a:rPr>
            </a:br>
            <a:r>
              <a:rPr lang="en-GB" dirty="0">
                <a:solidFill>
                  <a:schemeClr val="bg1"/>
                </a:solidFill>
                <a:ea typeface="Times New Roman" panose="02020603050405020304" pitchFamily="18" charset="0"/>
                <a:cs typeface="Times New Roman" panose="02020603050405020304" pitchFamily="18" charset="0"/>
              </a:rPr>
              <a:t>Arrangements</a:t>
            </a:r>
            <a:br>
              <a:rPr lang="en-GB" dirty="0">
                <a:solidFill>
                  <a:schemeClr val="bg1"/>
                </a:solidFill>
                <a:ea typeface="Times New Roman" panose="02020603050405020304" pitchFamily="18" charset="0"/>
                <a:cs typeface="Times New Roman" panose="02020603050405020304" pitchFamily="18" charset="0"/>
              </a:rPr>
            </a:br>
            <a:endParaRPr lang="en-GB" dirty="0">
              <a:solidFill>
                <a:schemeClr val="bg1"/>
              </a:solidFill>
            </a:endParaRPr>
          </a:p>
        </p:txBody>
      </p:sp>
      <p:sp>
        <p:nvSpPr>
          <p:cNvPr id="3" name="Content Placeholder 2"/>
          <p:cNvSpPr>
            <a:spLocks noGrp="1"/>
          </p:cNvSpPr>
          <p:nvPr>
            <p:ph idx="1"/>
          </p:nvPr>
        </p:nvSpPr>
        <p:spPr>
          <a:xfrm>
            <a:off x="1154955" y="2603500"/>
            <a:ext cx="5727626" cy="3416300"/>
          </a:xfrm>
        </p:spPr>
        <p:txBody>
          <a:bodyPr>
            <a:normAutofit fontScale="85000" lnSpcReduction="10000"/>
          </a:bodyPr>
          <a:lstStyle/>
          <a:p>
            <a:r>
              <a:rPr lang="en-GB" dirty="0"/>
              <a:t>The ISO18404:2015 international  standard was published in December 2015.</a:t>
            </a:r>
          </a:p>
          <a:p>
            <a:r>
              <a:rPr lang="en-GB" dirty="0"/>
              <a:t>In August 2016, UKAS announced a development project for accredited certification under the Royal Statistical Society’s sector scheme for this standard, and sought expressions of interest from interested ISO/IEC 17021 accredited certification bodies.</a:t>
            </a:r>
          </a:p>
          <a:p>
            <a:r>
              <a:rPr lang="en-GB" dirty="0"/>
              <a:t>Harmonised European Accreditation is under consideration &amp; some discussion has taken place internationally in relation to accredited certification under ISO18404.</a:t>
            </a:r>
          </a:p>
          <a:p>
            <a:r>
              <a:rPr lang="en-GB" dirty="0"/>
              <a:t>This accreditation is of the certification bodies that audit organisations against ISO18404, to ensure that they all interpret the standard for certification in a similar way.</a:t>
            </a:r>
          </a:p>
        </p:txBody>
      </p:sp>
      <p:sp>
        <p:nvSpPr>
          <p:cNvPr id="5" name="Rectangle 4"/>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7" name="Picture 6">
            <a:extLst>
              <a:ext uri="{FF2B5EF4-FFF2-40B4-BE49-F238E27FC236}">
                <a16:creationId xmlns:a16="http://schemas.microsoft.com/office/drawing/2014/main" id="{28EE936C-59D2-4A1F-8DC6-028A9D54B2B9}"/>
              </a:ext>
            </a:extLst>
          </p:cNvPr>
          <p:cNvPicPr>
            <a:picLocks noChangeAspect="1"/>
          </p:cNvPicPr>
          <p:nvPr/>
        </p:nvPicPr>
        <p:blipFill>
          <a:blip r:embed="rId3"/>
          <a:stretch>
            <a:fillRect/>
          </a:stretch>
        </p:blipFill>
        <p:spPr>
          <a:xfrm>
            <a:off x="7249492" y="3317694"/>
            <a:ext cx="4761389" cy="2566638"/>
          </a:xfrm>
          <a:prstGeom prst="rect">
            <a:avLst/>
          </a:prstGeom>
        </p:spPr>
      </p:pic>
      <p:pic>
        <p:nvPicPr>
          <p:cNvPr id="9" name="Picture 8">
            <a:extLst>
              <a:ext uri="{FF2B5EF4-FFF2-40B4-BE49-F238E27FC236}">
                <a16:creationId xmlns:a16="http://schemas.microsoft.com/office/drawing/2014/main" id="{A3ACE674-E8B4-43C1-946F-FC1DA5F0249A}"/>
              </a:ext>
            </a:extLst>
          </p:cNvPr>
          <p:cNvPicPr>
            <a:picLocks noChangeAspect="1"/>
          </p:cNvPicPr>
          <p:nvPr/>
        </p:nvPicPr>
        <p:blipFill rotWithShape="1">
          <a:blip r:embed="rId4"/>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340292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Organisations Applying for Certification </a:t>
            </a:r>
          </a:p>
        </p:txBody>
      </p:sp>
      <p:sp>
        <p:nvSpPr>
          <p:cNvPr id="3" name="Content Placeholder 2"/>
          <p:cNvSpPr>
            <a:spLocks noGrp="1"/>
          </p:cNvSpPr>
          <p:nvPr>
            <p:ph idx="1"/>
          </p:nvPr>
        </p:nvSpPr>
        <p:spPr/>
        <p:txBody>
          <a:bodyPr>
            <a:normAutofit/>
          </a:bodyPr>
          <a:lstStyle/>
          <a:p>
            <a:r>
              <a:rPr lang="en-GB" dirty="0"/>
              <a:t>Organisations applying for certification under the ISO18404 standard as Six Sigma, Lean or Lean &amp; Six Sigma organisations – need to apply to an accredited certification body in the pilot scheme, as these will be the first to be accredited for ISO18404. </a:t>
            </a:r>
          </a:p>
          <a:p>
            <a:r>
              <a:rPr lang="en-GB" dirty="0"/>
              <a:t>BSI is currently leading in this area.</a:t>
            </a:r>
          </a:p>
          <a:p>
            <a:r>
              <a:rPr lang="en-GB" dirty="0"/>
              <a:t>The certification body will ask the applicant to provide evidence that they meet the requirements, according to its own approved specification. In all cases this will include evidence of certification of key personnel by the Royal Statistical Society.</a:t>
            </a:r>
          </a:p>
        </p:txBody>
      </p:sp>
      <p:sp>
        <p:nvSpPr>
          <p:cNvPr id="5" name="Rectangle 4"/>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7" name="Picture 6">
            <a:extLst>
              <a:ext uri="{FF2B5EF4-FFF2-40B4-BE49-F238E27FC236}">
                <a16:creationId xmlns:a16="http://schemas.microsoft.com/office/drawing/2014/main" id="{6F702386-2B49-4A2C-85C3-9E3217FD7E85}"/>
              </a:ext>
            </a:extLst>
          </p:cNvPr>
          <p:cNvPicPr>
            <a:picLocks noChangeAspect="1"/>
          </p:cNvPicPr>
          <p:nvPr/>
        </p:nvPicPr>
        <p:blipFill rotWithShape="1">
          <a:blip r:embed="rId3"/>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40853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5859-54EF-424A-9586-A92E6847B54A}"/>
              </a:ext>
            </a:extLst>
          </p:cNvPr>
          <p:cNvSpPr>
            <a:spLocks noGrp="1"/>
          </p:cNvSpPr>
          <p:nvPr>
            <p:ph type="title"/>
          </p:nvPr>
        </p:nvSpPr>
        <p:spPr/>
        <p:txBody>
          <a:bodyPr/>
          <a:lstStyle/>
          <a:p>
            <a:r>
              <a:rPr lang="en-GB" dirty="0"/>
              <a:t>Individuals Applying for Certification</a:t>
            </a:r>
          </a:p>
        </p:txBody>
      </p:sp>
      <p:sp>
        <p:nvSpPr>
          <p:cNvPr id="3" name="Content Placeholder 2">
            <a:extLst>
              <a:ext uri="{FF2B5EF4-FFF2-40B4-BE49-F238E27FC236}">
                <a16:creationId xmlns:a16="http://schemas.microsoft.com/office/drawing/2014/main" id="{B7A3DEE2-1C8F-4E04-AB5A-A5F70CE7F002}"/>
              </a:ext>
            </a:extLst>
          </p:cNvPr>
          <p:cNvSpPr>
            <a:spLocks noGrp="1"/>
          </p:cNvSpPr>
          <p:nvPr>
            <p:ph idx="1"/>
          </p:nvPr>
        </p:nvSpPr>
        <p:spPr/>
        <p:txBody>
          <a:bodyPr/>
          <a:lstStyle/>
          <a:p>
            <a:r>
              <a:rPr lang="en-GB" dirty="0"/>
              <a:t>Contact Stuart McKendrick at RSS (or overseas partner or approved training provider)</a:t>
            </a:r>
          </a:p>
          <a:p>
            <a:r>
              <a:rPr lang="en-GB" dirty="0"/>
              <a:t>Submit a portfolio of evidence against the competency requirements defined in ISO 8404 for:</a:t>
            </a:r>
          </a:p>
          <a:p>
            <a:pPr lvl="1"/>
            <a:r>
              <a:rPr lang="en-GB" dirty="0"/>
              <a:t>Lean Practitioner, Leader or Expert</a:t>
            </a:r>
          </a:p>
          <a:p>
            <a:pPr lvl="1"/>
            <a:r>
              <a:rPr lang="en-GB" dirty="0"/>
              <a:t>Six Sigma Green, Black or Master Black Belt</a:t>
            </a:r>
          </a:p>
          <a:p>
            <a:pPr lvl="1"/>
            <a:r>
              <a:rPr lang="en-GB" dirty="0"/>
              <a:t>Lean &amp; Six Sigma </a:t>
            </a:r>
            <a:r>
              <a:rPr lang="en-US" dirty="0"/>
              <a:t>Green, Black or Master Black Belt</a:t>
            </a:r>
          </a:p>
          <a:p>
            <a:r>
              <a:rPr lang="en-US" dirty="0"/>
              <a:t>Attend a (Virtual) Assessment Centre</a:t>
            </a:r>
          </a:p>
          <a:p>
            <a:pPr lvl="1"/>
            <a:r>
              <a:rPr lang="en-US" dirty="0"/>
              <a:t>Presentation, Interview, Test</a:t>
            </a:r>
          </a:p>
          <a:p>
            <a:endParaRPr lang="en-US" dirty="0"/>
          </a:p>
          <a:p>
            <a:pPr lvl="1"/>
            <a:endParaRPr lang="en-US" dirty="0"/>
          </a:p>
          <a:p>
            <a:endParaRPr lang="en-GB" dirty="0"/>
          </a:p>
        </p:txBody>
      </p:sp>
      <p:pic>
        <p:nvPicPr>
          <p:cNvPr id="5" name="Picture 4">
            <a:extLst>
              <a:ext uri="{FF2B5EF4-FFF2-40B4-BE49-F238E27FC236}">
                <a16:creationId xmlns:a16="http://schemas.microsoft.com/office/drawing/2014/main" id="{76BDE3CF-6EB0-4237-95DC-3118C26E4936}"/>
              </a:ext>
            </a:extLst>
          </p:cNvPr>
          <p:cNvPicPr>
            <a:picLocks noChangeAspect="1"/>
          </p:cNvPicPr>
          <p:nvPr/>
        </p:nvPicPr>
        <p:blipFill rotWithShape="1">
          <a:blip r:embed="rId2"/>
          <a:srcRect t="1" r="63114" b="-25319"/>
          <a:stretch/>
        </p:blipFill>
        <p:spPr>
          <a:xfrm>
            <a:off x="9255318" y="690814"/>
            <a:ext cx="2162755" cy="639973"/>
          </a:xfrm>
          <a:prstGeom prst="rect">
            <a:avLst/>
          </a:prstGeom>
        </p:spPr>
      </p:pic>
      <p:sp>
        <p:nvSpPr>
          <p:cNvPr id="7" name="Rectangle 6">
            <a:extLst>
              <a:ext uri="{FF2B5EF4-FFF2-40B4-BE49-F238E27FC236}">
                <a16:creationId xmlns:a16="http://schemas.microsoft.com/office/drawing/2014/main" id="{AB758C62-D45F-4D40-8AEA-EA7703F4164F}"/>
              </a:ext>
            </a:extLst>
          </p:cNvPr>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spTree>
    <p:extLst>
      <p:ext uri="{BB962C8B-B14F-4D97-AF65-F5344CB8AC3E}">
        <p14:creationId xmlns:p14="http://schemas.microsoft.com/office/powerpoint/2010/main" val="57696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A530-0138-45C8-BBBB-43A305432410}"/>
              </a:ext>
            </a:extLst>
          </p:cNvPr>
          <p:cNvSpPr>
            <a:spLocks noGrp="1"/>
          </p:cNvSpPr>
          <p:nvPr>
            <p:ph type="title"/>
          </p:nvPr>
        </p:nvSpPr>
        <p:spPr/>
        <p:txBody>
          <a:bodyPr/>
          <a:lstStyle/>
          <a:p>
            <a:r>
              <a:rPr lang="en-GB" dirty="0"/>
              <a:t>Progress to Date</a:t>
            </a:r>
          </a:p>
        </p:txBody>
      </p:sp>
      <p:sp>
        <p:nvSpPr>
          <p:cNvPr id="3" name="Content Placeholder 2">
            <a:extLst>
              <a:ext uri="{FF2B5EF4-FFF2-40B4-BE49-F238E27FC236}">
                <a16:creationId xmlns:a16="http://schemas.microsoft.com/office/drawing/2014/main" id="{17FDCA15-B294-45CD-9F22-04EEFB9C0C9C}"/>
              </a:ext>
            </a:extLst>
          </p:cNvPr>
          <p:cNvSpPr>
            <a:spLocks noGrp="1"/>
          </p:cNvSpPr>
          <p:nvPr>
            <p:ph idx="1"/>
          </p:nvPr>
        </p:nvSpPr>
        <p:spPr/>
        <p:txBody>
          <a:bodyPr/>
          <a:lstStyle/>
          <a:p>
            <a:r>
              <a:rPr lang="en-GB" dirty="0"/>
              <a:t>Organisational Certifications</a:t>
            </a:r>
          </a:p>
          <a:p>
            <a:r>
              <a:rPr lang="en-GB" dirty="0"/>
              <a:t>Personnel Certifications</a:t>
            </a:r>
          </a:p>
          <a:p>
            <a:r>
              <a:rPr lang="en-GB" dirty="0"/>
              <a:t>Lead Auditor Training</a:t>
            </a:r>
          </a:p>
          <a:p>
            <a:r>
              <a:rPr lang="en-GB" dirty="0"/>
              <a:t>International Partner, QCC </a:t>
            </a:r>
            <a:r>
              <a:rPr lang="en-GB"/>
              <a:t>Abu Dhabi</a:t>
            </a:r>
          </a:p>
        </p:txBody>
      </p:sp>
      <p:pic>
        <p:nvPicPr>
          <p:cNvPr id="5" name="Picture 4">
            <a:extLst>
              <a:ext uri="{FF2B5EF4-FFF2-40B4-BE49-F238E27FC236}">
                <a16:creationId xmlns:a16="http://schemas.microsoft.com/office/drawing/2014/main" id="{A5ED82D7-BE92-4C18-ADDE-47EDC06F2396}"/>
              </a:ext>
            </a:extLst>
          </p:cNvPr>
          <p:cNvPicPr>
            <a:picLocks noChangeAspect="1"/>
          </p:cNvPicPr>
          <p:nvPr/>
        </p:nvPicPr>
        <p:blipFill rotWithShape="1">
          <a:blip r:embed="rId2"/>
          <a:srcRect t="1" r="63114" b="-25319"/>
          <a:stretch/>
        </p:blipFill>
        <p:spPr>
          <a:xfrm>
            <a:off x="9255318" y="690814"/>
            <a:ext cx="2162755" cy="639973"/>
          </a:xfrm>
          <a:prstGeom prst="rect">
            <a:avLst/>
          </a:prstGeom>
        </p:spPr>
      </p:pic>
      <p:pic>
        <p:nvPicPr>
          <p:cNvPr id="6" name="Picture 5">
            <a:extLst>
              <a:ext uri="{FF2B5EF4-FFF2-40B4-BE49-F238E27FC236}">
                <a16:creationId xmlns:a16="http://schemas.microsoft.com/office/drawing/2014/main" id="{4142A538-1022-42B9-8B56-9667BBA669A7}"/>
              </a:ext>
            </a:extLst>
          </p:cNvPr>
          <p:cNvPicPr>
            <a:picLocks noChangeAspect="1"/>
          </p:cNvPicPr>
          <p:nvPr/>
        </p:nvPicPr>
        <p:blipFill>
          <a:blip r:embed="rId3"/>
          <a:stretch>
            <a:fillRect/>
          </a:stretch>
        </p:blipFill>
        <p:spPr>
          <a:xfrm>
            <a:off x="7665057" y="4010057"/>
            <a:ext cx="3883632" cy="1874275"/>
          </a:xfrm>
          <a:prstGeom prst="rect">
            <a:avLst/>
          </a:prstGeom>
        </p:spPr>
      </p:pic>
      <p:sp>
        <p:nvSpPr>
          <p:cNvPr id="4" name="Rectangle 3">
            <a:extLst>
              <a:ext uri="{FF2B5EF4-FFF2-40B4-BE49-F238E27FC236}">
                <a16:creationId xmlns:a16="http://schemas.microsoft.com/office/drawing/2014/main" id="{A1E30D3A-2A26-4A60-AB43-A3994627A5BA}"/>
              </a:ext>
            </a:extLst>
          </p:cNvPr>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spTree>
    <p:extLst>
      <p:ext uri="{BB962C8B-B14F-4D97-AF65-F5344CB8AC3E}">
        <p14:creationId xmlns:p14="http://schemas.microsoft.com/office/powerpoint/2010/main" val="21961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907D-7A6E-429B-B450-6B4FAC4BFA90}"/>
              </a:ext>
            </a:extLst>
          </p:cNvPr>
          <p:cNvSpPr>
            <a:spLocks noGrp="1"/>
          </p:cNvSpPr>
          <p:nvPr>
            <p:ph type="title"/>
          </p:nvPr>
        </p:nvSpPr>
        <p:spPr/>
        <p:txBody>
          <a:bodyPr/>
          <a:lstStyle/>
          <a:p>
            <a:r>
              <a:rPr lang="en-GB" dirty="0"/>
              <a:t>World Quality Day</a:t>
            </a:r>
          </a:p>
        </p:txBody>
      </p:sp>
      <p:sp>
        <p:nvSpPr>
          <p:cNvPr id="3" name="Content Placeholder 2">
            <a:extLst>
              <a:ext uri="{FF2B5EF4-FFF2-40B4-BE49-F238E27FC236}">
                <a16:creationId xmlns:a16="http://schemas.microsoft.com/office/drawing/2014/main" id="{B125FDEC-11C2-43B4-8226-1D407CF5B0A7}"/>
              </a:ext>
            </a:extLst>
          </p:cNvPr>
          <p:cNvSpPr>
            <a:spLocks noGrp="1"/>
          </p:cNvSpPr>
          <p:nvPr>
            <p:ph idx="1"/>
          </p:nvPr>
        </p:nvSpPr>
        <p:spPr/>
        <p:txBody>
          <a:bodyPr>
            <a:normAutofit/>
          </a:bodyPr>
          <a:lstStyle/>
          <a:p>
            <a:r>
              <a:rPr lang="en-US" dirty="0"/>
              <a:t>The concept of World Quality Day was first introduced by the United Nations in 1990 to increase awareness of the important role that quality plays in securing nations prosperity. </a:t>
            </a:r>
          </a:p>
          <a:p>
            <a:r>
              <a:rPr lang="en-US" dirty="0"/>
              <a:t>World Quality Day provides an opportunity for organizations to mark their achievements and show how good quality approaches can make a substantial impact on business.</a:t>
            </a:r>
            <a:endParaRPr lang="en-GB" dirty="0"/>
          </a:p>
        </p:txBody>
      </p:sp>
      <p:pic>
        <p:nvPicPr>
          <p:cNvPr id="5" name="Picture 4">
            <a:extLst>
              <a:ext uri="{FF2B5EF4-FFF2-40B4-BE49-F238E27FC236}">
                <a16:creationId xmlns:a16="http://schemas.microsoft.com/office/drawing/2014/main" id="{BB6A94D6-0BB0-4ACB-BE40-92F8C7C62F28}"/>
              </a:ext>
            </a:extLst>
          </p:cNvPr>
          <p:cNvPicPr>
            <a:picLocks noChangeAspect="1"/>
          </p:cNvPicPr>
          <p:nvPr/>
        </p:nvPicPr>
        <p:blipFill>
          <a:blip r:embed="rId2"/>
          <a:stretch>
            <a:fillRect/>
          </a:stretch>
        </p:blipFill>
        <p:spPr>
          <a:xfrm>
            <a:off x="3375072" y="4593972"/>
            <a:ext cx="5107901" cy="2104233"/>
          </a:xfrm>
          <a:prstGeom prst="rect">
            <a:avLst/>
          </a:prstGeom>
        </p:spPr>
      </p:pic>
      <p:pic>
        <p:nvPicPr>
          <p:cNvPr id="4" name="Picture 3">
            <a:extLst>
              <a:ext uri="{FF2B5EF4-FFF2-40B4-BE49-F238E27FC236}">
                <a16:creationId xmlns:a16="http://schemas.microsoft.com/office/drawing/2014/main" id="{7D31BB88-FC38-4B05-B57F-B886BFB6D814}"/>
              </a:ext>
            </a:extLst>
          </p:cNvPr>
          <p:cNvPicPr>
            <a:picLocks noChangeAspect="1"/>
          </p:cNvPicPr>
          <p:nvPr/>
        </p:nvPicPr>
        <p:blipFill rotWithShape="1">
          <a:blip r:embed="rId3"/>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215946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9C1A-A21D-45FB-BAE1-206FFFAE34C5}"/>
              </a:ext>
            </a:extLst>
          </p:cNvPr>
          <p:cNvSpPr>
            <a:spLocks noGrp="1"/>
          </p:cNvSpPr>
          <p:nvPr>
            <p:ph type="title"/>
          </p:nvPr>
        </p:nvSpPr>
        <p:spPr>
          <a:xfrm>
            <a:off x="1240403" y="527222"/>
            <a:ext cx="9313297" cy="482544"/>
          </a:xfrm>
        </p:spPr>
        <p:txBody>
          <a:bodyPr/>
          <a:lstStyle/>
          <a:p>
            <a:br>
              <a:rPr lang="en-US" dirty="0"/>
            </a:br>
            <a:br>
              <a:rPr lang="en-US" dirty="0"/>
            </a:br>
            <a:br>
              <a:rPr lang="en-US" dirty="0"/>
            </a:br>
            <a:r>
              <a:rPr lang="en-US" dirty="0"/>
              <a:t>Lean Construction: A Contradiction</a:t>
            </a:r>
            <a:br>
              <a:rPr lang="en-US" dirty="0"/>
            </a:br>
            <a:r>
              <a:rPr lang="en-US" dirty="0"/>
              <a:t>in Terms?</a:t>
            </a:r>
            <a:br>
              <a:rPr lang="en-US" dirty="0"/>
            </a:br>
            <a:endParaRPr lang="en-GB" dirty="0"/>
          </a:p>
        </p:txBody>
      </p:sp>
      <p:sp>
        <p:nvSpPr>
          <p:cNvPr id="3" name="Content Placeholder 2">
            <a:extLst>
              <a:ext uri="{FF2B5EF4-FFF2-40B4-BE49-F238E27FC236}">
                <a16:creationId xmlns:a16="http://schemas.microsoft.com/office/drawing/2014/main" id="{9631840F-080B-4AB8-AAD7-271F689477CD}"/>
              </a:ext>
            </a:extLst>
          </p:cNvPr>
          <p:cNvSpPr>
            <a:spLocks noGrp="1"/>
          </p:cNvSpPr>
          <p:nvPr>
            <p:ph idx="1"/>
          </p:nvPr>
        </p:nvSpPr>
        <p:spPr/>
        <p:txBody>
          <a:bodyPr/>
          <a:lstStyle/>
          <a:p>
            <a:r>
              <a:rPr lang="en-GB" dirty="0"/>
              <a:t>The Construction Industries have come a long way</a:t>
            </a:r>
          </a:p>
          <a:p>
            <a:r>
              <a:rPr lang="en-GB" dirty="0"/>
              <a:t>But the opportunities for Lean in Construction are considerably more than many sectors</a:t>
            </a:r>
          </a:p>
        </p:txBody>
      </p:sp>
      <p:pic>
        <p:nvPicPr>
          <p:cNvPr id="5" name="Picture 4">
            <a:extLst>
              <a:ext uri="{FF2B5EF4-FFF2-40B4-BE49-F238E27FC236}">
                <a16:creationId xmlns:a16="http://schemas.microsoft.com/office/drawing/2014/main" id="{DF9C0F77-0F71-49B0-9CDC-F1C32FD65573}"/>
              </a:ext>
            </a:extLst>
          </p:cNvPr>
          <p:cNvPicPr>
            <a:picLocks noChangeAspect="1"/>
          </p:cNvPicPr>
          <p:nvPr/>
        </p:nvPicPr>
        <p:blipFill rotWithShape="1">
          <a:blip r:embed="rId2"/>
          <a:srcRect t="1" r="63114" b="-25319"/>
          <a:stretch/>
        </p:blipFill>
        <p:spPr>
          <a:xfrm>
            <a:off x="9255318" y="690814"/>
            <a:ext cx="2162755" cy="639973"/>
          </a:xfrm>
          <a:prstGeom prst="rect">
            <a:avLst/>
          </a:prstGeom>
        </p:spPr>
      </p:pic>
      <p:sp>
        <p:nvSpPr>
          <p:cNvPr id="7" name="Rectangle 6">
            <a:extLst>
              <a:ext uri="{FF2B5EF4-FFF2-40B4-BE49-F238E27FC236}">
                <a16:creationId xmlns:a16="http://schemas.microsoft.com/office/drawing/2014/main" id="{602DAC51-30C4-40BB-9623-308716262E1B}"/>
              </a:ext>
            </a:extLst>
          </p:cNvPr>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6" name="Picture 5">
            <a:extLst>
              <a:ext uri="{FF2B5EF4-FFF2-40B4-BE49-F238E27FC236}">
                <a16:creationId xmlns:a16="http://schemas.microsoft.com/office/drawing/2014/main" id="{9E27AC9D-9284-4BCF-8EC7-8910ECCCB8B6}"/>
              </a:ext>
            </a:extLst>
          </p:cNvPr>
          <p:cNvPicPr>
            <a:picLocks noChangeAspect="1"/>
          </p:cNvPicPr>
          <p:nvPr/>
        </p:nvPicPr>
        <p:blipFill>
          <a:blip r:embed="rId3"/>
          <a:stretch>
            <a:fillRect/>
          </a:stretch>
        </p:blipFill>
        <p:spPr>
          <a:xfrm>
            <a:off x="9630187" y="3542708"/>
            <a:ext cx="2219136" cy="2969009"/>
          </a:xfrm>
          <a:prstGeom prst="rect">
            <a:avLst/>
          </a:prstGeom>
        </p:spPr>
      </p:pic>
    </p:spTree>
    <p:extLst>
      <p:ext uri="{BB962C8B-B14F-4D97-AF65-F5344CB8AC3E}">
        <p14:creationId xmlns:p14="http://schemas.microsoft.com/office/powerpoint/2010/main" val="255061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75193E6-E0FB-41A2-B522-46AB6231DD16}"/>
              </a:ext>
            </a:extLst>
          </p:cNvPr>
          <p:cNvSpPr>
            <a:spLocks noGrp="1"/>
          </p:cNvSpPr>
          <p:nvPr>
            <p:ph type="title"/>
          </p:nvPr>
        </p:nvSpPr>
        <p:spPr>
          <a:xfrm>
            <a:off x="1264257" y="250526"/>
            <a:ext cx="9289443" cy="806997"/>
          </a:xfrm>
        </p:spPr>
        <p:txBody>
          <a:bodyPr/>
          <a:lstStyle/>
          <a:p>
            <a:br>
              <a:rPr lang="en-US" dirty="0"/>
            </a:br>
            <a:br>
              <a:rPr lang="en-US" dirty="0"/>
            </a:br>
            <a:r>
              <a:rPr lang="en-US" dirty="0"/>
              <a:t>My recollections of Japan 30 years </a:t>
            </a:r>
            <a:br>
              <a:rPr lang="en-US" dirty="0"/>
            </a:br>
            <a:r>
              <a:rPr lang="en-US" dirty="0"/>
              <a:t>ago.. </a:t>
            </a:r>
            <a:r>
              <a:rPr lang="en-US" sz="2400" dirty="0"/>
              <a:t>(the pictures are more current)</a:t>
            </a:r>
          </a:p>
        </p:txBody>
      </p:sp>
      <p:pic>
        <p:nvPicPr>
          <p:cNvPr id="5" name="Picture 4" descr="A picture containing outdoor, sitting, small, person&#10;&#10;Description automatically generated">
            <a:extLst>
              <a:ext uri="{FF2B5EF4-FFF2-40B4-BE49-F238E27FC236}">
                <a16:creationId xmlns:a16="http://schemas.microsoft.com/office/drawing/2014/main" id="{5E750D47-4B66-4903-B96F-4505488200E9}"/>
              </a:ext>
            </a:extLst>
          </p:cNvPr>
          <p:cNvPicPr>
            <a:picLocks noChangeAspect="1"/>
          </p:cNvPicPr>
          <p:nvPr/>
        </p:nvPicPr>
        <p:blipFill rotWithShape="1">
          <a:blip r:embed="rId2"/>
          <a:srcRect t="6688" r="2" b="20092"/>
          <a:stretch/>
        </p:blipFill>
        <p:spPr>
          <a:xfrm>
            <a:off x="3658150" y="2391045"/>
            <a:ext cx="3780138" cy="2075909"/>
          </a:xfrm>
          <a:prstGeom prst="rect">
            <a:avLst/>
          </a:prstGeom>
          <a:noFill/>
        </p:spPr>
      </p:pic>
      <p:pic>
        <p:nvPicPr>
          <p:cNvPr id="6" name="Picture 5">
            <a:extLst>
              <a:ext uri="{FF2B5EF4-FFF2-40B4-BE49-F238E27FC236}">
                <a16:creationId xmlns:a16="http://schemas.microsoft.com/office/drawing/2014/main" id="{E4E3CA39-B702-417D-8943-62037E701270}"/>
              </a:ext>
            </a:extLst>
          </p:cNvPr>
          <p:cNvPicPr>
            <a:picLocks noChangeAspect="1"/>
          </p:cNvPicPr>
          <p:nvPr/>
        </p:nvPicPr>
        <p:blipFill>
          <a:blip r:embed="rId3"/>
          <a:stretch>
            <a:fillRect/>
          </a:stretch>
        </p:blipFill>
        <p:spPr>
          <a:xfrm>
            <a:off x="6981825" y="3865182"/>
            <a:ext cx="3571875" cy="2676525"/>
          </a:xfrm>
          <a:prstGeom prst="rect">
            <a:avLst/>
          </a:prstGeom>
        </p:spPr>
      </p:pic>
      <p:pic>
        <p:nvPicPr>
          <p:cNvPr id="7" name="Picture 6">
            <a:extLst>
              <a:ext uri="{FF2B5EF4-FFF2-40B4-BE49-F238E27FC236}">
                <a16:creationId xmlns:a16="http://schemas.microsoft.com/office/drawing/2014/main" id="{71BFCA6D-94FC-48AA-AFFF-CDB3D8F4DEDD}"/>
              </a:ext>
            </a:extLst>
          </p:cNvPr>
          <p:cNvPicPr>
            <a:picLocks noChangeAspect="1"/>
          </p:cNvPicPr>
          <p:nvPr/>
        </p:nvPicPr>
        <p:blipFill>
          <a:blip r:embed="rId4"/>
          <a:stretch>
            <a:fillRect/>
          </a:stretch>
        </p:blipFill>
        <p:spPr>
          <a:xfrm>
            <a:off x="1812897" y="4270556"/>
            <a:ext cx="2877718" cy="2415539"/>
          </a:xfrm>
          <a:prstGeom prst="rect">
            <a:avLst/>
          </a:prstGeom>
        </p:spPr>
      </p:pic>
      <p:pic>
        <p:nvPicPr>
          <p:cNvPr id="2" name="Picture 1">
            <a:extLst>
              <a:ext uri="{FF2B5EF4-FFF2-40B4-BE49-F238E27FC236}">
                <a16:creationId xmlns:a16="http://schemas.microsoft.com/office/drawing/2014/main" id="{7BDD247D-D4EC-4196-BFA8-C2278689525F}"/>
              </a:ext>
            </a:extLst>
          </p:cNvPr>
          <p:cNvPicPr>
            <a:picLocks noChangeAspect="1"/>
          </p:cNvPicPr>
          <p:nvPr/>
        </p:nvPicPr>
        <p:blipFill rotWithShape="1">
          <a:blip r:embed="rId5"/>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361741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07EB-BE7F-4401-80C4-27349FC6D876}"/>
              </a:ext>
            </a:extLst>
          </p:cNvPr>
          <p:cNvSpPr>
            <a:spLocks noGrp="1"/>
          </p:cNvSpPr>
          <p:nvPr>
            <p:ph type="title"/>
          </p:nvPr>
        </p:nvSpPr>
        <p:spPr/>
        <p:txBody>
          <a:bodyPr/>
          <a:lstStyle/>
          <a:p>
            <a:r>
              <a:rPr lang="en-GB" dirty="0"/>
              <a:t>More recently ..</a:t>
            </a:r>
          </a:p>
        </p:txBody>
      </p:sp>
      <p:pic>
        <p:nvPicPr>
          <p:cNvPr id="8" name="Content Placeholder 7">
            <a:extLst>
              <a:ext uri="{FF2B5EF4-FFF2-40B4-BE49-F238E27FC236}">
                <a16:creationId xmlns:a16="http://schemas.microsoft.com/office/drawing/2014/main" id="{0F33B70F-68F2-4732-945D-96C657B7A3EE}"/>
              </a:ext>
            </a:extLst>
          </p:cNvPr>
          <p:cNvPicPr>
            <a:picLocks noGrp="1" noChangeAspect="1"/>
          </p:cNvPicPr>
          <p:nvPr>
            <p:ph idx="1"/>
          </p:nvPr>
        </p:nvPicPr>
        <p:blipFill>
          <a:blip r:embed="rId2"/>
          <a:stretch>
            <a:fillRect/>
          </a:stretch>
        </p:blipFill>
        <p:spPr>
          <a:xfrm>
            <a:off x="9346488" y="2393343"/>
            <a:ext cx="1930676" cy="2574236"/>
          </a:xfrm>
          <a:prstGeom prst="rect">
            <a:avLst/>
          </a:prstGeom>
        </p:spPr>
      </p:pic>
      <p:pic>
        <p:nvPicPr>
          <p:cNvPr id="9" name="Picture 8">
            <a:extLst>
              <a:ext uri="{FF2B5EF4-FFF2-40B4-BE49-F238E27FC236}">
                <a16:creationId xmlns:a16="http://schemas.microsoft.com/office/drawing/2014/main" id="{4D50BFE6-9B4E-4D5D-8E2A-F3C792872DBA}"/>
              </a:ext>
            </a:extLst>
          </p:cNvPr>
          <p:cNvPicPr>
            <a:picLocks noChangeAspect="1"/>
          </p:cNvPicPr>
          <p:nvPr/>
        </p:nvPicPr>
        <p:blipFill>
          <a:blip r:embed="rId3"/>
          <a:stretch>
            <a:fillRect/>
          </a:stretch>
        </p:blipFill>
        <p:spPr>
          <a:xfrm>
            <a:off x="2764828" y="2159553"/>
            <a:ext cx="2770831" cy="2078123"/>
          </a:xfrm>
          <a:prstGeom prst="rect">
            <a:avLst/>
          </a:prstGeom>
        </p:spPr>
      </p:pic>
      <p:pic>
        <p:nvPicPr>
          <p:cNvPr id="10" name="Picture 9">
            <a:extLst>
              <a:ext uri="{FF2B5EF4-FFF2-40B4-BE49-F238E27FC236}">
                <a16:creationId xmlns:a16="http://schemas.microsoft.com/office/drawing/2014/main" id="{AEBADFA3-B13A-4A31-973F-9AB3B8FFEC09}"/>
              </a:ext>
            </a:extLst>
          </p:cNvPr>
          <p:cNvPicPr>
            <a:picLocks noChangeAspect="1"/>
          </p:cNvPicPr>
          <p:nvPr/>
        </p:nvPicPr>
        <p:blipFill>
          <a:blip r:embed="rId4"/>
          <a:stretch>
            <a:fillRect/>
          </a:stretch>
        </p:blipFill>
        <p:spPr>
          <a:xfrm>
            <a:off x="5789583" y="4439002"/>
            <a:ext cx="3138616" cy="2353962"/>
          </a:xfrm>
          <a:prstGeom prst="rect">
            <a:avLst/>
          </a:prstGeom>
        </p:spPr>
      </p:pic>
      <p:pic>
        <p:nvPicPr>
          <p:cNvPr id="11" name="Picture 10">
            <a:extLst>
              <a:ext uri="{FF2B5EF4-FFF2-40B4-BE49-F238E27FC236}">
                <a16:creationId xmlns:a16="http://schemas.microsoft.com/office/drawing/2014/main" id="{24224EDD-806E-45C1-9906-E9A4BDED4141}"/>
              </a:ext>
            </a:extLst>
          </p:cNvPr>
          <p:cNvPicPr>
            <a:picLocks noChangeAspect="1"/>
          </p:cNvPicPr>
          <p:nvPr/>
        </p:nvPicPr>
        <p:blipFill>
          <a:blip r:embed="rId5"/>
          <a:stretch>
            <a:fillRect/>
          </a:stretch>
        </p:blipFill>
        <p:spPr>
          <a:xfrm>
            <a:off x="1702817" y="4317558"/>
            <a:ext cx="3300541" cy="2475406"/>
          </a:xfrm>
          <a:prstGeom prst="rect">
            <a:avLst/>
          </a:prstGeom>
        </p:spPr>
      </p:pic>
      <p:pic>
        <p:nvPicPr>
          <p:cNvPr id="12" name="Picture 11">
            <a:extLst>
              <a:ext uri="{FF2B5EF4-FFF2-40B4-BE49-F238E27FC236}">
                <a16:creationId xmlns:a16="http://schemas.microsoft.com/office/drawing/2014/main" id="{F1FBD5ED-C460-4451-A9F7-E3F1C53080E2}"/>
              </a:ext>
            </a:extLst>
          </p:cNvPr>
          <p:cNvPicPr>
            <a:picLocks noChangeAspect="1"/>
          </p:cNvPicPr>
          <p:nvPr/>
        </p:nvPicPr>
        <p:blipFill>
          <a:blip r:embed="rId6"/>
          <a:stretch>
            <a:fillRect/>
          </a:stretch>
        </p:blipFill>
        <p:spPr>
          <a:xfrm>
            <a:off x="9112167" y="4650492"/>
            <a:ext cx="2774589" cy="2080942"/>
          </a:xfrm>
          <a:prstGeom prst="rect">
            <a:avLst/>
          </a:prstGeom>
        </p:spPr>
      </p:pic>
      <p:pic>
        <p:nvPicPr>
          <p:cNvPr id="13" name="Picture 12">
            <a:extLst>
              <a:ext uri="{FF2B5EF4-FFF2-40B4-BE49-F238E27FC236}">
                <a16:creationId xmlns:a16="http://schemas.microsoft.com/office/drawing/2014/main" id="{6CF3B8F0-B581-4B83-8D1F-90E988745F61}"/>
              </a:ext>
            </a:extLst>
          </p:cNvPr>
          <p:cNvPicPr>
            <a:picLocks noChangeAspect="1"/>
          </p:cNvPicPr>
          <p:nvPr/>
        </p:nvPicPr>
        <p:blipFill>
          <a:blip r:embed="rId7"/>
          <a:stretch>
            <a:fillRect/>
          </a:stretch>
        </p:blipFill>
        <p:spPr>
          <a:xfrm>
            <a:off x="5953948" y="2296530"/>
            <a:ext cx="3138616" cy="2353962"/>
          </a:xfrm>
          <a:prstGeom prst="rect">
            <a:avLst/>
          </a:prstGeom>
        </p:spPr>
      </p:pic>
      <p:pic>
        <p:nvPicPr>
          <p:cNvPr id="3" name="Picture 2">
            <a:extLst>
              <a:ext uri="{FF2B5EF4-FFF2-40B4-BE49-F238E27FC236}">
                <a16:creationId xmlns:a16="http://schemas.microsoft.com/office/drawing/2014/main" id="{1B65324F-2E18-43B0-804D-E0158B5925FD}"/>
              </a:ext>
            </a:extLst>
          </p:cNvPr>
          <p:cNvPicPr>
            <a:picLocks noChangeAspect="1"/>
          </p:cNvPicPr>
          <p:nvPr/>
        </p:nvPicPr>
        <p:blipFill rotWithShape="1">
          <a:blip r:embed="rId8"/>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22675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CFF7-10AE-42DF-820B-9CEAC45F749C}"/>
              </a:ext>
            </a:extLst>
          </p:cNvPr>
          <p:cNvSpPr>
            <a:spLocks noGrp="1"/>
          </p:cNvSpPr>
          <p:nvPr>
            <p:ph type="ctrTitle"/>
          </p:nvPr>
        </p:nvSpPr>
        <p:spPr>
          <a:xfrm>
            <a:off x="1154955" y="2099733"/>
            <a:ext cx="8825658" cy="1732796"/>
          </a:xfrm>
        </p:spPr>
        <p:txBody>
          <a:bodyPr/>
          <a:lstStyle/>
          <a:p>
            <a:r>
              <a:rPr lang="en-US" sz="3200" dirty="0"/>
              <a:t>The need for Better Practice in Lean &amp; Six Sigma and the RSS Scheme for ISO18404</a:t>
            </a:r>
            <a:endParaRPr lang="en-GB" sz="3200" dirty="0"/>
          </a:p>
        </p:txBody>
      </p:sp>
      <p:sp>
        <p:nvSpPr>
          <p:cNvPr id="3" name="Subtitle 2">
            <a:extLst>
              <a:ext uri="{FF2B5EF4-FFF2-40B4-BE49-F238E27FC236}">
                <a16:creationId xmlns:a16="http://schemas.microsoft.com/office/drawing/2014/main" id="{A760E913-FD16-47EC-BB7E-4B3177936B21}"/>
              </a:ext>
            </a:extLst>
          </p:cNvPr>
          <p:cNvSpPr>
            <a:spLocks noGrp="1"/>
          </p:cNvSpPr>
          <p:nvPr>
            <p:ph type="subTitle" idx="1"/>
          </p:nvPr>
        </p:nvSpPr>
        <p:spPr>
          <a:xfrm>
            <a:off x="1154955" y="4126727"/>
            <a:ext cx="8825658" cy="1512073"/>
          </a:xfrm>
        </p:spPr>
        <p:txBody>
          <a:bodyPr/>
          <a:lstStyle/>
          <a:p>
            <a:r>
              <a:rPr lang="en-GB" dirty="0"/>
              <a:t>Tony Bendell</a:t>
            </a:r>
          </a:p>
          <a:p>
            <a:r>
              <a:rPr lang="en-GB" dirty="0"/>
              <a:t>Chair BSI TC MS6 &amp; A RSS Scheme  Lead </a:t>
            </a:r>
          </a:p>
          <a:p>
            <a:r>
              <a:rPr lang="en-GB" cap="none" dirty="0"/>
              <a:t>tony@servicesltd.co.uk</a:t>
            </a:r>
          </a:p>
          <a:p>
            <a:endParaRPr lang="en-GB" dirty="0">
              <a:latin typeface="Arial" panose="020B0604020202020204" pitchFamily="34"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1C6102D9-2C11-4C75-9D0E-CCBEE65C059C}"/>
              </a:ext>
            </a:extLst>
          </p:cNvPr>
          <p:cNvPicPr>
            <a:picLocks noChangeAspect="1"/>
          </p:cNvPicPr>
          <p:nvPr/>
        </p:nvPicPr>
        <p:blipFill rotWithShape="1">
          <a:blip r:embed="rId2"/>
          <a:srcRect t="1" r="63114" b="-25319"/>
          <a:stretch/>
        </p:blipFill>
        <p:spPr>
          <a:xfrm>
            <a:off x="9255318" y="690814"/>
            <a:ext cx="2162755" cy="639973"/>
          </a:xfrm>
          <a:prstGeom prst="rect">
            <a:avLst/>
          </a:prstGeom>
        </p:spPr>
      </p:pic>
      <p:pic>
        <p:nvPicPr>
          <p:cNvPr id="8" name="Picture 7">
            <a:extLst>
              <a:ext uri="{FF2B5EF4-FFF2-40B4-BE49-F238E27FC236}">
                <a16:creationId xmlns:a16="http://schemas.microsoft.com/office/drawing/2014/main" id="{5ED482C4-7D34-4039-9693-274F05307EA6}"/>
              </a:ext>
            </a:extLst>
          </p:cNvPr>
          <p:cNvPicPr>
            <a:picLocks noChangeAspect="1"/>
          </p:cNvPicPr>
          <p:nvPr/>
        </p:nvPicPr>
        <p:blipFill>
          <a:blip r:embed="rId3"/>
          <a:stretch>
            <a:fillRect/>
          </a:stretch>
        </p:blipFill>
        <p:spPr>
          <a:xfrm>
            <a:off x="9604989" y="3234812"/>
            <a:ext cx="1969301" cy="2769633"/>
          </a:xfrm>
          <a:prstGeom prst="rect">
            <a:avLst/>
          </a:prstGeom>
          <a:ln>
            <a:solidFill>
              <a:schemeClr val="bg1"/>
            </a:solidFill>
          </a:ln>
        </p:spPr>
      </p:pic>
    </p:spTree>
    <p:extLst>
      <p:ext uri="{BB962C8B-B14F-4D97-AF65-F5344CB8AC3E}">
        <p14:creationId xmlns:p14="http://schemas.microsoft.com/office/powerpoint/2010/main" val="378861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FA0E-5665-451C-AB15-F1D06FE52FAA}"/>
              </a:ext>
            </a:extLst>
          </p:cNvPr>
          <p:cNvSpPr>
            <a:spLocks noGrp="1"/>
          </p:cNvSpPr>
          <p:nvPr>
            <p:ph type="title"/>
          </p:nvPr>
        </p:nvSpPr>
        <p:spPr/>
        <p:txBody>
          <a:bodyPr/>
          <a:lstStyle/>
          <a:p>
            <a:r>
              <a:rPr lang="en-US" sz="2400" dirty="0"/>
              <a:t>The need for Better Practice in Lean &amp; Six Sigma and</a:t>
            </a:r>
            <a:br>
              <a:rPr lang="en-US" sz="2400" dirty="0"/>
            </a:br>
            <a:r>
              <a:rPr lang="en-US" sz="2400" dirty="0"/>
              <a:t>the RSS Scheme for ISO18404</a:t>
            </a:r>
            <a:endParaRPr lang="en-GB" sz="2400" dirty="0"/>
          </a:p>
        </p:txBody>
      </p:sp>
      <p:sp>
        <p:nvSpPr>
          <p:cNvPr id="3" name="Content Placeholder 2">
            <a:extLst>
              <a:ext uri="{FF2B5EF4-FFF2-40B4-BE49-F238E27FC236}">
                <a16:creationId xmlns:a16="http://schemas.microsoft.com/office/drawing/2014/main" id="{0AA72857-5881-4F23-AEAA-987FF7E2A9D9}"/>
              </a:ext>
            </a:extLst>
          </p:cNvPr>
          <p:cNvSpPr>
            <a:spLocks noGrp="1"/>
          </p:cNvSpPr>
          <p:nvPr>
            <p:ph idx="1"/>
          </p:nvPr>
        </p:nvSpPr>
        <p:spPr>
          <a:xfrm>
            <a:off x="1154955" y="2603500"/>
            <a:ext cx="8284013" cy="3416300"/>
          </a:xfrm>
        </p:spPr>
        <p:txBody>
          <a:bodyPr>
            <a:normAutofit fontScale="92500"/>
          </a:bodyPr>
          <a:lstStyle/>
          <a:p>
            <a:r>
              <a:rPr lang="en-US" dirty="0"/>
              <a:t>Lean and Six Sigma methods have much to contribute to efficiency and quality across all sectors including manufacturing, service and construction but practice has been largely unregulated and of varied quality. </a:t>
            </a:r>
          </a:p>
          <a:p>
            <a:r>
              <a:rPr lang="en-US" dirty="0"/>
              <a:t>Implementation programs have often floundered and lost their way, and in some cases the competence of so-called professionals has been questionable. </a:t>
            </a:r>
          </a:p>
          <a:p>
            <a:r>
              <a:rPr lang="en-US" dirty="0"/>
              <a:t>For this reason, the ISO 18404 standard was developed, and the RSS took on the mantel of scheme owner, working to improve the analytical approach to process, product and service improvement globally. </a:t>
            </a:r>
          </a:p>
          <a:p>
            <a:r>
              <a:rPr lang="en-US" dirty="0"/>
              <a:t>This talk reports progress on this to date.</a:t>
            </a:r>
            <a:endParaRPr lang="en-GB" dirty="0"/>
          </a:p>
        </p:txBody>
      </p:sp>
      <p:pic>
        <p:nvPicPr>
          <p:cNvPr id="5" name="Picture 4">
            <a:extLst>
              <a:ext uri="{FF2B5EF4-FFF2-40B4-BE49-F238E27FC236}">
                <a16:creationId xmlns:a16="http://schemas.microsoft.com/office/drawing/2014/main" id="{1AB93222-D4DB-40C0-A93A-B2AE0742BE68}"/>
              </a:ext>
            </a:extLst>
          </p:cNvPr>
          <p:cNvPicPr>
            <a:picLocks noChangeAspect="1"/>
          </p:cNvPicPr>
          <p:nvPr/>
        </p:nvPicPr>
        <p:blipFill rotWithShape="1">
          <a:blip r:embed="rId2"/>
          <a:srcRect t="1" r="63114" b="-25319"/>
          <a:stretch/>
        </p:blipFill>
        <p:spPr>
          <a:xfrm>
            <a:off x="9255318" y="690814"/>
            <a:ext cx="2162755" cy="639973"/>
          </a:xfrm>
          <a:prstGeom prst="rect">
            <a:avLst/>
          </a:prstGeom>
        </p:spPr>
      </p:pic>
      <p:sp>
        <p:nvSpPr>
          <p:cNvPr id="7" name="Rectangle 6">
            <a:extLst>
              <a:ext uri="{FF2B5EF4-FFF2-40B4-BE49-F238E27FC236}">
                <a16:creationId xmlns:a16="http://schemas.microsoft.com/office/drawing/2014/main" id="{D189C9E1-4A08-4687-928F-8F345CDDD545}"/>
              </a:ext>
            </a:extLst>
          </p:cNvPr>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9" name="Picture 8">
            <a:extLst>
              <a:ext uri="{FF2B5EF4-FFF2-40B4-BE49-F238E27FC236}">
                <a16:creationId xmlns:a16="http://schemas.microsoft.com/office/drawing/2014/main" id="{2E4C8284-716C-474A-AB77-9F91F93C648D}"/>
              </a:ext>
            </a:extLst>
          </p:cNvPr>
          <p:cNvPicPr>
            <a:picLocks noChangeAspect="1"/>
          </p:cNvPicPr>
          <p:nvPr/>
        </p:nvPicPr>
        <p:blipFill>
          <a:blip r:embed="rId3"/>
          <a:stretch>
            <a:fillRect/>
          </a:stretch>
        </p:blipFill>
        <p:spPr>
          <a:xfrm>
            <a:off x="9604989" y="3234812"/>
            <a:ext cx="1969301" cy="2769633"/>
          </a:xfrm>
          <a:prstGeom prst="rect">
            <a:avLst/>
          </a:prstGeom>
          <a:ln>
            <a:solidFill>
              <a:schemeClr val="bg1"/>
            </a:solidFill>
          </a:ln>
        </p:spPr>
      </p:pic>
    </p:spTree>
    <p:extLst>
      <p:ext uri="{BB962C8B-B14F-4D97-AF65-F5344CB8AC3E}">
        <p14:creationId xmlns:p14="http://schemas.microsoft.com/office/powerpoint/2010/main" val="303119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ISO18404 Cover?</a:t>
            </a:r>
          </a:p>
        </p:txBody>
      </p:sp>
      <p:sp>
        <p:nvSpPr>
          <p:cNvPr id="3" name="Content Placeholder 2"/>
          <p:cNvSpPr>
            <a:spLocks noGrp="1"/>
          </p:cNvSpPr>
          <p:nvPr>
            <p:ph idx="1"/>
          </p:nvPr>
        </p:nvSpPr>
        <p:spPr>
          <a:xfrm>
            <a:off x="1154953" y="2619569"/>
            <a:ext cx="7035318" cy="3725572"/>
          </a:xfrm>
        </p:spPr>
        <p:txBody>
          <a:bodyPr>
            <a:normAutofit fontScale="70000" lnSpcReduction="20000"/>
          </a:bodyPr>
          <a:lstStyle/>
          <a:p>
            <a:pPr marL="0" indent="0">
              <a:buNone/>
            </a:pPr>
            <a:r>
              <a:rPr lang="en-GB" sz="1900" b="1" dirty="0"/>
              <a:t>“If you advertise for a Six Sigma Black Belt and a candidate appears purporting to be one, how do you know? If an organisation says it is deploying Six Sigma or perhaps Lean, how can you be sure? A fundamental purpose of this standard is to assist in the answer of such questions. </a:t>
            </a:r>
          </a:p>
          <a:p>
            <a:pPr marL="0" indent="0">
              <a:buNone/>
            </a:pPr>
            <a:r>
              <a:rPr lang="en-GB" sz="1900" dirty="0"/>
              <a:t>Much debate has been had on the nature of Six Sigma and Lean, their commonality and their differences. ……………….</a:t>
            </a:r>
          </a:p>
          <a:p>
            <a:pPr marL="0" indent="0">
              <a:buNone/>
            </a:pPr>
            <a:r>
              <a:rPr lang="en-GB" sz="1900" dirty="0"/>
              <a:t>This standard, therefore, sets out the separate competency requirements for Six Sigma and Lean implementation; it also sets out a combined competency framework for Lean &amp; Six Sigma. In so doing it focuses on the competencies (skills and abilities) to deliver benefits to an organisation rather than defining the specific educational level required for each role.</a:t>
            </a:r>
          </a:p>
          <a:p>
            <a:pPr marL="0" indent="0">
              <a:buNone/>
            </a:pPr>
            <a:r>
              <a:rPr lang="en-GB" sz="1900" dirty="0"/>
              <a:t>Candidates will be expected to demonstrate that they have an adequate level of competence, an amalgamation of education, training, skills and experience necessary to fulfil their roles.”</a:t>
            </a:r>
          </a:p>
          <a:p>
            <a:pPr marL="0" indent="0">
              <a:buNone/>
            </a:pPr>
            <a:r>
              <a:rPr lang="en-GB" sz="1900" dirty="0"/>
              <a:t>                                                                                                                        </a:t>
            </a:r>
            <a:r>
              <a:rPr lang="en-GB" sz="1900" b="1" dirty="0"/>
              <a:t>ISO18404: 2015</a:t>
            </a:r>
          </a:p>
          <a:p>
            <a:pPr marL="0" indent="0">
              <a:buNone/>
            </a:pPr>
            <a:r>
              <a:rPr lang="en-GB" dirty="0"/>
              <a:t>                      </a:t>
            </a:r>
          </a:p>
        </p:txBody>
      </p:sp>
      <p:sp>
        <p:nvSpPr>
          <p:cNvPr id="5" name="Rectangle 4"/>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7" name="Picture 6">
            <a:extLst>
              <a:ext uri="{FF2B5EF4-FFF2-40B4-BE49-F238E27FC236}">
                <a16:creationId xmlns:a16="http://schemas.microsoft.com/office/drawing/2014/main" id="{2207113C-C44F-43A3-B749-963200F95E61}"/>
              </a:ext>
            </a:extLst>
          </p:cNvPr>
          <p:cNvPicPr>
            <a:picLocks noChangeAspect="1"/>
          </p:cNvPicPr>
          <p:nvPr/>
        </p:nvPicPr>
        <p:blipFill rotWithShape="1">
          <a:blip r:embed="rId3"/>
          <a:srcRect t="1" r="63114" b="-25319"/>
          <a:stretch/>
        </p:blipFill>
        <p:spPr>
          <a:xfrm>
            <a:off x="9255318" y="690814"/>
            <a:ext cx="2162755" cy="639973"/>
          </a:xfrm>
          <a:prstGeom prst="rect">
            <a:avLst/>
          </a:prstGeom>
        </p:spPr>
      </p:pic>
      <p:pic>
        <p:nvPicPr>
          <p:cNvPr id="6" name="Picture 5">
            <a:extLst>
              <a:ext uri="{FF2B5EF4-FFF2-40B4-BE49-F238E27FC236}">
                <a16:creationId xmlns:a16="http://schemas.microsoft.com/office/drawing/2014/main" id="{92D2579C-BBBC-40AB-977B-82C362B3C4B3}"/>
              </a:ext>
            </a:extLst>
          </p:cNvPr>
          <p:cNvPicPr>
            <a:picLocks noChangeAspect="1"/>
          </p:cNvPicPr>
          <p:nvPr/>
        </p:nvPicPr>
        <p:blipFill>
          <a:blip r:embed="rId4"/>
          <a:stretch>
            <a:fillRect/>
          </a:stretch>
        </p:blipFill>
        <p:spPr>
          <a:xfrm>
            <a:off x="9008532" y="2779204"/>
            <a:ext cx="2517866" cy="3542083"/>
          </a:xfrm>
          <a:prstGeom prst="rect">
            <a:avLst/>
          </a:prstGeom>
          <a:ln>
            <a:solidFill>
              <a:schemeClr val="tx1"/>
            </a:solidFill>
          </a:ln>
        </p:spPr>
      </p:pic>
    </p:spTree>
    <p:extLst>
      <p:ext uri="{BB962C8B-B14F-4D97-AF65-F5344CB8AC3E}">
        <p14:creationId xmlns:p14="http://schemas.microsoft.com/office/powerpoint/2010/main" val="69732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Was </a:t>
            </a:r>
            <a:r>
              <a:rPr lang="en-GB" dirty="0"/>
              <a:t>ISO18404 Created?</a:t>
            </a:r>
          </a:p>
        </p:txBody>
      </p:sp>
      <p:sp>
        <p:nvSpPr>
          <p:cNvPr id="3" name="TextBox 2"/>
          <p:cNvSpPr txBox="1"/>
          <p:nvPr/>
        </p:nvSpPr>
        <p:spPr>
          <a:xfrm>
            <a:off x="5353878" y="2420889"/>
            <a:ext cx="4705146" cy="461665"/>
          </a:xfrm>
          <a:prstGeom prst="rect">
            <a:avLst/>
          </a:prstGeom>
          <a:noFill/>
        </p:spPr>
        <p:txBody>
          <a:bodyPr wrap="square" rtlCol="0">
            <a:spAutoFit/>
          </a:bodyPr>
          <a:lstStyle/>
          <a:p>
            <a:r>
              <a:rPr lang="en-GB" sz="2400" b="1" dirty="0"/>
              <a:t>Six Sigma Certification</a:t>
            </a:r>
          </a:p>
        </p:txBody>
      </p:sp>
      <p:sp>
        <p:nvSpPr>
          <p:cNvPr id="4" name="TextBox 3"/>
          <p:cNvSpPr txBox="1"/>
          <p:nvPr/>
        </p:nvSpPr>
        <p:spPr>
          <a:xfrm>
            <a:off x="3538330" y="5589241"/>
            <a:ext cx="3246782" cy="461665"/>
          </a:xfrm>
          <a:prstGeom prst="rect">
            <a:avLst/>
          </a:prstGeom>
          <a:noFill/>
        </p:spPr>
        <p:txBody>
          <a:bodyPr wrap="square" rtlCol="0">
            <a:spAutoFit/>
          </a:bodyPr>
          <a:lstStyle/>
          <a:p>
            <a:r>
              <a:rPr lang="en-GB" sz="2400" b="1" dirty="0"/>
              <a:t>Lean Certification</a:t>
            </a:r>
          </a:p>
        </p:txBody>
      </p:sp>
      <p:sp>
        <p:nvSpPr>
          <p:cNvPr id="8" name="Rectangle 7"/>
          <p:cNvSpPr/>
          <p:nvPr/>
        </p:nvSpPr>
        <p:spPr>
          <a:xfrm flipH="1">
            <a:off x="4002154" y="6294783"/>
            <a:ext cx="5628033" cy="1064907"/>
          </a:xfrm>
          <a:prstGeom prst="rect">
            <a:avLst/>
          </a:prstGeom>
        </p:spPr>
        <p:txBody>
          <a:bodyPr wrap="square">
            <a:spAutoFit/>
          </a:bodyPr>
          <a:lstStyle/>
          <a:p>
            <a:pPr lvl="0" algn="ctr" defTabSz="914400">
              <a:spcBef>
                <a:spcPct val="20000"/>
              </a:spcBef>
            </a:pPr>
            <a:r>
              <a:rPr lang="en-GB" sz="2000" dirty="0">
                <a:solidFill>
                  <a:srgbClr val="92D050"/>
                </a:solidFill>
                <a:latin typeface="Calibri"/>
              </a:rPr>
              <a:t>tony@servicesltd.co.uk</a:t>
            </a:r>
            <a:r>
              <a:rPr lang="en-GB" sz="2000" dirty="0"/>
              <a:t> </a:t>
            </a:r>
          </a:p>
          <a:p>
            <a:pPr lvl="0" algn="ctr" defTabSz="914400">
              <a:spcBef>
                <a:spcPct val="20000"/>
              </a:spcBef>
            </a:pPr>
            <a:endParaRPr lang="en-GB" b="1" dirty="0"/>
          </a:p>
          <a:p>
            <a:pPr lvl="0" algn="ctr" defTabSz="914400">
              <a:spcBef>
                <a:spcPct val="20000"/>
              </a:spcBef>
            </a:pPr>
            <a:endParaRPr lang="en-GB" dirty="0"/>
          </a:p>
        </p:txBody>
      </p:sp>
      <p:pic>
        <p:nvPicPr>
          <p:cNvPr id="13" name="Content Placeholder 12">
            <a:extLst>
              <a:ext uri="{FF2B5EF4-FFF2-40B4-BE49-F238E27FC236}">
                <a16:creationId xmlns:a16="http://schemas.microsoft.com/office/drawing/2014/main" id="{9C1F3B40-D71A-4C11-AEB2-99E49600C195}"/>
              </a:ext>
            </a:extLst>
          </p:cNvPr>
          <p:cNvPicPr>
            <a:picLocks noGrp="1" noChangeAspect="1"/>
          </p:cNvPicPr>
          <p:nvPr>
            <p:ph idx="1"/>
          </p:nvPr>
        </p:nvPicPr>
        <p:blipFill>
          <a:blip r:embed="rId3"/>
          <a:stretch>
            <a:fillRect/>
          </a:stretch>
        </p:blipFill>
        <p:spPr>
          <a:xfrm>
            <a:off x="414604" y="2307154"/>
            <a:ext cx="4794375" cy="2400018"/>
          </a:xfrm>
          <a:prstGeom prst="rect">
            <a:avLst/>
          </a:prstGeom>
        </p:spPr>
      </p:pic>
      <p:pic>
        <p:nvPicPr>
          <p:cNvPr id="14" name="Picture 13">
            <a:extLst>
              <a:ext uri="{FF2B5EF4-FFF2-40B4-BE49-F238E27FC236}">
                <a16:creationId xmlns:a16="http://schemas.microsoft.com/office/drawing/2014/main" id="{578FF7DA-B23F-49A9-877B-F1E5589F5920}"/>
              </a:ext>
            </a:extLst>
          </p:cNvPr>
          <p:cNvPicPr>
            <a:picLocks noChangeAspect="1"/>
          </p:cNvPicPr>
          <p:nvPr/>
        </p:nvPicPr>
        <p:blipFill>
          <a:blip r:embed="rId4"/>
          <a:stretch>
            <a:fillRect/>
          </a:stretch>
        </p:blipFill>
        <p:spPr>
          <a:xfrm>
            <a:off x="6511905" y="3628423"/>
            <a:ext cx="5409750" cy="2679596"/>
          </a:xfrm>
          <a:prstGeom prst="rect">
            <a:avLst/>
          </a:prstGeom>
        </p:spPr>
      </p:pic>
      <p:pic>
        <p:nvPicPr>
          <p:cNvPr id="16" name="Picture 15">
            <a:extLst>
              <a:ext uri="{FF2B5EF4-FFF2-40B4-BE49-F238E27FC236}">
                <a16:creationId xmlns:a16="http://schemas.microsoft.com/office/drawing/2014/main" id="{0627A9B5-F85A-4E7F-9814-20C1619A655E}"/>
              </a:ext>
            </a:extLst>
          </p:cNvPr>
          <p:cNvPicPr>
            <a:picLocks noChangeAspect="1"/>
          </p:cNvPicPr>
          <p:nvPr/>
        </p:nvPicPr>
        <p:blipFill rotWithShape="1">
          <a:blip r:embed="rId5"/>
          <a:srcRect t="1" r="63114" b="-25319"/>
          <a:stretch/>
        </p:blipFill>
        <p:spPr>
          <a:xfrm>
            <a:off x="9255318" y="690814"/>
            <a:ext cx="2162755" cy="639973"/>
          </a:xfrm>
          <a:prstGeom prst="rect">
            <a:avLst/>
          </a:prstGeom>
        </p:spPr>
      </p:pic>
    </p:spTree>
    <p:extLst>
      <p:ext uri="{BB962C8B-B14F-4D97-AF65-F5344CB8AC3E}">
        <p14:creationId xmlns:p14="http://schemas.microsoft.com/office/powerpoint/2010/main" val="416755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246</TotalTime>
  <Words>1368</Words>
  <Application>Microsoft Office PowerPoint</Application>
  <PresentationFormat>Widescreen</PresentationFormat>
  <Paragraphs>81</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Lean Construction: A Contradiction in Terms? </vt:lpstr>
      <vt:lpstr>World Quality Day</vt:lpstr>
      <vt:lpstr>   Lean Construction: A Contradiction in Terms? </vt:lpstr>
      <vt:lpstr>  My recollections of Japan 30 years  ago.. (the pictures are more current)</vt:lpstr>
      <vt:lpstr>More recently ..</vt:lpstr>
      <vt:lpstr>The need for Better Practice in Lean &amp; Six Sigma and the RSS Scheme for ISO18404</vt:lpstr>
      <vt:lpstr>The need for Better Practice in Lean &amp; Six Sigma and the RSS Scheme for ISO18404</vt:lpstr>
      <vt:lpstr>What Does ISO18404 Cover?</vt:lpstr>
      <vt:lpstr>Why Was ISO18404 Created?</vt:lpstr>
      <vt:lpstr>The New ISO18404  Standard- WHY?</vt:lpstr>
      <vt:lpstr>Pilot Scheme Accreditation  Arrangements </vt:lpstr>
      <vt:lpstr>Organisations Applying for Certification </vt:lpstr>
      <vt:lpstr>Individuals Applying for Certification</vt:lpstr>
      <vt:lpstr>Progress to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Construction: A Contradiction in Terms?</dc:title>
  <dc:creator>Tony Bendell</dc:creator>
  <cp:lastModifiedBy>Tony Bendell</cp:lastModifiedBy>
  <cp:revision>25</cp:revision>
  <dcterms:created xsi:type="dcterms:W3CDTF">2020-11-03T16:19:21Z</dcterms:created>
  <dcterms:modified xsi:type="dcterms:W3CDTF">2020-11-12T17:41:00Z</dcterms:modified>
</cp:coreProperties>
</file>