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E480-4AB9-D74D-B809-81A565F5B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9A66A-03A5-4343-81AE-95E2387D3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77ABC-3AF5-3945-86A1-6814DD7E5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6A252-E98B-9D4B-8AA3-5F4BE320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2627-4F52-C444-811C-64891BF3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4F2E-E6B4-F641-9D8C-45AE272C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500CB-6506-0D4E-9185-9A37A7E54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6F88-50A1-0247-B285-C798A2DE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E1DDE-587B-3148-8130-116B3254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F66A-B867-4F41-A1CB-A93C3460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5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614B0-75C0-2B4D-8559-34D395FEE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1CA88-7507-B947-9A8E-2AEA7E5E4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8CB2D-B107-1B49-AB1E-40E20094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4063F-C77E-194C-B4A6-BDA445F0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ACAB-FDCA-894A-A111-9E94F304E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0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C544-E74E-3646-B1A0-EDB246A9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BE24-E1EB-4343-BA76-3EC1820A7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F2496-DDC0-B448-B8F4-3C8BA499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12EC2-B050-1E4D-A283-F3B9DA63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A140D-397B-9642-ADC0-2AB2F7DE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8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DEF2-9FCA-8847-9EF7-57AE3928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81D61-EF75-E745-93FC-1F4EB344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CDB8D-29EE-9246-986C-A11AB72E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5149C-40BC-2443-BA33-285BC45A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603B9-4E3B-1742-AE12-320D6BB9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725E-6D19-0F4B-B7AD-492E0F19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3204-8004-6742-B88F-056E139F1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26644-95EF-8C43-96A6-F3F8AC149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7F5C9-11C4-C543-8F9B-F1D3C5D1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827AA-F501-7F43-A16B-E975D454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1E73F-B353-B34E-9751-8AE0673E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CD60-7B54-394C-9EC6-02021AD9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7470F-5DF2-5A44-9423-D4C76A90B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4FCB9-0891-C043-886A-B5B1CBA12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C53A8-178C-FE44-8B5F-24321458B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068CB-0B8E-F84D-925C-181507C29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1B915-8438-2241-BDAD-9358416D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CC7F7-9C13-4040-B6FB-C3C0A4E6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A365E-9F74-1642-85F0-BCD3F076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21F7-A435-E148-9729-6766C069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1CEDC-7182-024A-915D-B5B6FD27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2A5CE-9BA2-0640-B778-3EB5240A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1C391-2F08-6340-B382-87FEB24D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9B5EE-CF14-0945-8A48-70BF0D4B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9C0C1-7579-E444-A670-AB05D7D7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B7857-ED7A-3F4B-ACCA-A3BB44AB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3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0271-ACBA-C841-9536-A922B0A5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B4AB-297A-C146-B96D-4AB298CD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71DFE-30A4-934A-87EE-8B71249BC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7A3F5-44E8-4549-B23A-3EA29028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308A3-341F-9040-9D13-34F2E56E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D6C79-DD16-1A4D-8387-43D88321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4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17AA-6335-2F4E-8123-E782CBD4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DED4F-6408-704D-8228-10E3A55B7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BC250-00B3-714B-BACC-742A91D74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22A4B-1F73-AD41-AF6B-8290806F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8463-8B17-B049-8591-E3576B05BD24}" type="datetimeFigureOut">
              <a:rPr lang="en-US" smtClean="0"/>
              <a:t>12/15/20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3C67E-FBCC-B34A-B841-F8699C10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B6265-0660-7049-A36F-C289C4EB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3A95-F74A-5840-A93E-C47D1D927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3C59B-0055-8141-B669-6A0DD4D2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EDACC-C2A9-3A43-AE4A-E42D10C6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80DD-7BD5-454E-901F-4A9E3AB52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fld id="{ADA58463-8B17-B049-8591-E3576B05BD24}" type="datetimeFigureOut">
              <a:rPr lang="en-US" smtClean="0"/>
              <a:pPr/>
              <a:t>12/15/20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4E2DD-2E05-C647-A2B5-76A9FAF59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48149-4FB7-A949-BE69-7EE4CA7E8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fld id="{DDAE3A95-F74A-5840-A93E-C47D1D927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BM Plex Sans Thin" panose="020B02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L.Martinez@rss.org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53D3-E528-0744-9ABF-6140EFF81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5346"/>
            <a:ext cx="9144000" cy="1214783"/>
          </a:xfrm>
        </p:spPr>
        <p:txBody>
          <a:bodyPr/>
          <a:lstStyle/>
          <a:p>
            <a:r>
              <a:rPr lang="en-US" b="1" dirty="0"/>
              <a:t>Royal Statistical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EA605-1C4F-C940-B4AF-AFDD94C0C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40167"/>
            <a:ext cx="9144000" cy="1655762"/>
          </a:xfrm>
        </p:spPr>
        <p:txBody>
          <a:bodyPr/>
          <a:lstStyle/>
          <a:p>
            <a:r>
              <a:rPr lang="en-US" b="1" dirty="0"/>
              <a:t>Computational Statistics &amp; Machine Learning (CSML) Section</a:t>
            </a:r>
          </a:p>
          <a:p>
            <a:r>
              <a:rPr lang="en-US" dirty="0"/>
              <a:t>Workshop on Interpretable Machine Learning &amp; Causal Inference</a:t>
            </a:r>
          </a:p>
          <a:p>
            <a:r>
              <a:rPr lang="en-US" sz="1600" dirty="0"/>
              <a:t>15th Dec 2020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E52E86-9D23-7143-B29E-1DD1E80220A5}"/>
              </a:ext>
            </a:extLst>
          </p:cNvPr>
          <p:cNvSpPr txBox="1">
            <a:spLocks/>
          </p:cNvSpPr>
          <p:nvPr/>
        </p:nvSpPr>
        <p:spPr>
          <a:xfrm>
            <a:off x="1399761" y="4630698"/>
            <a:ext cx="939247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ATTENDEES:</a:t>
            </a:r>
            <a:br>
              <a:rPr lang="en-US" sz="2800" b="1" dirty="0"/>
            </a:br>
            <a:r>
              <a:rPr lang="en-US" sz="2800" b="1" dirty="0"/>
              <a:t>Please mute your microphones and switch off your video!</a:t>
            </a:r>
          </a:p>
        </p:txBody>
      </p:sp>
      <p:pic>
        <p:nvPicPr>
          <p:cNvPr id="1026" name="Picture 2" descr="Royal Statistical Society - Wikipedia">
            <a:extLst>
              <a:ext uri="{FF2B5EF4-FFF2-40B4-BE49-F238E27FC236}">
                <a16:creationId xmlns:a16="http://schemas.microsoft.com/office/drawing/2014/main" id="{C8431785-4725-2548-ACA9-667EFD7F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872" y="0"/>
            <a:ext cx="1870128" cy="11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7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04B-678E-FA4D-89AE-DC6EF646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143B-378B-3A4A-9751-0194C648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Welcome and thank you very much for your interest!</a:t>
            </a:r>
          </a:p>
          <a:p>
            <a:endParaRPr lang="en-US" dirty="0"/>
          </a:p>
          <a:p>
            <a:r>
              <a:rPr lang="en-US" dirty="0"/>
              <a:t>Please keep your microphones on mute and your video off!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Ask questions by typing in the chat (at any time)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RSS CSML section AGM will be held in the break at 14:40</a:t>
            </a:r>
          </a:p>
          <a:p>
            <a:endParaRPr lang="en-US" dirty="0"/>
          </a:p>
          <a:p>
            <a:r>
              <a:rPr lang="en-US" dirty="0"/>
              <a:t>The meeting will be recorded: please email </a:t>
            </a:r>
            <a:r>
              <a:rPr lang="en-GB" dirty="0">
                <a:hlinkClick r:id="rId2" tooltip="Send mail to L.Martinez@rss.org.uk"/>
              </a:rPr>
              <a:t>L.Martinez@rss.org.uk</a:t>
            </a:r>
            <a:r>
              <a:rPr lang="en-GB" dirty="0"/>
              <a:t> if you would like to ensure your participation is edited out</a:t>
            </a:r>
            <a:endParaRPr lang="en-US" dirty="0"/>
          </a:p>
        </p:txBody>
      </p:sp>
      <p:pic>
        <p:nvPicPr>
          <p:cNvPr id="4" name="Picture 2" descr="Royal Statistical Society - Wikipedia">
            <a:extLst>
              <a:ext uri="{FF2B5EF4-FFF2-40B4-BE49-F238E27FC236}">
                <a16:creationId xmlns:a16="http://schemas.microsoft.com/office/drawing/2014/main" id="{764026BE-96BA-5643-BF26-0F10DE83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872" y="0"/>
            <a:ext cx="1870128" cy="11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6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04B-678E-FA4D-89AE-DC6EF646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the RSS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143B-378B-3A4A-9751-0194C648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advocating for the importance of statistics &amp; data</a:t>
            </a:r>
          </a:p>
          <a:p>
            <a:r>
              <a:rPr lang="en-US" dirty="0"/>
              <a:t>Founded 1834</a:t>
            </a:r>
          </a:p>
          <a:p>
            <a:r>
              <a:rPr lang="en-US" dirty="0"/>
              <a:t>&gt;10 000 members across the world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RSS CSML section:</a:t>
            </a:r>
          </a:p>
          <a:p>
            <a:r>
              <a:rPr lang="en-US" dirty="0"/>
              <a:t>supports interest in all aspects of the use of computational science &amp; technology in modern statistical analysis</a:t>
            </a:r>
          </a:p>
          <a:p>
            <a:r>
              <a:rPr lang="en-US" dirty="0"/>
              <a:t>also interested in the methodological development of statistical and machine learning algorithms</a:t>
            </a:r>
          </a:p>
        </p:txBody>
      </p:sp>
      <p:pic>
        <p:nvPicPr>
          <p:cNvPr id="4" name="Picture 2" descr="Royal Statistical Society - Wikipedia">
            <a:extLst>
              <a:ext uri="{FF2B5EF4-FFF2-40B4-BE49-F238E27FC236}">
                <a16:creationId xmlns:a16="http://schemas.microsoft.com/office/drawing/2014/main" id="{194833DD-8D7B-5F49-BEB3-5123BCC9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872" y="0"/>
            <a:ext cx="1870128" cy="11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93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04B-678E-FA4D-89AE-DC6EF646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2" y="53001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Why this workshop?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143B-378B-3A4A-9751-0194C648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53" y="3178263"/>
            <a:ext cx="4279017" cy="3482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Interpretable machine learning is officially a 🔥HOT TOPIC🔥 as part of “explainable AI” (XAI)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Causal inference also gaining in 🔥HOTNESS🔥 – see popular book by Judea Pearl &amp; references by Turing award winner </a:t>
            </a:r>
            <a:r>
              <a:rPr lang="en-US" sz="2000" dirty="0" err="1">
                <a:solidFill>
                  <a:schemeClr val="bg1"/>
                </a:solidFill>
              </a:rPr>
              <a:t>Yoshua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Bengio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E910FB-5895-204A-81C3-3A35A7A21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oyal Statistical Society - Wikipedia">
            <a:extLst>
              <a:ext uri="{FF2B5EF4-FFF2-40B4-BE49-F238E27FC236}">
                <a16:creationId xmlns:a16="http://schemas.microsoft.com/office/drawing/2014/main" id="{194833DD-8D7B-5F49-BEB3-5123BCC9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872" y="0"/>
            <a:ext cx="1870128" cy="11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E141FC-7C60-C448-962F-29C3DEAFBD6C}"/>
              </a:ext>
            </a:extLst>
          </p:cNvPr>
          <p:cNvSpPr/>
          <p:nvPr/>
        </p:nvSpPr>
        <p:spPr>
          <a:xfrm>
            <a:off x="0" y="651943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IBM Plex Sans" panose="020B0503050203000203" pitchFamily="34" charset="0"/>
              </a:rPr>
              <a:t>https://commons.wikimedia.org/wiki/File:Hot_Topic_-_panoramio_(1).jpg used under CC-BY 3.0 https://</a:t>
            </a:r>
            <a:r>
              <a:rPr lang="en-US" sz="800" dirty="0" err="1">
                <a:latin typeface="IBM Plex Sans" panose="020B0503050203000203" pitchFamily="34" charset="0"/>
              </a:rPr>
              <a:t>creativecommons.org</a:t>
            </a:r>
            <a:r>
              <a:rPr lang="en-US" sz="800" dirty="0">
                <a:latin typeface="IBM Plex Sans" panose="020B0503050203000203" pitchFamily="34" charset="0"/>
              </a:rPr>
              <a:t>/licenses/by/3.0/</a:t>
            </a:r>
          </a:p>
        </p:txBody>
      </p:sp>
    </p:spTree>
    <p:extLst>
      <p:ext uri="{BB962C8B-B14F-4D97-AF65-F5344CB8AC3E}">
        <p14:creationId xmlns:p14="http://schemas.microsoft.com/office/powerpoint/2010/main" val="24959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04B-678E-FA4D-89AE-DC6EF646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2" y="53001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Why this workshop?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143B-378B-3A4A-9751-0194C648E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53" y="3178263"/>
            <a:ext cx="4279017" cy="34820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Seem to be obvious overlaps: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Both approaches seek to address interpretation problems in conventional stats/ML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Causal explanations often preferred by humans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... but also differences: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- Causal models explain the real world; interpretable ML explains </a:t>
            </a:r>
            <a:r>
              <a:rPr lang="en-US" sz="2000" i="1" dirty="0">
                <a:solidFill>
                  <a:schemeClr val="bg1"/>
                </a:solidFill>
              </a:rPr>
              <a:t>what the ML has learned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E910FB-5895-204A-81C3-3A35A7A21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oyal Statistical Society - Wikipedia">
            <a:extLst>
              <a:ext uri="{FF2B5EF4-FFF2-40B4-BE49-F238E27FC236}">
                <a16:creationId xmlns:a16="http://schemas.microsoft.com/office/drawing/2014/main" id="{194833DD-8D7B-5F49-BEB3-5123BCC9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872" y="0"/>
            <a:ext cx="1870128" cy="11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E141FC-7C60-C448-962F-29C3DEAFBD6C}"/>
              </a:ext>
            </a:extLst>
          </p:cNvPr>
          <p:cNvSpPr/>
          <p:nvPr/>
        </p:nvSpPr>
        <p:spPr>
          <a:xfrm>
            <a:off x="0" y="651943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IBM Plex Sans" panose="020B0503050203000203" pitchFamily="34" charset="0"/>
              </a:rPr>
              <a:t>https://</a:t>
            </a:r>
            <a:r>
              <a:rPr lang="en-US" sz="800" dirty="0" err="1">
                <a:latin typeface="IBM Plex Sans" panose="020B0503050203000203" pitchFamily="34" charset="0"/>
              </a:rPr>
              <a:t>commons.wikimedia.org</a:t>
            </a:r>
            <a:r>
              <a:rPr lang="en-US" sz="800" dirty="0">
                <a:latin typeface="IBM Plex Sans" panose="020B0503050203000203" pitchFamily="34" charset="0"/>
              </a:rPr>
              <a:t>/wiki/File:Hot_Topic,_</a:t>
            </a:r>
            <a:r>
              <a:rPr lang="en-US" sz="800" dirty="0" err="1">
                <a:latin typeface="IBM Plex Sans" panose="020B0503050203000203" pitchFamily="34" charset="0"/>
              </a:rPr>
              <a:t>Universal_CityWalk_Hollywood.JPG</a:t>
            </a:r>
            <a:r>
              <a:rPr lang="en-US" sz="800" dirty="0">
                <a:latin typeface="IBM Plex Sans" panose="020B0503050203000203" pitchFamily="34" charset="0"/>
              </a:rPr>
              <a:t> used under</a:t>
            </a:r>
            <a:br>
              <a:rPr lang="en-US" sz="800" dirty="0">
                <a:latin typeface="IBM Plex Sans" panose="020B0503050203000203" pitchFamily="34" charset="0"/>
              </a:rPr>
            </a:br>
            <a:r>
              <a:rPr lang="en-US" sz="800" dirty="0">
                <a:latin typeface="IBM Plex Sans" panose="020B0503050203000203" pitchFamily="34" charset="0"/>
              </a:rPr>
              <a:t>CC-BY 3.0 https://</a:t>
            </a:r>
            <a:r>
              <a:rPr lang="en-US" sz="800" dirty="0" err="1">
                <a:latin typeface="IBM Plex Sans" panose="020B0503050203000203" pitchFamily="34" charset="0"/>
              </a:rPr>
              <a:t>creativecommons.org</a:t>
            </a:r>
            <a:r>
              <a:rPr lang="en-US" sz="800" dirty="0">
                <a:latin typeface="IBM Plex Sans" panose="020B0503050203000203" pitchFamily="34" charset="0"/>
              </a:rPr>
              <a:t>/licenses/by/3.0/</a:t>
            </a:r>
          </a:p>
        </p:txBody>
      </p:sp>
    </p:spTree>
    <p:extLst>
      <p:ext uri="{BB962C8B-B14F-4D97-AF65-F5344CB8AC3E}">
        <p14:creationId xmlns:p14="http://schemas.microsoft.com/office/powerpoint/2010/main" val="208656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04B-678E-FA4D-89AE-DC6EF646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143B-378B-3A4A-9751-0194C648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 representative work from 4 experts in these fields</a:t>
            </a:r>
          </a:p>
          <a:p>
            <a:endParaRPr lang="en-US" dirty="0"/>
          </a:p>
          <a:p>
            <a:r>
              <a:rPr lang="en-US" dirty="0"/>
              <a:t>Consider the cross-field implications of their work</a:t>
            </a:r>
          </a:p>
          <a:p>
            <a:endParaRPr lang="en-US" dirty="0"/>
          </a:p>
          <a:p>
            <a:r>
              <a:rPr lang="en-US" dirty="0"/>
              <a:t>Identify areas for interdisciplinary collaboration, or fundamental contrasts between the two fields</a:t>
            </a:r>
          </a:p>
        </p:txBody>
      </p:sp>
      <p:pic>
        <p:nvPicPr>
          <p:cNvPr id="4" name="Picture 2" descr="Royal Statistical Society - Wikipedia">
            <a:extLst>
              <a:ext uri="{FF2B5EF4-FFF2-40B4-BE49-F238E27FC236}">
                <a16:creationId xmlns:a16="http://schemas.microsoft.com/office/drawing/2014/main" id="{194833DD-8D7B-5F49-BEB3-5123BCC9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872" y="0"/>
            <a:ext cx="1870128" cy="11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5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04B-678E-FA4D-89AE-DC6EF646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143B-378B-3A4A-9751-0194C648E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Hear representative work from 4 experts in these fields</a:t>
            </a:r>
          </a:p>
          <a:p>
            <a:endParaRPr lang="en-US" dirty="0"/>
          </a:p>
          <a:p>
            <a:r>
              <a:rPr lang="en-US" dirty="0"/>
              <a:t>Consider the cross-field implications of their work</a:t>
            </a:r>
          </a:p>
          <a:p>
            <a:endParaRPr lang="en-US" dirty="0"/>
          </a:p>
          <a:p>
            <a:r>
              <a:rPr lang="en-US" dirty="0"/>
              <a:t>Identify areas for interdisciplinary collaboration, or fundamental contrasts between the two fields</a:t>
            </a:r>
          </a:p>
        </p:txBody>
      </p:sp>
      <p:pic>
        <p:nvPicPr>
          <p:cNvPr id="4" name="Picture 2" descr="Royal Statistical Society - Wikipedia">
            <a:extLst>
              <a:ext uri="{FF2B5EF4-FFF2-40B4-BE49-F238E27FC236}">
                <a16:creationId xmlns:a16="http://schemas.microsoft.com/office/drawing/2014/main" id="{194833DD-8D7B-5F49-BEB3-5123BCC9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1872" y="0"/>
            <a:ext cx="1870128" cy="11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C3F53-85CB-FA40-88DF-3B67CCF99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2"/>
            <a:ext cx="12192000" cy="68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406</Words>
  <Application>Microsoft Macintosh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IBM Plex Sans</vt:lpstr>
      <vt:lpstr>IBM Plex Sans Light</vt:lpstr>
      <vt:lpstr>IBM Plex Sans Thin</vt:lpstr>
      <vt:lpstr>Office Theme</vt:lpstr>
      <vt:lpstr>Royal Statistical Society</vt:lpstr>
      <vt:lpstr>Housekeeping</vt:lpstr>
      <vt:lpstr>Introduction – the RSS</vt:lpstr>
      <vt:lpstr>Why this workshop?</vt:lpstr>
      <vt:lpstr>Why this workshop?</vt:lpstr>
      <vt:lpstr>Workshop goals:</vt:lpstr>
      <vt:lpstr>Workshop goals: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Statistical Society</dc:title>
  <dc:creator>Richard Tomsett</dc:creator>
  <cp:lastModifiedBy>Richard Tomsett</cp:lastModifiedBy>
  <cp:revision>4</cp:revision>
  <dcterms:created xsi:type="dcterms:W3CDTF">2020-12-15T11:14:43Z</dcterms:created>
  <dcterms:modified xsi:type="dcterms:W3CDTF">2020-12-15T12:48:35Z</dcterms:modified>
</cp:coreProperties>
</file>