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6327"/>
  </p:normalViewPr>
  <p:slideViewPr>
    <p:cSldViewPr snapToGrid="0" snapToObjects="1">
      <p:cViewPr varScale="1">
        <p:scale>
          <a:sx n="104" d="100"/>
          <a:sy n="104" d="100"/>
        </p:scale>
        <p:origin x="232" y="7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D6E480-4AB9-D74D-B809-81A565F5BB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C39A66A-03A5-4343-81AE-95E2387D39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D77ABC-3AF5-3945-86A1-6814DD7E5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58463-8B17-B049-8591-E3576B05BD24}" type="datetimeFigureOut">
              <a:rPr lang="en-US" smtClean="0"/>
              <a:t>12/15/20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A6A252-E98B-9D4B-8AA3-5F4BE320A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1D2627-4F52-C444-811C-64891BF3B8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E3A95-F74A-5840-A93E-C47D1D9279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45146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024F2E-E6B4-F641-9D8C-45AE272C7F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80500CB-6506-0D4E-9185-9A37A7E544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7F6F88-50A1-0247-B285-C798A2DE45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58463-8B17-B049-8591-E3576B05BD24}" type="datetimeFigureOut">
              <a:rPr lang="en-US" smtClean="0"/>
              <a:t>12/15/20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91E1DDE-587B-3148-8130-116B32548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9F6F66A-B867-4F41-A1CB-A93C34607B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E3A95-F74A-5840-A93E-C47D1D9279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5543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DB614B0-75C0-2B4D-8559-34D395FEE28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FC1CA88-7507-B947-9A8E-2AEA7E5E45E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D8CB2D-B107-1B49-AB1E-40E2009438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58463-8B17-B049-8591-E3576B05BD24}" type="datetimeFigureOut">
              <a:rPr lang="en-US" smtClean="0"/>
              <a:t>12/15/20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34063F-C77E-194C-B4A6-BDA445F059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96ACAB-FDCA-894A-A111-9E94F304EB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E3A95-F74A-5840-A93E-C47D1D9279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1064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85C544-E74E-3646-B1A0-EDB246A99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84BE24-E1EB-4343-BA76-3EC1820A7B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0F2496-DDC0-B448-B8F4-3C8BA499A1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58463-8B17-B049-8591-E3576B05BD24}" type="datetimeFigureOut">
              <a:rPr lang="en-US" smtClean="0"/>
              <a:t>12/15/20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612EC2-B050-1E4D-A283-F3B9DA6337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CA140D-397B-9642-ADC0-2AB2F7DEE5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E3A95-F74A-5840-A93E-C47D1D9279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5808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2CDEF2-9FCA-8847-9EF7-57AE392847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5381D61-EF75-E745-93FC-1F4EB344FE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3CDB8D-29EE-9246-986C-A11AB72E68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58463-8B17-B049-8591-E3576B05BD24}" type="datetimeFigureOut">
              <a:rPr lang="en-US" smtClean="0"/>
              <a:t>12/15/20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75149C-40BC-2443-BA33-285BC45AF4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B603B9-4E3B-1742-AE12-320D6BB966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E3A95-F74A-5840-A93E-C47D1D9279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4313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52725E-6D19-0F4B-B7AD-492E0F1947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9F33204-8004-6742-B88F-056E139F1E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E26644-95EF-8C43-96A6-F3F8AC149B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57F5C9-11C4-C543-8F9B-F1D3C5D1EE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58463-8B17-B049-8591-E3576B05BD24}" type="datetimeFigureOut">
              <a:rPr lang="en-US" smtClean="0"/>
              <a:t>12/15/20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87827AA-F501-7F43-A16B-E975D4543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21E73F-B353-B34E-9751-8AE0673EB7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E3A95-F74A-5840-A93E-C47D1D9279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36180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E0CD60-7B54-394C-9EC6-02021AD93B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17470F-5DF2-5A44-9423-D4C76A90B3D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014FCB9-0891-C043-886A-B5B1CBA127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22C53A8-178C-FE44-8B5F-24321458B7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B6068CB-0B8E-F84D-925C-181507C2979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031B915-8438-2241-BDAD-9358416DF9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58463-8B17-B049-8591-E3576B05BD24}" type="datetimeFigureOut">
              <a:rPr lang="en-US" smtClean="0"/>
              <a:t>12/15/20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DFCC7F7-9C13-4040-B6FB-C3C0A4E65E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FBA365E-9F74-1642-85F0-BCD3F0769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E3A95-F74A-5840-A93E-C47D1D9279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2631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5921F7-A435-E148-9729-6766C069A0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2F1CEDC-7182-024A-915D-B5B6FD2716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58463-8B17-B049-8591-E3576B05BD24}" type="datetimeFigureOut">
              <a:rPr lang="en-US" smtClean="0"/>
              <a:t>12/15/20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52A5CE-9BA2-0640-B778-3EB5240AC0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291C391-2F08-6340-B382-87FEB24D7C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E3A95-F74A-5840-A93E-C47D1D9279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5597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9C9B5EE-CF14-0945-8A48-70BF0D4BFF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58463-8B17-B049-8591-E3576B05BD24}" type="datetimeFigureOut">
              <a:rPr lang="en-US" smtClean="0"/>
              <a:t>12/15/20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489C0C1-7579-E444-A670-AB05D7D758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CBB7857-ED7A-3F4B-ACCA-A3BB44ABCD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E3A95-F74A-5840-A93E-C47D1D9279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135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AD0271-ACBA-C841-9536-A922B0A5AF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0FB4AB-297A-C146-B96D-4AB298CD2A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471DFE-30A4-934A-87EE-8B71249BC9B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37A3F5-44E8-4549-B23A-3EA29028F3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58463-8B17-B049-8591-E3576B05BD24}" type="datetimeFigureOut">
              <a:rPr lang="en-US" smtClean="0"/>
              <a:t>12/15/20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B308A3-341F-9040-9D13-34F2E56E2F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5D6C79-DD16-1A4D-8387-43D883211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E3A95-F74A-5840-A93E-C47D1D9279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4945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7117AA-6335-2F4E-8123-E782CBD413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E0DED4F-6408-704D-8228-10E3A55B763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30BC250-00B3-714B-BACC-742A91D747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922A4B-1F73-AD41-AF6B-8290806F6F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A58463-8B17-B049-8591-E3576B05BD24}" type="datetimeFigureOut">
              <a:rPr lang="en-US" smtClean="0"/>
              <a:t>12/15/20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03C67E-FBCC-B34A-B841-F8699C100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DB6265-0660-7049-A36F-C289C4EB3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AE3A95-F74A-5840-A93E-C47D1D92794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219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6F3C59B-0055-8141-B669-6A0DD4D2A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DEDACC-C2A9-3A43-AE4A-E42D10C6C4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1880DD-7BD5-454E-901F-4A9E3AB52E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IBM Plex Sans Light" panose="020B0403050203000203" pitchFamily="34" charset="0"/>
              </a:defRPr>
            </a:lvl1pPr>
          </a:lstStyle>
          <a:p>
            <a:fld id="{ADA58463-8B17-B049-8591-E3576B05BD24}" type="datetimeFigureOut">
              <a:rPr lang="en-US" smtClean="0"/>
              <a:pPr/>
              <a:t>12/15/20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D4E2DD-2E05-C647-A2B5-76A9FAF59B3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IBM Plex Sans Light" panose="020B0403050203000203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448149-4FB7-A949-BE69-7EE4CA7E898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IBM Plex Sans Light" panose="020B0403050203000203" pitchFamily="34" charset="0"/>
              </a:defRPr>
            </a:lvl1pPr>
          </a:lstStyle>
          <a:p>
            <a:fld id="{DDAE3A95-F74A-5840-A93E-C47D1D92794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0750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IBM Plex Sans Thin" panose="020B0203050203000203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IBM Plex Sans Light" panose="020B0403050203000203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IBM Plex Sans Light" panose="020B0403050203000203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IBM Plex Sans Light" panose="020B0403050203000203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IBM Plex Sans Light" panose="020B0403050203000203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IBM Plex Sans Light" panose="020B0403050203000203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hyperlink" Target="mailto:L.Martinez@rss.org.uk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6453D3-E528-0744-9ABF-6140EFF811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025346"/>
            <a:ext cx="9144000" cy="1214783"/>
          </a:xfrm>
        </p:spPr>
        <p:txBody>
          <a:bodyPr/>
          <a:lstStyle/>
          <a:p>
            <a:r>
              <a:rPr lang="en-US" b="1" dirty="0"/>
              <a:t>Royal Statistical Society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C8EA605-1C4F-C940-B4AF-AFDD94C0CA3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540167"/>
            <a:ext cx="9144000" cy="1655762"/>
          </a:xfrm>
        </p:spPr>
        <p:txBody>
          <a:bodyPr/>
          <a:lstStyle/>
          <a:p>
            <a:r>
              <a:rPr lang="en-US" b="1" dirty="0"/>
              <a:t>Computational Statistics &amp; Machine Learning (CSML) Section</a:t>
            </a:r>
          </a:p>
          <a:p>
            <a:r>
              <a:rPr lang="en-US" dirty="0"/>
              <a:t>Workshop on Interpretable Machine Learning &amp; Causal Inference</a:t>
            </a:r>
          </a:p>
          <a:p>
            <a:r>
              <a:rPr lang="en-US" sz="1600" dirty="0"/>
              <a:t>15th Dec 2020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51E52E86-9D23-7143-B29E-1DD1E80220A5}"/>
              </a:ext>
            </a:extLst>
          </p:cNvPr>
          <p:cNvSpPr txBox="1">
            <a:spLocks/>
          </p:cNvSpPr>
          <p:nvPr/>
        </p:nvSpPr>
        <p:spPr>
          <a:xfrm>
            <a:off x="1399761" y="4630698"/>
            <a:ext cx="9392478" cy="165576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0" i="0" kern="1200">
                <a:solidFill>
                  <a:schemeClr val="tx1"/>
                </a:solidFill>
                <a:latin typeface="IBM Plex Sans Light" panose="020B0403050203000203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0" i="0" kern="1200">
                <a:solidFill>
                  <a:schemeClr val="tx1"/>
                </a:solidFill>
                <a:latin typeface="IBM Plex Sans Light" panose="020B0403050203000203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0" i="0" kern="1200">
                <a:solidFill>
                  <a:schemeClr val="tx1"/>
                </a:solidFill>
                <a:latin typeface="IBM Plex Sans Light" panose="020B0403050203000203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IBM Plex Sans Light" panose="020B0403050203000203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IBM Plex Sans Light" panose="020B0403050203000203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800" b="1" dirty="0"/>
              <a:t>ATTENDEES:</a:t>
            </a:r>
            <a:br>
              <a:rPr lang="en-US" sz="2800" b="1" dirty="0"/>
            </a:br>
            <a:r>
              <a:rPr lang="en-US" sz="2800" b="1" dirty="0"/>
              <a:t>Please mute your microphones and switch off your video!</a:t>
            </a:r>
          </a:p>
        </p:txBody>
      </p:sp>
      <p:pic>
        <p:nvPicPr>
          <p:cNvPr id="1026" name="Picture 2" descr="Royal Statistical Society - Wikipedia">
            <a:extLst>
              <a:ext uri="{FF2B5EF4-FFF2-40B4-BE49-F238E27FC236}">
                <a16:creationId xmlns:a16="http://schemas.microsoft.com/office/drawing/2014/main" id="{C8431785-4725-2548-ACA9-667EFD7FC5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21872" y="0"/>
            <a:ext cx="1870128" cy="1133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60707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5C004B-678E-FA4D-89AE-DC6EF646EC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Housekeeping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C0143B-378B-3A4A-9751-0194C648EF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Welcome and thank you very much for your interest!</a:t>
            </a:r>
          </a:p>
          <a:p>
            <a:endParaRPr lang="en-US" dirty="0"/>
          </a:p>
          <a:p>
            <a:r>
              <a:rPr lang="en-US" dirty="0"/>
              <a:t>Please keep your microphones on mute and your video off!</a:t>
            </a:r>
            <a:br>
              <a:rPr lang="en-US" dirty="0"/>
            </a:br>
            <a:endParaRPr lang="en-US" dirty="0"/>
          </a:p>
          <a:p>
            <a:r>
              <a:rPr lang="en-US" dirty="0"/>
              <a:t>Ask questions by typing in the chat (at any time)</a:t>
            </a:r>
            <a:br>
              <a:rPr lang="en-US" dirty="0"/>
            </a:br>
            <a:endParaRPr lang="en-US" dirty="0"/>
          </a:p>
          <a:p>
            <a:r>
              <a:rPr lang="en-US" dirty="0"/>
              <a:t>The RSS CSML section AGM will be held in the break at 14:40</a:t>
            </a:r>
          </a:p>
          <a:p>
            <a:endParaRPr lang="en-US" dirty="0"/>
          </a:p>
          <a:p>
            <a:r>
              <a:rPr lang="en-US" dirty="0"/>
              <a:t>The meeting will be recorded: please email </a:t>
            </a:r>
            <a:r>
              <a:rPr lang="en-GB" dirty="0">
                <a:hlinkClick r:id="rId2" tooltip="Send mail to L.Martinez@rss.org.uk"/>
              </a:rPr>
              <a:t>L.Martinez@rss.org.uk</a:t>
            </a:r>
            <a:r>
              <a:rPr lang="en-GB" dirty="0"/>
              <a:t> if you would like to ensure your participation is edited out</a:t>
            </a:r>
            <a:endParaRPr lang="en-US" dirty="0"/>
          </a:p>
        </p:txBody>
      </p:sp>
      <p:pic>
        <p:nvPicPr>
          <p:cNvPr id="4" name="Picture 2" descr="Royal Statistical Society - Wikipedia">
            <a:extLst>
              <a:ext uri="{FF2B5EF4-FFF2-40B4-BE49-F238E27FC236}">
                <a16:creationId xmlns:a16="http://schemas.microsoft.com/office/drawing/2014/main" id="{764026BE-96BA-5643-BF26-0F10DE831C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21872" y="0"/>
            <a:ext cx="1870128" cy="1133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16695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5C004B-678E-FA4D-89AE-DC6EF646EC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– the RSS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C0143B-378B-3A4A-9751-0194C648EF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Organisation</a:t>
            </a:r>
            <a:r>
              <a:rPr lang="en-US" dirty="0"/>
              <a:t> advocating for the importance of statistics &amp; data</a:t>
            </a:r>
          </a:p>
          <a:p>
            <a:r>
              <a:rPr lang="en-US" dirty="0"/>
              <a:t>Founded 1834</a:t>
            </a:r>
          </a:p>
          <a:p>
            <a:r>
              <a:rPr lang="en-US" dirty="0"/>
              <a:t>&gt;10 000 members across the world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The RSS CSML section:</a:t>
            </a:r>
          </a:p>
          <a:p>
            <a:r>
              <a:rPr lang="en-US" dirty="0"/>
              <a:t>supports interest in all aspects of the use of computational science &amp; technology in modern statistical analysis</a:t>
            </a:r>
          </a:p>
          <a:p>
            <a:r>
              <a:rPr lang="en-US" dirty="0"/>
              <a:t>also interested in the methodological development of statistical and machine learning algorithms</a:t>
            </a:r>
          </a:p>
        </p:txBody>
      </p:sp>
      <p:pic>
        <p:nvPicPr>
          <p:cNvPr id="4" name="Picture 2" descr="Royal Statistical Society - Wikipedia">
            <a:extLst>
              <a:ext uri="{FF2B5EF4-FFF2-40B4-BE49-F238E27FC236}">
                <a16:creationId xmlns:a16="http://schemas.microsoft.com/office/drawing/2014/main" id="{194833DD-8D7B-5F49-BEB3-5123BCC92E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21872" y="0"/>
            <a:ext cx="1870128" cy="1133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79338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5C004B-678E-FA4D-89AE-DC6EF646EC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8052" y="53001"/>
            <a:ext cx="4087306" cy="288911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Why this workshop?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C0143B-378B-3A4A-9751-0194C648EF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88053" y="3178263"/>
            <a:ext cx="4279017" cy="348202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chemeClr val="bg1"/>
                </a:solidFill>
              </a:rPr>
              <a:t>Interpretable machine learning is officially a 🔥HOT TOPIC🔥 as part of “explainable AI” (XAI)</a:t>
            </a:r>
          </a:p>
          <a:p>
            <a:pPr marL="0" indent="0">
              <a:buNone/>
            </a:pPr>
            <a:endParaRPr lang="en-US" sz="20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sz="2000" dirty="0">
                <a:solidFill>
                  <a:schemeClr val="bg1"/>
                </a:solidFill>
              </a:rPr>
              <a:t>Causal inference also gaining in 🔥HOTNESS🔥 – see popular book by Judea Pearl &amp; references by Turing award winner </a:t>
            </a:r>
            <a:r>
              <a:rPr lang="en-US" sz="2000" dirty="0" err="1">
                <a:solidFill>
                  <a:schemeClr val="bg1"/>
                </a:solidFill>
              </a:rPr>
              <a:t>Yoshua</a:t>
            </a:r>
            <a:r>
              <a:rPr lang="en-US" sz="2000" dirty="0">
                <a:solidFill>
                  <a:schemeClr val="bg1"/>
                </a:solidFill>
              </a:rPr>
              <a:t> </a:t>
            </a:r>
            <a:r>
              <a:rPr lang="en-US" sz="2000" dirty="0" err="1">
                <a:solidFill>
                  <a:schemeClr val="bg1"/>
                </a:solidFill>
              </a:rPr>
              <a:t>Bengio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04E910FB-5895-204A-81C3-3A35A7A2182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Royal Statistical Society - Wikipedia">
            <a:extLst>
              <a:ext uri="{FF2B5EF4-FFF2-40B4-BE49-F238E27FC236}">
                <a16:creationId xmlns:a16="http://schemas.microsoft.com/office/drawing/2014/main" id="{194833DD-8D7B-5F49-BEB3-5123BCC92E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21872" y="0"/>
            <a:ext cx="1870128" cy="1133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7E141FC-7C60-C448-962F-29C3DEAFBD6C}"/>
              </a:ext>
            </a:extLst>
          </p:cNvPr>
          <p:cNvSpPr/>
          <p:nvPr/>
        </p:nvSpPr>
        <p:spPr>
          <a:xfrm>
            <a:off x="0" y="6519436"/>
            <a:ext cx="6096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800" dirty="0">
                <a:latin typeface="IBM Plex Sans" panose="020B0503050203000203" pitchFamily="34" charset="0"/>
              </a:rPr>
              <a:t>https://commons.wikimedia.org/wiki/File:Hot_Topic_-_panoramio_(1).jpg used under CC-BY 3.0 https://</a:t>
            </a:r>
            <a:r>
              <a:rPr lang="en-US" sz="800" dirty="0" err="1">
                <a:latin typeface="IBM Plex Sans" panose="020B0503050203000203" pitchFamily="34" charset="0"/>
              </a:rPr>
              <a:t>creativecommons.org</a:t>
            </a:r>
            <a:r>
              <a:rPr lang="en-US" sz="800" dirty="0">
                <a:latin typeface="IBM Plex Sans" panose="020B0503050203000203" pitchFamily="34" charset="0"/>
              </a:rPr>
              <a:t>/licenses/by/3.0/</a:t>
            </a:r>
          </a:p>
        </p:txBody>
      </p:sp>
    </p:spTree>
    <p:extLst>
      <p:ext uri="{BB962C8B-B14F-4D97-AF65-F5344CB8AC3E}">
        <p14:creationId xmlns:p14="http://schemas.microsoft.com/office/powerpoint/2010/main" val="2495973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5C004B-678E-FA4D-89AE-DC6EF646EC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8052" y="53001"/>
            <a:ext cx="4087306" cy="288911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5400" dirty="0">
                <a:solidFill>
                  <a:schemeClr val="bg1"/>
                </a:solidFill>
              </a:rPr>
              <a:t>Why this workshop?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C0143B-378B-3A4A-9751-0194C648EF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88053" y="3178263"/>
            <a:ext cx="4279017" cy="3482029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chemeClr val="bg1"/>
                </a:solidFill>
              </a:rPr>
              <a:t>Seem to be obvious overlaps:</a:t>
            </a:r>
          </a:p>
          <a:p>
            <a:pPr>
              <a:buFontTx/>
              <a:buChar char="-"/>
            </a:pPr>
            <a:r>
              <a:rPr lang="en-US" sz="2000" dirty="0">
                <a:solidFill>
                  <a:schemeClr val="bg1"/>
                </a:solidFill>
              </a:rPr>
              <a:t>Both approaches seek to address interpretation problems in conventional stats/ML</a:t>
            </a:r>
          </a:p>
          <a:p>
            <a:pPr>
              <a:buFontTx/>
              <a:buChar char="-"/>
            </a:pPr>
            <a:r>
              <a:rPr lang="en-US" sz="2000" dirty="0">
                <a:solidFill>
                  <a:schemeClr val="bg1"/>
                </a:solidFill>
              </a:rPr>
              <a:t>Causal explanations often preferred by humans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bg1"/>
                </a:solidFill>
              </a:rPr>
              <a:t>... but also differences: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bg1"/>
                </a:solidFill>
              </a:rPr>
              <a:t>- Causal models explain the real world; interpretable ML explains </a:t>
            </a:r>
            <a:r>
              <a:rPr lang="en-US" sz="2000" i="1" dirty="0">
                <a:solidFill>
                  <a:schemeClr val="bg1"/>
                </a:solidFill>
              </a:rPr>
              <a:t>what the ML has learned</a:t>
            </a:r>
          </a:p>
          <a:p>
            <a:pPr>
              <a:buFontTx/>
              <a:buChar char="-"/>
            </a:pPr>
            <a:endParaRPr lang="en-US" sz="2000" dirty="0">
              <a:solidFill>
                <a:schemeClr val="bg1"/>
              </a:solidFill>
            </a:endParaRPr>
          </a:p>
          <a:p>
            <a:pPr>
              <a:buFontTx/>
              <a:buChar char="-"/>
            </a:pP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1" y="0"/>
            <a:ext cx="7188051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04E910FB-5895-204A-81C3-3A35A7A218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" y="10"/>
            <a:ext cx="7028495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Royal Statistical Society - Wikipedia">
            <a:extLst>
              <a:ext uri="{FF2B5EF4-FFF2-40B4-BE49-F238E27FC236}">
                <a16:creationId xmlns:a16="http://schemas.microsoft.com/office/drawing/2014/main" id="{194833DD-8D7B-5F49-BEB3-5123BCC92E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21872" y="0"/>
            <a:ext cx="1870128" cy="1133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7E141FC-7C60-C448-962F-29C3DEAFBD6C}"/>
              </a:ext>
            </a:extLst>
          </p:cNvPr>
          <p:cNvSpPr/>
          <p:nvPr/>
        </p:nvSpPr>
        <p:spPr>
          <a:xfrm>
            <a:off x="0" y="6519436"/>
            <a:ext cx="6096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800" dirty="0">
                <a:latin typeface="IBM Plex Sans" panose="020B0503050203000203" pitchFamily="34" charset="0"/>
              </a:rPr>
              <a:t>https://</a:t>
            </a:r>
            <a:r>
              <a:rPr lang="en-US" sz="800" dirty="0" err="1">
                <a:latin typeface="IBM Plex Sans" panose="020B0503050203000203" pitchFamily="34" charset="0"/>
              </a:rPr>
              <a:t>commons.wikimedia.org</a:t>
            </a:r>
            <a:r>
              <a:rPr lang="en-US" sz="800" dirty="0">
                <a:latin typeface="IBM Plex Sans" panose="020B0503050203000203" pitchFamily="34" charset="0"/>
              </a:rPr>
              <a:t>/wiki/File:Hot_Topic,_</a:t>
            </a:r>
            <a:r>
              <a:rPr lang="en-US" sz="800" dirty="0" err="1">
                <a:latin typeface="IBM Plex Sans" panose="020B0503050203000203" pitchFamily="34" charset="0"/>
              </a:rPr>
              <a:t>Universal_CityWalk_Hollywood.JPG</a:t>
            </a:r>
            <a:r>
              <a:rPr lang="en-US" sz="800" dirty="0">
                <a:latin typeface="IBM Plex Sans" panose="020B0503050203000203" pitchFamily="34" charset="0"/>
              </a:rPr>
              <a:t> used under</a:t>
            </a:r>
            <a:br>
              <a:rPr lang="en-US" sz="800" dirty="0">
                <a:latin typeface="IBM Plex Sans" panose="020B0503050203000203" pitchFamily="34" charset="0"/>
              </a:rPr>
            </a:br>
            <a:r>
              <a:rPr lang="en-US" sz="800" dirty="0">
                <a:latin typeface="IBM Plex Sans" panose="020B0503050203000203" pitchFamily="34" charset="0"/>
              </a:rPr>
              <a:t>CC-BY 3.0 https://</a:t>
            </a:r>
            <a:r>
              <a:rPr lang="en-US" sz="800" dirty="0" err="1">
                <a:latin typeface="IBM Plex Sans" panose="020B0503050203000203" pitchFamily="34" charset="0"/>
              </a:rPr>
              <a:t>creativecommons.org</a:t>
            </a:r>
            <a:r>
              <a:rPr lang="en-US" sz="800" dirty="0">
                <a:latin typeface="IBM Plex Sans" panose="020B0503050203000203" pitchFamily="34" charset="0"/>
              </a:rPr>
              <a:t>/licenses/by/3.0/</a:t>
            </a:r>
          </a:p>
        </p:txBody>
      </p:sp>
    </p:spTree>
    <p:extLst>
      <p:ext uri="{BB962C8B-B14F-4D97-AF65-F5344CB8AC3E}">
        <p14:creationId xmlns:p14="http://schemas.microsoft.com/office/powerpoint/2010/main" val="208656964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5C004B-678E-FA4D-89AE-DC6EF646EC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Workshop goals: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C0143B-378B-3A4A-9751-0194C648EF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Hear representative work from 4 experts in these fields</a:t>
            </a:r>
          </a:p>
          <a:p>
            <a:endParaRPr lang="en-US" dirty="0"/>
          </a:p>
          <a:p>
            <a:r>
              <a:rPr lang="en-US" dirty="0"/>
              <a:t>Consider the cross-field implications of their work</a:t>
            </a:r>
          </a:p>
          <a:p>
            <a:endParaRPr lang="en-US" dirty="0"/>
          </a:p>
          <a:p>
            <a:r>
              <a:rPr lang="en-US" dirty="0"/>
              <a:t>Identify areas for interdisciplinary collaboration, or fundamental contrasts between the two fields</a:t>
            </a:r>
          </a:p>
        </p:txBody>
      </p:sp>
      <p:pic>
        <p:nvPicPr>
          <p:cNvPr id="4" name="Picture 2" descr="Royal Statistical Society - Wikipedia">
            <a:extLst>
              <a:ext uri="{FF2B5EF4-FFF2-40B4-BE49-F238E27FC236}">
                <a16:creationId xmlns:a16="http://schemas.microsoft.com/office/drawing/2014/main" id="{194833DD-8D7B-5F49-BEB3-5123BCC92E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21872" y="0"/>
            <a:ext cx="1870128" cy="1133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24548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5C004B-678E-FA4D-89AE-DC6EF646EC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Workshop goals: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C0143B-378B-3A4A-9751-0194C648EF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Hear representative work from 4 experts in these fields</a:t>
            </a:r>
          </a:p>
          <a:p>
            <a:endParaRPr lang="en-US" dirty="0"/>
          </a:p>
          <a:p>
            <a:r>
              <a:rPr lang="en-US" dirty="0"/>
              <a:t>Consider the cross-field implications of their work</a:t>
            </a:r>
          </a:p>
          <a:p>
            <a:endParaRPr lang="en-US" dirty="0"/>
          </a:p>
          <a:p>
            <a:r>
              <a:rPr lang="en-US" dirty="0"/>
              <a:t>Identify areas for interdisciplinary collaboration, or fundamental contrasts between the two fields</a:t>
            </a:r>
          </a:p>
        </p:txBody>
      </p:sp>
      <p:pic>
        <p:nvPicPr>
          <p:cNvPr id="4" name="Picture 2" descr="Royal Statistical Society - Wikipedia">
            <a:extLst>
              <a:ext uri="{FF2B5EF4-FFF2-40B4-BE49-F238E27FC236}">
                <a16:creationId xmlns:a16="http://schemas.microsoft.com/office/drawing/2014/main" id="{194833DD-8D7B-5F49-BEB3-5123BCC92E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321872" y="0"/>
            <a:ext cx="1870128" cy="1133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75C3F53-85CB-FA40-88DF-3B67CCF99BE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3882"/>
            <a:ext cx="12192000" cy="6825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24341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406</Words>
  <Application>Microsoft Macintosh PowerPoint</Application>
  <PresentationFormat>Widescreen</PresentationFormat>
  <Paragraphs>45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Calibri</vt:lpstr>
      <vt:lpstr>IBM Plex Sans</vt:lpstr>
      <vt:lpstr>IBM Plex Sans Light</vt:lpstr>
      <vt:lpstr>IBM Plex Sans Thin</vt:lpstr>
      <vt:lpstr>Office Theme</vt:lpstr>
      <vt:lpstr>Royal Statistical Society</vt:lpstr>
      <vt:lpstr>Housekeeping</vt:lpstr>
      <vt:lpstr>Introduction – the RSS</vt:lpstr>
      <vt:lpstr>Why this workshop?</vt:lpstr>
      <vt:lpstr>Why this workshop?</vt:lpstr>
      <vt:lpstr>Workshop goals:</vt:lpstr>
      <vt:lpstr>Workshop goals: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Royal Statistical Society</dc:title>
  <dc:creator>Richard Tomsett</dc:creator>
  <cp:lastModifiedBy>Richard Tomsett</cp:lastModifiedBy>
  <cp:revision>4</cp:revision>
  <dcterms:created xsi:type="dcterms:W3CDTF">2020-12-15T11:14:43Z</dcterms:created>
  <dcterms:modified xsi:type="dcterms:W3CDTF">2020-12-15T12:48:35Z</dcterms:modified>
</cp:coreProperties>
</file>