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84175" y="2016125"/>
            <a:ext cx="8374063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84175" y="2774950"/>
            <a:ext cx="8374063" cy="53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sz="1800">
                <a:solidFill>
                  <a:schemeClr val="dk2"/>
                </a:solidFill>
              </a:defRPr>
            </a:lvl1pPr>
            <a:lvl2pPr lvl="1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862888" y="6448425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537619" y="-445294"/>
            <a:ext cx="4067175" cy="8374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5024438" y="2039938"/>
            <a:ext cx="5376862" cy="2093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760413" y="22225"/>
            <a:ext cx="5376862" cy="6129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1050"/>
              </a:spcBef>
              <a:spcAft>
                <a:spcPts val="105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4175" y="1708150"/>
            <a:ext cx="4110038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6613" y="1708150"/>
            <a:ext cx="4111625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1350"/>
              </a:spcBef>
              <a:spcAft>
                <a:spcPts val="135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675"/>
              </a:spcBef>
              <a:spcAft>
                <a:spcPts val="675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675"/>
              </a:spcBef>
              <a:spcAft>
                <a:spcPts val="675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84175" y="2016125"/>
            <a:ext cx="8436297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6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Susceptibility to COVID-19 misinformation: inoculation gaming as a potential way to reduce the effect of low numeracy skills and analytical thinking</a:t>
            </a:r>
            <a:br>
              <a:rPr lang="nl-NL" sz="2600"/>
            </a:br>
            <a:br>
              <a:rPr lang="nl-NL" sz="3000"/>
            </a:br>
            <a:r>
              <a:rPr lang="nl-NL" sz="2000"/>
              <a:t>Jon Roozenbeek</a:t>
            </a:r>
            <a:r>
              <a:rPr lang="nl-NL" sz="2500"/>
              <a:t>				</a:t>
            </a:r>
            <a:br>
              <a:rPr lang="nl-NL" sz="2500"/>
            </a:br>
            <a:r>
              <a:rPr lang="nl-NL" sz="2500"/>
              <a:t>					                     </a:t>
            </a:r>
            <a:br>
              <a:rPr lang="nl-NL" sz="2500"/>
            </a:br>
            <a:br>
              <a:rPr lang="nl-NL" sz="5400"/>
            </a:br>
            <a:br>
              <a:rPr lang="nl-NL" sz="1800"/>
            </a:br>
            <a:r>
              <a:rPr lang="nl-NL" sz="1800"/>
              <a:t>Department of Psychology</a:t>
            </a:r>
            <a:br>
              <a:rPr lang="nl-NL" sz="1800"/>
            </a:br>
            <a:r>
              <a:rPr lang="nl-NL" sz="1800"/>
              <a:t>						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Go Viral! – www.goviralgame.com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484784"/>
            <a:ext cx="4392488" cy="44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9288" y="1482282"/>
            <a:ext cx="4256881" cy="44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Pre-registered multi-country RCT (</a:t>
            </a:r>
            <a:r>
              <a:rPr i="1" lang="nl-NL"/>
              <a:t>N </a:t>
            </a:r>
            <a:r>
              <a:rPr lang="nl-NL"/>
              <a:t>= 1,775)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3 countries: UK, Germany, France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3 conditions: Go Viral, UNESCO COVID infographics, control (Tetris)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Does playing Go Viral/reading infographics improve people’s ability to spot manipulative content?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Does playing Go Viral/reading infographics improve people’s confidence in their ability to do so?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Does playing the game/reading the infographics reduce people’s self-reported willingness to share misinformation about COVID with others?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Results (sneak peek)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6"/>
            <a:ext cx="9144000" cy="457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155575" y="404813"/>
            <a:ext cx="8377238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verybody likes" id="146" name="Google Shape;146;p25"/>
          <p:cNvSpPr/>
          <p:nvPr/>
        </p:nvSpPr>
        <p:spPr>
          <a:xfrm>
            <a:off x="155575" y="-1431925"/>
            <a:ext cx="8077200" cy="299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3" y="1340768"/>
            <a:ext cx="4398449" cy="48241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5357893" y="2665413"/>
            <a:ext cx="3174920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8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 </a:t>
            </a:r>
            <a:r>
              <a:rPr b="1" i="0" lang="nl-NL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jjr51@cam.ac.uk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Susceptibility to COVID-19 misinformation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66925"/>
            <a:ext cx="80010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The study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5 countries (UK (2x), Ireland, USA, Spain, Mexico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6 national samples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nl-NL"/>
              <a:t>Plan: </a:t>
            </a:r>
            <a:r>
              <a:rPr lang="nl-NL"/>
              <a:t>to put all (or most) known predictors of susceptibility to misinformation (about COVID-19 and in general) into the same model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nl-NL"/>
              <a:t>Also:</a:t>
            </a:r>
            <a:r>
              <a:rPr lang="nl-NL"/>
              <a:t> see whether susceptibility to COVID-19 misinformation is associated with self-reported willingness to comply with health guidance measures + vaccination intentions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Misinformation about COVID-19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6 statements about COVID-19 that are clearly false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E.g. “The new 5G network may be making us more susceptible to the virus”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Two factual statements, e.g. “People with diabetes are at high risk of complications from coronavirus infection”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One ambiguous statement (about ibuprofen)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“On a 1-7 scale, how reliable do you find the following statement?”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Collapsed as a single index of “susceptibility to COVID-19 misinformation”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Model input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nl-NL"/>
              <a:t>Standard demographic variables: </a:t>
            </a:r>
            <a:r>
              <a:rPr lang="nl-NL"/>
              <a:t>age, gender, education, political affiliation, self-perceived minority status (any minority)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nl-NL"/>
              <a:t>Known predictors of increased/reduced susceptibility to misinformation: </a:t>
            </a:r>
            <a:r>
              <a:rPr lang="nl-NL"/>
              <a:t>numeracy skills, trust in scientists, trust in government, trust in journalists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nl-NL"/>
              <a:t>Covid-specific predictors:</a:t>
            </a:r>
            <a:r>
              <a:rPr lang="nl-NL"/>
              <a:t> risk perception about COVID-19, trust in politicians’ COVID approach, trust in the WHO’s COVID approach, seeking out information about COVID on social media, and seeking out information about COVID from the WHO. 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OLS multiple linear regression with “susceptibility to COVID misinformation” as DV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COVID-19 misinformation &amp; health behaviour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“Would you get vaccinated against COVID-19?” (yes/no)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Common demographic variables: age, gender, education, political affiliation, minority status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Also: numeracy skills &amp; trust in scientists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And: susceptibility to misinformation</a:t>
            </a:r>
            <a:endParaRPr/>
          </a:p>
          <a:p>
            <a:pPr indent="-269875" lvl="0" marL="269875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l-NL"/>
              <a:t>Logistic regression with vaccine intentions as DV.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42875" lvl="0" marL="2698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0" y="-92075"/>
            <a:ext cx="204788" cy="1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Defence Against the Dark Arts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384175" y="1568450"/>
            <a:ext cx="640873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0" i="1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defences must therefore be as flexible and inventive as the arts you seek to undo</a:t>
            </a: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—Professor Snape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75" y="2768600"/>
            <a:ext cx="467995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236" y="2143211"/>
            <a:ext cx="2373014" cy="341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