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10287000" cx="18288000"/>
  <p:notesSz cx="6858000" cy="9144000"/>
  <p:embeddedFontLst>
    <p:embeddedFont>
      <p:font typeface="Arimo"/>
      <p:regular r:id="rId36"/>
      <p:bold r:id="rId37"/>
      <p:italic r:id="rId38"/>
      <p:boldItalic r:id="rId39"/>
    </p:embeddedFont>
    <p:embeddedFont>
      <p:font typeface="PT Sans"/>
      <p:regular r:id="rId40"/>
      <p:bold r:id="rId41"/>
      <p:italic r:id="rId42"/>
      <p:boldItalic r:id="rId43"/>
    </p:embeddedFont>
    <p:embeddedFont>
      <p:font typeface="Sansita"/>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9AA0A6"/>
          </p15:clr>
        </p15:guide>
        <p15:guide id="2" pos="57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TSans-regular.fntdata"/><Relationship Id="rId20" Type="http://schemas.openxmlformats.org/officeDocument/2006/relationships/slide" Target="slides/slide15.xml"/><Relationship Id="rId42" Type="http://schemas.openxmlformats.org/officeDocument/2006/relationships/font" Target="fonts/PTSans-italic.fntdata"/><Relationship Id="rId41" Type="http://schemas.openxmlformats.org/officeDocument/2006/relationships/font" Target="fonts/PTSans-bold.fntdata"/><Relationship Id="rId22" Type="http://schemas.openxmlformats.org/officeDocument/2006/relationships/slide" Target="slides/slide17.xml"/><Relationship Id="rId44" Type="http://schemas.openxmlformats.org/officeDocument/2006/relationships/font" Target="fonts/Sansita-regular.fntdata"/><Relationship Id="rId21" Type="http://schemas.openxmlformats.org/officeDocument/2006/relationships/slide" Target="slides/slide16.xml"/><Relationship Id="rId43" Type="http://schemas.openxmlformats.org/officeDocument/2006/relationships/font" Target="fonts/PTSans-boldItalic.fntdata"/><Relationship Id="rId24" Type="http://schemas.openxmlformats.org/officeDocument/2006/relationships/slide" Target="slides/slide19.xml"/><Relationship Id="rId46" Type="http://schemas.openxmlformats.org/officeDocument/2006/relationships/font" Target="fonts/Sansita-italic.fntdata"/><Relationship Id="rId23" Type="http://schemas.openxmlformats.org/officeDocument/2006/relationships/slide" Target="slides/slide18.xml"/><Relationship Id="rId45" Type="http://schemas.openxmlformats.org/officeDocument/2006/relationships/font" Target="fonts/Sansit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Sansita-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Arimo-bold.fntdata"/><Relationship Id="rId14" Type="http://schemas.openxmlformats.org/officeDocument/2006/relationships/slide" Target="slides/slide9.xml"/><Relationship Id="rId36" Type="http://schemas.openxmlformats.org/officeDocument/2006/relationships/font" Target="fonts/Arimo-regular.fntdata"/><Relationship Id="rId17" Type="http://schemas.openxmlformats.org/officeDocument/2006/relationships/slide" Target="slides/slide12.xml"/><Relationship Id="rId39" Type="http://schemas.openxmlformats.org/officeDocument/2006/relationships/font" Target="fonts/Arimo-boldItalic.fntdata"/><Relationship Id="rId16" Type="http://schemas.openxmlformats.org/officeDocument/2006/relationships/slide" Target="slides/slide11.xml"/><Relationship Id="rId38" Type="http://schemas.openxmlformats.org/officeDocument/2006/relationships/font" Target="fonts/Arim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nib.com/the-true-toll-of-covid-19/"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rstround.com/review/weathering-the-emotional-storms-of-a-crisis-a-tactical-guide-for-individual-contributors-and-managers/" TargetMode="External"/><Relationship Id="rId3" Type="http://schemas.openxmlformats.org/officeDocument/2006/relationships/hyperlink" Target="https://www.instagram.com/_coronadiary/" TargetMode="External"/><Relationship Id="rId4" Type="http://schemas.openxmlformats.org/officeDocument/2006/relationships/hyperlink" Target="https://www.instagram.com/risingartsagency/"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_coronadiary/" TargetMode="External"/><Relationship Id="rId3" Type="http://schemas.openxmlformats.org/officeDocument/2006/relationships/hyperlink" Target="https://www.instagram.com/risingartsagenc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Approachable</a:t>
            </a:r>
            <a:endParaRPr b="1"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Prevalent in popular culture</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Cross-cultural medium</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Accessible</a:t>
            </a:r>
            <a:endParaRPr b="1"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Easy to understand format</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Iconography represents local/regional/national identities</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Effective visuals can get closer to meaning than text</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Relatable</a:t>
            </a:r>
            <a:endParaRPr b="1"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Tells the human-side of a health issue</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1400">
                <a:solidFill>
                  <a:schemeClr val="dk1"/>
                </a:solidFill>
                <a:latin typeface="Calibri"/>
                <a:ea typeface="Calibri"/>
                <a:cs typeface="Calibri"/>
                <a:sym typeface="Calibri"/>
              </a:rPr>
              <a:t>Builds communities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https://thenib.com/the-true-toll-of-covid-19/</a:t>
            </a:r>
            <a:r>
              <a:rPr lang="en-US"/>
              <a:t> </a:t>
            </a:r>
            <a:endParaRPr>
              <a:solidFill>
                <a:schemeClr val="dk1"/>
              </a:solidFill>
            </a:endParaRPr>
          </a:p>
          <a:p>
            <a:pPr indent="0" lvl="0" marL="0" marR="38100" rtl="0" algn="l">
              <a:lnSpc>
                <a:spcPct val="115000"/>
              </a:lnSpc>
              <a:spcBef>
                <a:spcPts val="0"/>
              </a:spcBef>
              <a:spcAft>
                <a:spcPts val="0"/>
              </a:spcAft>
              <a:buClr>
                <a:schemeClr val="dk1"/>
              </a:buClr>
              <a:buSzPts val="1100"/>
              <a:buFont typeface="Arial"/>
              <a:buNone/>
            </a:pPr>
            <a:r>
              <a:rPr lang="en-US">
                <a:solidFill>
                  <a:schemeClr val="dk1"/>
                </a:solidFill>
              </a:rPr>
              <a:t>Katy Doughty works in hospital administration and was responsible for updating an online Corona virus guide.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rPr lang="en-US"/>
              <a:t>Katy Doughty works in hospital administration and was responsible for updating an online Corona virus guide.</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234" name="Google Shape;234;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rPr lang="en-US"/>
              <a:t>Katy Doughty works in hospital administration and was responsible for updating an online Corona virus guide.</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245" name="Google Shape;245;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rPr lang="en-US"/>
              <a:t>Katy Doughty works in hospital administration and was responsible for updating an online Corona virus guide.</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256" name="Google Shape;256;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269" name="Google Shape;269;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280" name="Google Shape;280;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rPr lang="en-US"/>
              <a:t>Katy Doughty works in hospital administration and was responsible for updating an online Corona virus guide.</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291" name="Google Shape;291;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301" name="Google Shape;301;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313" name="Google Shape;313;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rPr lang="en-US" u="sng">
                <a:solidFill>
                  <a:schemeClr val="hlink"/>
                </a:solidFill>
                <a:hlinkClick r:id="rId2"/>
              </a:rPr>
              <a:t>https://firstround.com/review/weathering-the-emotional-storms-of-a-crisis-a-tactical-guide-for-individual-contributors-and-managers/</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3"/>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4"/>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323" name="Google Shape;323;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337" name="Google Shape;337;p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349" name="Google Shape;349;p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SzPts val="1100"/>
              <a:buNone/>
            </a:pPr>
            <a:r>
              <a:t/>
            </a:r>
            <a:endParaRPr/>
          </a:p>
          <a:p>
            <a:pPr indent="0" lvl="0" marL="0" marR="38100" rtl="0" algn="l">
              <a:lnSpc>
                <a:spcPct val="115000"/>
              </a:lnSpc>
              <a:spcBef>
                <a:spcPts val="0"/>
              </a:spcBef>
              <a:spcAft>
                <a:spcPts val="0"/>
              </a:spcAft>
              <a:buClr>
                <a:schemeClr val="dk1"/>
              </a:buClr>
              <a:buSzPts val="1100"/>
              <a:buFont typeface="Arial"/>
              <a:buNone/>
            </a:pPr>
            <a:r>
              <a:rPr lang="en-US" sz="1800">
                <a:solidFill>
                  <a:schemeClr val="hlink"/>
                </a:solidFill>
                <a:uFill>
                  <a:noFill/>
                </a:uFill>
                <a:latin typeface="PT Sans"/>
                <a:ea typeface="PT Sans"/>
                <a:cs typeface="PT Sans"/>
                <a:sym typeface="PT Sans"/>
                <a:hlinkClick r:id="rId2"/>
              </a:rPr>
              <a:t>_coronadiary</a:t>
            </a:r>
            <a:endParaRPr sz="1800">
              <a:solidFill>
                <a:srgbClr val="0000FF"/>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teamed up with </a:t>
            </a:r>
            <a:r>
              <a:rPr lang="en-US" sz="1800">
                <a:solidFill>
                  <a:schemeClr val="hlink"/>
                </a:solidFill>
                <a:uFill>
                  <a:noFill/>
                </a:uFill>
                <a:latin typeface="PT Sans"/>
                <a:ea typeface="PT Sans"/>
                <a:cs typeface="PT Sans"/>
                <a:sym typeface="PT Sans"/>
                <a:hlinkClick r:id="rId3"/>
              </a:rPr>
              <a:t>@risingartsagency</a:t>
            </a:r>
            <a:r>
              <a:rPr lang="en-US" sz="1800">
                <a:solidFill>
                  <a:srgbClr val="262626"/>
                </a:solidFill>
                <a:latin typeface="PT Sans"/>
                <a:ea typeface="PT Sans"/>
                <a:cs typeface="PT Sans"/>
                <a:sym typeface="PT Sans"/>
              </a:rPr>
              <a:t> responding to the question Covid 19 who is left out of the conversation ?</a:t>
            </a:r>
            <a:endParaRPr sz="1800">
              <a:solidFill>
                <a:srgbClr val="262626"/>
              </a:solidFill>
              <a:latin typeface="PT Sans"/>
              <a:ea typeface="PT Sans"/>
              <a:cs typeface="PT Sans"/>
              <a:sym typeface="PT San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262626"/>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1100"/>
              <a:buFont typeface="Arial"/>
              <a:buNone/>
            </a:pPr>
            <a:r>
              <a:rPr lang="en-US" sz="1800">
                <a:solidFill>
                  <a:srgbClr val="262626"/>
                </a:solidFill>
                <a:latin typeface="PT Sans"/>
                <a:ea typeface="PT Sans"/>
                <a:cs typeface="PT Sans"/>
                <a:sym typeface="PT Sans"/>
              </a:rPr>
              <a:t>I asked followers for feedback and there was a lot! I picked 9 answers then spoke either directly to people who identified under these categories or alternatively found online quotes from those in response to the pandemic.</a:t>
            </a:r>
            <a:endParaRPr sz="1800">
              <a:solidFill>
                <a:schemeClr val="dk1"/>
              </a:solidFill>
              <a:latin typeface="PT Sans"/>
              <a:ea typeface="PT Sans"/>
              <a:cs typeface="PT Sans"/>
              <a:sym typeface="PT Sans"/>
            </a:endParaRPr>
          </a:p>
          <a:p>
            <a:pPr indent="0" lvl="0" marL="0" rtl="0" algn="l">
              <a:lnSpc>
                <a:spcPct val="100000"/>
              </a:lnSpc>
              <a:spcBef>
                <a:spcPts val="0"/>
              </a:spcBef>
              <a:spcAft>
                <a:spcPts val="0"/>
              </a:spcAft>
              <a:buSzPts val="1100"/>
              <a:buNone/>
            </a:pPr>
            <a:r>
              <a:t/>
            </a:r>
            <a:endParaRPr/>
          </a:p>
        </p:txBody>
      </p:sp>
      <p:sp>
        <p:nvSpPr>
          <p:cNvPr id="362" name="Google Shape;362;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are talking about data storytelling in visualisations and infographics that are about the pandemic and public health. Just to be clear this critique is of the end product images and the stories they convey, not about public health workers, policies or planning.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6" name="Shape 16"/>
        <p:cNvGrpSpPr/>
        <p:nvPr/>
      </p:nvGrpSpPr>
      <p:grpSpPr>
        <a:xfrm>
          <a:off x="0" y="0"/>
          <a:ext cx="0" cy="0"/>
          <a:chOff x="0" y="0"/>
          <a:chExt cx="0" cy="0"/>
        </a:xfrm>
      </p:grpSpPr>
      <p:sp>
        <p:nvSpPr>
          <p:cNvPr id="17" name="Google Shape;17;p3"/>
          <p:cNvSpPr txBox="1"/>
          <p:nvPr>
            <p:ph type="title"/>
          </p:nvPr>
        </p:nvSpPr>
        <p:spPr>
          <a:xfrm>
            <a:off x="623400" y="4301700"/>
            <a:ext cx="17041200" cy="1683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18" name="Google Shape;18;p3"/>
          <p:cNvSpPr txBox="1"/>
          <p:nvPr>
            <p:ph idx="12" type="sldNum"/>
          </p:nvPr>
        </p:nvSpPr>
        <p:spPr>
          <a:xfrm>
            <a:off x="16944916" y="9326434"/>
            <a:ext cx="1097400" cy="787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 name="Google Shape;11;p1"/>
          <p:cNvPicPr preferRelativeResize="0"/>
          <p:nvPr/>
        </p:nvPicPr>
        <p:blipFill rotWithShape="1">
          <a:blip r:embed="rId1">
            <a:alphaModFix/>
          </a:blip>
          <a:srcRect b="0" l="0" r="0" t="0"/>
          <a:stretch/>
        </p:blipFill>
        <p:spPr>
          <a:xfrm>
            <a:off x="16337425" y="159725"/>
            <a:ext cx="1764248" cy="5880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hyperlink" Target="https://medium.com/nightingale/covid-19-data-literacy-is-for-everyon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medium.com/nightingale/covid-19-data-literacy-is-for-everyone" TargetMode="External"/><Relationship Id="rId4" Type="http://schemas.openxmlformats.org/officeDocument/2006/relationships/image" Target="../media/image28.jp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3.jpg"/><Relationship Id="rId5" Type="http://schemas.openxmlformats.org/officeDocument/2006/relationships/image" Target="../media/image9.jpg"/><Relationship Id="rId6" Type="http://schemas.openxmlformats.org/officeDocument/2006/relationships/image" Target="../media/image6.jpg"/><Relationship Id="rId7" Type="http://schemas.openxmlformats.org/officeDocument/2006/relationships/image" Target="../media/image18.jpg"/><Relationship Id="rId8"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medium.com/nightingale/covid-19-data-literacy-is-for-everyone" TargetMode="External"/><Relationship Id="rId4" Type="http://schemas.openxmlformats.org/officeDocument/2006/relationships/image" Target="../media/image20.png"/><Relationship Id="rId5" Type="http://schemas.openxmlformats.org/officeDocument/2006/relationships/image" Target="../media/image39.jpg"/><Relationship Id="rId6"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dezeen.com/tag/coronavirus/" TargetMode="External"/><Relationship Id="rId4" Type="http://schemas.openxmlformats.org/officeDocument/2006/relationships/hyperlink" Target="https://www.dezeen.com/2020/03/22/coronavirus-animations-toby-morris-siouxsie-wiles-design-graphics/" TargetMode="External"/><Relationship Id="rId5" Type="http://schemas.openxmlformats.org/officeDocument/2006/relationships/image" Target="../media/image26.png"/><Relationship Id="rId6" Type="http://schemas.openxmlformats.org/officeDocument/2006/relationships/image" Target="../media/image2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dezeen.com/tag/coronavirus/" TargetMode="External"/><Relationship Id="rId4" Type="http://schemas.openxmlformats.org/officeDocument/2006/relationships/hyperlink" Target="https://www.dezeen.com/2020/03/22/coronavirus-animations-toby-morris-siouxsie-wiles-design-graphics/" TargetMode="External"/><Relationship Id="rId5" Type="http://schemas.openxmlformats.org/officeDocument/2006/relationships/image" Target="../media/image34.gif"/><Relationship Id="rId6"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35.png"/><Relationship Id="rId5" Type="http://schemas.openxmlformats.org/officeDocument/2006/relationships/hyperlink" Target="https://www.bbc.com/news/world-europe-51294305" TargetMode="External"/><Relationship Id="rId6" Type="http://schemas.openxmlformats.org/officeDocument/2006/relationships/hyperlink" Target="https://www.washingtonpost.com/nation/2020/01/31/berkeley-coronavirus-xenophobia/" TargetMode="External"/><Relationship Id="rId7" Type="http://schemas.openxmlformats.org/officeDocument/2006/relationships/hyperlink" Target="https://www.kqed.org/arts/13877013/artists-fight-coronavirus-related-racism-on-instagram" TargetMode="External"/><Relationship Id="rId8" Type="http://schemas.openxmlformats.org/officeDocument/2006/relationships/hyperlink" Target="https://www.pbs.org/newshour/arts/i-am-not-a-virus-how-this-artist-is-illustrating-coronavirus-fueled-racis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hyperlink" Target="https://www.instagram.com/monachalabi/" TargetMode="External"/><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9.png"/><Relationship Id="rId5" Type="http://schemas.openxmlformats.org/officeDocument/2006/relationships/hyperlink" Target="https://www.amazon.com/gp/product/0525533834" TargetMode="External"/><Relationship Id="rId6" Type="http://schemas.openxmlformats.org/officeDocument/2006/relationships/hyperlink" Target="https://sloanreview.mit.edu/article/managing-stress-and-emotions-when-working-remotely/" TargetMode="External"/><Relationship Id="rId7"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1.jp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50.png"/><Relationship Id="rId5"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6.jpg"/><Relationship Id="rId5"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DF5"/>
        </a:solidFill>
      </p:bgPr>
    </p:bg>
    <p:spTree>
      <p:nvGrpSpPr>
        <p:cNvPr id="87" name="Shape 87"/>
        <p:cNvGrpSpPr/>
        <p:nvPr/>
      </p:nvGrpSpPr>
      <p:grpSpPr>
        <a:xfrm>
          <a:off x="0" y="0"/>
          <a:ext cx="0" cy="0"/>
          <a:chOff x="0" y="0"/>
          <a:chExt cx="0" cy="0"/>
        </a:xfrm>
      </p:grpSpPr>
      <p:sp>
        <p:nvSpPr>
          <p:cNvPr id="88" name="Google Shape;88;p14"/>
          <p:cNvSpPr txBox="1"/>
          <p:nvPr/>
        </p:nvSpPr>
        <p:spPr>
          <a:xfrm>
            <a:off x="1028700" y="1626000"/>
            <a:ext cx="8642021" cy="243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8000"/>
              <a:buFont typeface="Arial"/>
              <a:buNone/>
            </a:pPr>
            <a:r>
              <a:rPr b="1" i="0" lang="en-US" sz="6100" u="none" cap="none" strike="noStrike">
                <a:solidFill>
                  <a:srgbClr val="1B1A16"/>
                </a:solidFill>
                <a:latin typeface="PT Sans"/>
                <a:ea typeface="PT Sans"/>
                <a:cs typeface="PT Sans"/>
                <a:sym typeface="PT Sans"/>
              </a:rPr>
              <a:t>Humanising COVID-19 data through data comics and graphic medicine</a:t>
            </a:r>
            <a:endParaRPr b="0" i="0" sz="100" u="none" cap="none" strike="noStrike">
              <a:solidFill>
                <a:srgbClr val="000000"/>
              </a:solidFill>
              <a:latin typeface="Arial"/>
              <a:ea typeface="Arial"/>
              <a:cs typeface="Arial"/>
              <a:sym typeface="Arial"/>
            </a:endParaRPr>
          </a:p>
        </p:txBody>
      </p:sp>
      <p:pic>
        <p:nvPicPr>
          <p:cNvPr id="89" name="Google Shape;89;p14"/>
          <p:cNvPicPr preferRelativeResize="0"/>
          <p:nvPr/>
        </p:nvPicPr>
        <p:blipFill rotWithShape="1">
          <a:blip r:embed="rId3">
            <a:alphaModFix/>
          </a:blip>
          <a:srcRect b="0" l="0" r="0" t="0"/>
          <a:stretch/>
        </p:blipFill>
        <p:spPr>
          <a:xfrm>
            <a:off x="10621818" y="2005303"/>
            <a:ext cx="5942230" cy="5962237"/>
          </a:xfrm>
          <a:prstGeom prst="rect">
            <a:avLst/>
          </a:prstGeom>
          <a:noFill/>
          <a:ln>
            <a:noFill/>
          </a:ln>
        </p:spPr>
      </p:pic>
      <p:sp>
        <p:nvSpPr>
          <p:cNvPr id="90" name="Google Shape;90;p14"/>
          <p:cNvSpPr/>
          <p:nvPr/>
        </p:nvSpPr>
        <p:spPr>
          <a:xfrm>
            <a:off x="10344011" y="1626000"/>
            <a:ext cx="6666714" cy="7035000"/>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91" name="Google Shape;91;p14"/>
          <p:cNvSpPr txBox="1"/>
          <p:nvPr/>
        </p:nvSpPr>
        <p:spPr>
          <a:xfrm>
            <a:off x="10344011" y="8776970"/>
            <a:ext cx="6666714" cy="481330"/>
          </a:xfrm>
          <a:prstGeom prst="rect">
            <a:avLst/>
          </a:prstGeom>
          <a:noFill/>
          <a:ln>
            <a:noFill/>
          </a:ln>
        </p:spPr>
        <p:txBody>
          <a:bodyPr anchorCtr="0" anchor="t" bIns="0" lIns="0" spcFirstLastPara="1" rIns="0" wrap="square" tIns="0">
            <a:noAutofit/>
          </a:bodyPr>
          <a:lstStyle/>
          <a:p>
            <a:pPr indent="0" lvl="0" marL="0" marR="0" rtl="0" algn="l">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Mona Chalabi (instagram)</a:t>
            </a:r>
            <a:endParaRPr b="0" i="0" sz="1400" u="none" cap="none" strike="noStrike">
              <a:solidFill>
                <a:srgbClr val="000000"/>
              </a:solidFill>
              <a:latin typeface="Arial"/>
              <a:ea typeface="Arial"/>
              <a:cs typeface="Arial"/>
              <a:sym typeface="Arial"/>
            </a:endParaRPr>
          </a:p>
        </p:txBody>
      </p:sp>
      <p:sp>
        <p:nvSpPr>
          <p:cNvPr id="92" name="Google Shape;92;p14"/>
          <p:cNvSpPr txBox="1"/>
          <p:nvPr/>
        </p:nvSpPr>
        <p:spPr>
          <a:xfrm>
            <a:off x="1028700" y="6746475"/>
            <a:ext cx="8364930" cy="191452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4300"/>
              <a:buFont typeface="Arial"/>
              <a:buNone/>
            </a:pPr>
            <a:r>
              <a:rPr b="1" i="0" lang="en-US" sz="4300" u="none" cap="none" strike="noStrike">
                <a:solidFill>
                  <a:srgbClr val="545454"/>
                </a:solidFill>
                <a:latin typeface="PT Sans"/>
                <a:ea typeface="PT Sans"/>
                <a:cs typeface="PT Sans"/>
                <a:sym typeface="PT Sans"/>
              </a:rPr>
              <a:t>Anna Feigenbaum</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800"/>
              <a:buFont typeface="Arial"/>
              <a:buNone/>
            </a:pPr>
            <a:r>
              <a:rPr b="1" i="0" lang="en-US" sz="2800" u="none" cap="none" strike="noStrike">
                <a:solidFill>
                  <a:srgbClr val="545454"/>
                </a:solidFill>
                <a:latin typeface="PT Sans"/>
                <a:ea typeface="PT Sans"/>
                <a:cs typeface="PT Sans"/>
                <a:sym typeface="PT Sans"/>
              </a:rPr>
              <a:t>Associate Professor in Communication &amp; Digital Media</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800"/>
              <a:buFont typeface="Arial"/>
              <a:buNone/>
            </a:pPr>
            <a:r>
              <a:rPr b="1" i="0" lang="en-US" sz="2800" u="none" cap="none" strike="noStrike">
                <a:solidFill>
                  <a:srgbClr val="545454"/>
                </a:solidFill>
                <a:latin typeface="PT Sans"/>
                <a:ea typeface="PT Sans"/>
                <a:cs typeface="PT Sans"/>
                <a:sym typeface="PT Sans"/>
              </a:rPr>
              <a:t>Bournemouth University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800"/>
              <a:buFont typeface="Arial"/>
              <a:buNone/>
            </a:pPr>
            <a:r>
              <a:rPr b="1" i="0" lang="en-US" sz="2800" u="none" cap="none" strike="noStrike">
                <a:solidFill>
                  <a:srgbClr val="F48886"/>
                </a:solidFill>
                <a:latin typeface="PT Sans"/>
                <a:ea typeface="PT Sans"/>
                <a:cs typeface="PT Sans"/>
                <a:sym typeface="PT Sans"/>
              </a:rPr>
              <a:t>@drfigtree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4" name="Shape 174"/>
        <p:cNvGrpSpPr/>
        <p:nvPr/>
      </p:nvGrpSpPr>
      <p:grpSpPr>
        <a:xfrm>
          <a:off x="0" y="0"/>
          <a:ext cx="0" cy="0"/>
          <a:chOff x="0" y="0"/>
          <a:chExt cx="0" cy="0"/>
        </a:xfrm>
      </p:grpSpPr>
      <p:sp>
        <p:nvSpPr>
          <p:cNvPr id="175" name="Google Shape;175;p23"/>
          <p:cNvSpPr/>
          <p:nvPr/>
        </p:nvSpPr>
        <p:spPr>
          <a:xfrm>
            <a:off x="5033280" y="1277275"/>
            <a:ext cx="8427792" cy="7021444"/>
          </a:xfrm>
          <a:custGeom>
            <a:rect b="b" l="l" r="r" t="t"/>
            <a:pathLst>
              <a:path extrusionOk="0" h="15887883" w="19070117">
                <a:moveTo>
                  <a:pt x="0" y="0"/>
                </a:moveTo>
                <a:lnTo>
                  <a:pt x="0" y="15887883"/>
                </a:lnTo>
                <a:lnTo>
                  <a:pt x="19070117" y="15887883"/>
                </a:lnTo>
                <a:lnTo>
                  <a:pt x="19070117" y="0"/>
                </a:lnTo>
                <a:lnTo>
                  <a:pt x="0" y="0"/>
                </a:lnTo>
                <a:close/>
                <a:moveTo>
                  <a:pt x="19009158" y="15826922"/>
                </a:moveTo>
                <a:lnTo>
                  <a:pt x="59690" y="15826922"/>
                </a:lnTo>
                <a:lnTo>
                  <a:pt x="59690" y="59690"/>
                </a:lnTo>
                <a:lnTo>
                  <a:pt x="19009158" y="59690"/>
                </a:lnTo>
                <a:lnTo>
                  <a:pt x="19009158" y="15826922"/>
                </a:lnTo>
                <a:close/>
              </a:path>
            </a:pathLst>
          </a:custGeom>
          <a:solidFill>
            <a:srgbClr val="1B1A16"/>
          </a:solidFill>
          <a:ln cap="flat" cmpd="sng" w="9525">
            <a:solidFill>
              <a:srgbClr val="FFFFFF"/>
            </a:solidFill>
            <a:prstDash val="solid"/>
            <a:round/>
            <a:headEnd len="sm" w="sm" type="none"/>
            <a:tailEnd len="sm" w="sm" type="none"/>
          </a:ln>
        </p:spPr>
      </p:sp>
      <p:pic>
        <p:nvPicPr>
          <p:cNvPr id="176" name="Google Shape;176;p23"/>
          <p:cNvPicPr preferRelativeResize="0"/>
          <p:nvPr/>
        </p:nvPicPr>
        <p:blipFill rotWithShape="1">
          <a:blip r:embed="rId3">
            <a:alphaModFix/>
          </a:blip>
          <a:srcRect b="0" l="0" r="0" t="0"/>
          <a:stretch/>
        </p:blipFill>
        <p:spPr>
          <a:xfrm>
            <a:off x="5484318" y="1613086"/>
            <a:ext cx="7525716" cy="6349823"/>
          </a:xfrm>
          <a:prstGeom prst="rect">
            <a:avLst/>
          </a:prstGeom>
          <a:noFill/>
          <a:ln>
            <a:noFill/>
          </a:ln>
        </p:spPr>
      </p:pic>
      <p:sp>
        <p:nvSpPr>
          <p:cNvPr id="177" name="Google Shape;177;p23"/>
          <p:cNvSpPr txBox="1"/>
          <p:nvPr/>
        </p:nvSpPr>
        <p:spPr>
          <a:xfrm>
            <a:off x="4745377" y="8575502"/>
            <a:ext cx="8797246" cy="97663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FFFFFF"/>
                </a:solidFill>
                <a:latin typeface="PT Sans"/>
                <a:ea typeface="PT Sans"/>
                <a:cs typeface="PT Sans"/>
                <a:sym typeface="PT Sans"/>
              </a:rPr>
              <a:t>Arthur Frank's </a:t>
            </a:r>
            <a:r>
              <a:rPr b="0" i="0" lang="en-US" sz="2800" u="none" cap="none" strike="noStrike">
                <a:solidFill>
                  <a:srgbClr val="FFFFFF"/>
                </a:solidFill>
                <a:latin typeface="Sansita"/>
                <a:ea typeface="Sansita"/>
                <a:cs typeface="Sansita"/>
                <a:sym typeface="Sansita"/>
              </a:rPr>
              <a:t>chaos narrative</a:t>
            </a:r>
            <a:endParaRPr b="0" i="0" sz="1400" u="none" cap="none" strike="noStrike">
              <a:solidFill>
                <a:srgbClr val="FFFFFF"/>
              </a:solidFill>
              <a:latin typeface="Arial"/>
              <a:ea typeface="Arial"/>
              <a:cs typeface="Arial"/>
              <a:sym typeface="Arial"/>
            </a:endParaRPr>
          </a:p>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FFFFFF"/>
                </a:solidFill>
                <a:latin typeface="PT Sans"/>
                <a:ea typeface="PT Sans"/>
                <a:cs typeface="PT Sans"/>
                <a:sym typeface="PT Sans"/>
              </a:rPr>
              <a:t> illustrated by Alexandra Alberda</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181" name="Shape 181"/>
        <p:cNvGrpSpPr/>
        <p:nvPr/>
      </p:nvGrpSpPr>
      <p:grpSpPr>
        <a:xfrm>
          <a:off x="0" y="0"/>
          <a:ext cx="0" cy="0"/>
          <a:chOff x="0" y="0"/>
          <a:chExt cx="0" cy="0"/>
        </a:xfrm>
      </p:grpSpPr>
      <p:grpSp>
        <p:nvGrpSpPr>
          <p:cNvPr id="182" name="Google Shape;182;p24"/>
          <p:cNvGrpSpPr/>
          <p:nvPr/>
        </p:nvGrpSpPr>
        <p:grpSpPr>
          <a:xfrm>
            <a:off x="3057525" y="1230657"/>
            <a:ext cx="12172950" cy="7825687"/>
            <a:chOff x="0" y="0"/>
            <a:chExt cx="16230600" cy="10434249"/>
          </a:xfrm>
        </p:grpSpPr>
        <p:sp>
          <p:nvSpPr>
            <p:cNvPr id="183" name="Google Shape;183;p24"/>
            <p:cNvSpPr/>
            <p:nvPr/>
          </p:nvSpPr>
          <p:spPr>
            <a:xfrm>
              <a:off x="0" y="0"/>
              <a:ext cx="16230600" cy="10434249"/>
            </a:xfrm>
            <a:prstGeom prst="rect">
              <a:avLst/>
            </a:prstGeom>
            <a:solidFill>
              <a:srgbClr val="FCFA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4"/>
            <p:cNvSpPr txBox="1"/>
            <p:nvPr/>
          </p:nvSpPr>
          <p:spPr>
            <a:xfrm>
              <a:off x="1872066" y="9068162"/>
              <a:ext cx="12486468" cy="58039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000000"/>
                </a:buClr>
                <a:buSzPts val="2400"/>
                <a:buFont typeface="Arial"/>
                <a:buNone/>
              </a:pPr>
              <a:r>
                <a:rPr b="0" i="0" lang="en-US" sz="2400" u="none" cap="none" strike="noStrike">
                  <a:solidFill>
                    <a:srgbClr val="545454"/>
                  </a:solidFill>
                  <a:latin typeface="Sansita"/>
                  <a:ea typeface="Sansita"/>
                  <a:cs typeface="Sansita"/>
                  <a:sym typeface="Sansita"/>
                </a:rPr>
                <a:t>Arthur Frank 1995, 2013 </a:t>
              </a:r>
              <a:endParaRPr b="0" i="0" sz="1400" u="none" cap="none" strike="noStrike">
                <a:solidFill>
                  <a:srgbClr val="000000"/>
                </a:solidFill>
                <a:latin typeface="Arial"/>
                <a:ea typeface="Arial"/>
                <a:cs typeface="Arial"/>
                <a:sym typeface="Arial"/>
              </a:endParaRPr>
            </a:p>
          </p:txBody>
        </p:sp>
        <p:sp>
          <p:nvSpPr>
            <p:cNvPr id="185" name="Google Shape;185;p24"/>
            <p:cNvSpPr txBox="1"/>
            <p:nvPr/>
          </p:nvSpPr>
          <p:spPr>
            <a:xfrm>
              <a:off x="715693" y="2653841"/>
              <a:ext cx="14799215" cy="6077162"/>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Clr>
                  <a:srgbClr val="000000"/>
                </a:buClr>
                <a:buSzPts val="2800"/>
                <a:buFont typeface="Arial"/>
                <a:buNone/>
              </a:pPr>
              <a:r>
                <a:rPr b="1" i="0" lang="en-US" sz="2800" u="none" cap="none" strike="noStrike">
                  <a:solidFill>
                    <a:srgbClr val="545454"/>
                  </a:solidFill>
                  <a:latin typeface="PT Sans"/>
                  <a:ea typeface="PT Sans"/>
                  <a:cs typeface="PT Sans"/>
                  <a:sym typeface="PT Sans"/>
                </a:rPr>
                <a:t>   </a:t>
              </a:r>
              <a:endParaRPr b="0" i="0" sz="1400" u="none" cap="none" strike="noStrike">
                <a:solidFill>
                  <a:srgbClr val="000000"/>
                </a:solidFill>
                <a:latin typeface="Arial"/>
                <a:ea typeface="Arial"/>
                <a:cs typeface="Arial"/>
                <a:sym typeface="Arial"/>
              </a:endParaRPr>
            </a:p>
            <a:p>
              <a:pPr indent="-302260" lvl="1" marL="604520" marR="0" rtl="0" algn="l">
                <a:lnSpc>
                  <a:spcPct val="130000"/>
                </a:lnSpc>
                <a:spcBef>
                  <a:spcPts val="0"/>
                </a:spcBef>
                <a:spcAft>
                  <a:spcPts val="0"/>
                </a:spcAft>
                <a:buClr>
                  <a:srgbClr val="545454"/>
                </a:buClr>
                <a:buSzPts val="2800"/>
                <a:buFont typeface="Arial"/>
                <a:buChar char="•"/>
              </a:pPr>
              <a:r>
                <a:rPr b="1" i="0" lang="en-US" sz="2800" u="none" cap="none" strike="noStrike">
                  <a:solidFill>
                    <a:srgbClr val="545454"/>
                  </a:solidFill>
                  <a:latin typeface="PT Sans"/>
                  <a:ea typeface="PT Sans"/>
                  <a:cs typeface="PT Sans"/>
                  <a:sym typeface="PT Sans"/>
                </a:rPr>
                <a:t>Troubles that go down to a ‘bottomless depth’</a:t>
              </a:r>
              <a:endParaRPr b="0" i="0" sz="1400" u="none" cap="none" strike="noStrike">
                <a:solidFill>
                  <a:srgbClr val="000000"/>
                </a:solidFill>
                <a:latin typeface="Arial"/>
                <a:ea typeface="Arial"/>
                <a:cs typeface="Arial"/>
                <a:sym typeface="Arial"/>
              </a:endParaRPr>
            </a:p>
            <a:p>
              <a:pPr indent="-302260" lvl="1" marL="604520" marR="0" rtl="0" algn="l">
                <a:lnSpc>
                  <a:spcPct val="130000"/>
                </a:lnSpc>
                <a:spcBef>
                  <a:spcPts val="0"/>
                </a:spcBef>
                <a:spcAft>
                  <a:spcPts val="0"/>
                </a:spcAft>
                <a:buClr>
                  <a:srgbClr val="545454"/>
                </a:buClr>
                <a:buSzPts val="2800"/>
                <a:buFont typeface="Arial"/>
                <a:buChar char="•"/>
              </a:pPr>
              <a:r>
                <a:rPr b="1" i="0" lang="en-US" sz="2800" u="none" cap="none" strike="noStrike">
                  <a:solidFill>
                    <a:srgbClr val="545454"/>
                  </a:solidFill>
                  <a:latin typeface="PT Sans"/>
                  <a:ea typeface="PT Sans"/>
                  <a:cs typeface="PT Sans"/>
                  <a:sym typeface="PT Sans"/>
                </a:rPr>
                <a:t>A lack of control and a feeling of being swept away   </a:t>
              </a:r>
              <a:endParaRPr b="0" i="0" sz="1400" u="none" cap="none" strike="noStrike">
                <a:solidFill>
                  <a:srgbClr val="000000"/>
                </a:solidFill>
                <a:latin typeface="Arial"/>
                <a:ea typeface="Arial"/>
                <a:cs typeface="Arial"/>
                <a:sym typeface="Arial"/>
              </a:endParaRPr>
            </a:p>
            <a:p>
              <a:pPr indent="-302260" lvl="1" marL="604520" marR="0" rtl="0" algn="l">
                <a:lnSpc>
                  <a:spcPct val="130000"/>
                </a:lnSpc>
                <a:spcBef>
                  <a:spcPts val="0"/>
                </a:spcBef>
                <a:spcAft>
                  <a:spcPts val="0"/>
                </a:spcAft>
                <a:buClr>
                  <a:srgbClr val="545454"/>
                </a:buClr>
                <a:buSzPts val="2800"/>
                <a:buFont typeface="Arial"/>
                <a:buChar char="•"/>
              </a:pPr>
              <a:r>
                <a:rPr b="1" i="0" lang="en-US" sz="2800" u="none" cap="none" strike="noStrike">
                  <a:solidFill>
                    <a:srgbClr val="545454"/>
                  </a:solidFill>
                  <a:latin typeface="PT Sans"/>
                  <a:ea typeface="PT Sans"/>
                  <a:cs typeface="PT Sans"/>
                  <a:sym typeface="PT Sans"/>
                </a:rPr>
                <a:t>Stories that relate a spiral of suffering characterised by “and then, and then, and then” narrative progressions</a:t>
              </a:r>
              <a:endParaRPr b="0" i="0" sz="1400" u="none" cap="none" strike="noStrike">
                <a:solidFill>
                  <a:srgbClr val="000000"/>
                </a:solidFill>
                <a:latin typeface="Arial"/>
                <a:ea typeface="Arial"/>
                <a:cs typeface="Arial"/>
                <a:sym typeface="Arial"/>
              </a:endParaRPr>
            </a:p>
            <a:p>
              <a:pPr indent="-302260" lvl="1" marL="604520" marR="0" rtl="0" algn="l">
                <a:lnSpc>
                  <a:spcPct val="130000"/>
                </a:lnSpc>
                <a:spcBef>
                  <a:spcPts val="0"/>
                </a:spcBef>
                <a:spcAft>
                  <a:spcPts val="0"/>
                </a:spcAft>
                <a:buClr>
                  <a:srgbClr val="545454"/>
                </a:buClr>
                <a:buSzPts val="2800"/>
                <a:buFont typeface="Arial"/>
                <a:buChar char="•"/>
              </a:pPr>
              <a:r>
                <a:rPr b="1" i="0" lang="en-US" sz="2800" u="none" cap="none" strike="noStrike">
                  <a:solidFill>
                    <a:srgbClr val="545454"/>
                  </a:solidFill>
                  <a:latin typeface="PT Sans"/>
                  <a:ea typeface="PT Sans"/>
                  <a:cs typeface="PT Sans"/>
                  <a:sym typeface="PT Sans"/>
                </a:rPr>
                <a:t>They are hard for listeners to hear because they are threatening and can provoke anxiety and feelings of helplessness     </a:t>
              </a:r>
              <a:endParaRPr b="0" i="0" sz="1400" u="none" cap="none" strike="noStrike">
                <a:solidFill>
                  <a:srgbClr val="000000"/>
                </a:solidFill>
                <a:latin typeface="Arial"/>
                <a:ea typeface="Arial"/>
                <a:cs typeface="Arial"/>
                <a:sym typeface="Arial"/>
              </a:endParaRPr>
            </a:p>
            <a:p>
              <a:pPr indent="-302260" lvl="1" marL="604520" marR="0" rtl="0" algn="l">
                <a:lnSpc>
                  <a:spcPct val="130000"/>
                </a:lnSpc>
                <a:spcBef>
                  <a:spcPts val="0"/>
                </a:spcBef>
                <a:spcAft>
                  <a:spcPts val="0"/>
                </a:spcAft>
                <a:buClr>
                  <a:srgbClr val="545454"/>
                </a:buClr>
                <a:buSzPts val="2800"/>
                <a:buFont typeface="Arial"/>
                <a:buChar char="•"/>
              </a:pPr>
              <a:r>
                <a:rPr b="1" i="0" lang="en-US" sz="2800" u="none" cap="none" strike="noStrike">
                  <a:solidFill>
                    <a:srgbClr val="545454"/>
                  </a:solidFill>
                  <a:latin typeface="PT Sans"/>
                  <a:ea typeface="PT Sans"/>
                  <a:cs typeface="PT Sans"/>
                  <a:sym typeface="PT Sans"/>
                </a:rPr>
                <a:t>They are emotionally battering</a:t>
              </a:r>
              <a:endParaRPr b="0" i="0" sz="1400" u="none" cap="none" strike="noStrike">
                <a:solidFill>
                  <a:srgbClr val="000000"/>
                </a:solidFill>
                <a:latin typeface="Arial"/>
                <a:ea typeface="Arial"/>
                <a:cs typeface="Arial"/>
                <a:sym typeface="Arial"/>
              </a:endParaRPr>
            </a:p>
          </p:txBody>
        </p:sp>
      </p:grpSp>
      <p:pic>
        <p:nvPicPr>
          <p:cNvPr id="186" name="Google Shape;186;p24"/>
          <p:cNvPicPr preferRelativeResize="0"/>
          <p:nvPr/>
        </p:nvPicPr>
        <p:blipFill rotWithShape="1">
          <a:blip r:embed="rId3">
            <a:alphaModFix/>
          </a:blip>
          <a:srcRect b="0" l="0" r="0" t="0"/>
          <a:stretch/>
        </p:blipFill>
        <p:spPr>
          <a:xfrm>
            <a:off x="8616373" y="1723736"/>
            <a:ext cx="1055255" cy="10552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AF4"/>
        </a:solidFill>
      </p:bgPr>
    </p:bg>
    <p:spTree>
      <p:nvGrpSpPr>
        <p:cNvPr id="190" name="Shape 190"/>
        <p:cNvGrpSpPr/>
        <p:nvPr/>
      </p:nvGrpSpPr>
      <p:grpSpPr>
        <a:xfrm>
          <a:off x="0" y="0"/>
          <a:ext cx="0" cy="0"/>
          <a:chOff x="0" y="0"/>
          <a:chExt cx="0" cy="0"/>
        </a:xfrm>
      </p:grpSpPr>
      <p:grpSp>
        <p:nvGrpSpPr>
          <p:cNvPr id="191" name="Google Shape;191;p25"/>
          <p:cNvGrpSpPr/>
          <p:nvPr/>
        </p:nvGrpSpPr>
        <p:grpSpPr>
          <a:xfrm>
            <a:off x="3057525" y="2635912"/>
            <a:ext cx="12172950" cy="5015177"/>
            <a:chOff x="0" y="0"/>
            <a:chExt cx="16230600" cy="6686903"/>
          </a:xfrm>
        </p:grpSpPr>
        <p:sp>
          <p:nvSpPr>
            <p:cNvPr id="192" name="Google Shape;192;p25"/>
            <p:cNvSpPr/>
            <p:nvPr/>
          </p:nvSpPr>
          <p:spPr>
            <a:xfrm>
              <a:off x="0" y="0"/>
              <a:ext cx="16230600" cy="6686903"/>
            </a:xfrm>
            <a:prstGeom prst="rect">
              <a:avLst/>
            </a:prstGeom>
            <a:solidFill>
              <a:srgbClr val="F488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5"/>
            <p:cNvSpPr txBox="1"/>
            <p:nvPr/>
          </p:nvSpPr>
          <p:spPr>
            <a:xfrm>
              <a:off x="1872066" y="5320815"/>
              <a:ext cx="12486468" cy="58039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000000"/>
                </a:buClr>
                <a:buSzPts val="2400"/>
                <a:buFont typeface="Arial"/>
                <a:buNone/>
              </a:pPr>
              <a:r>
                <a:rPr b="0" i="0" lang="en-US" sz="2400" u="none" cap="none" strike="noStrike">
                  <a:solidFill>
                    <a:srgbClr val="545454"/>
                  </a:solidFill>
                  <a:latin typeface="Sansita"/>
                  <a:ea typeface="Sansita"/>
                  <a:cs typeface="Sansita"/>
                  <a:sym typeface="Sansita"/>
                </a:rPr>
                <a:t>Feigenbaum, KCL Keynote Paper, 27 November  2021</a:t>
              </a:r>
              <a:endParaRPr b="0" i="0" sz="1400" u="none" cap="none" strike="noStrike">
                <a:solidFill>
                  <a:srgbClr val="000000"/>
                </a:solidFill>
                <a:latin typeface="Arial"/>
                <a:ea typeface="Arial"/>
                <a:cs typeface="Arial"/>
                <a:sym typeface="Arial"/>
              </a:endParaRPr>
            </a:p>
          </p:txBody>
        </p:sp>
        <p:sp>
          <p:nvSpPr>
            <p:cNvPr id="194" name="Google Shape;194;p25"/>
            <p:cNvSpPr txBox="1"/>
            <p:nvPr/>
          </p:nvSpPr>
          <p:spPr>
            <a:xfrm>
              <a:off x="715693" y="2644316"/>
              <a:ext cx="14799215" cy="233934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Clr>
                  <a:srgbClr val="000000"/>
                </a:buClr>
                <a:buSzPts val="3000"/>
                <a:buFont typeface="Arial"/>
                <a:buNone/>
              </a:pPr>
              <a:r>
                <a:rPr b="1" i="0" lang="en-US" sz="3000" u="none" cap="none" strike="noStrike">
                  <a:solidFill>
                    <a:srgbClr val="545454"/>
                  </a:solidFill>
                  <a:latin typeface="PT Sans"/>
                  <a:ea typeface="PT Sans"/>
                  <a:cs typeface="PT Sans"/>
                  <a:sym typeface="PT Sans"/>
                </a:rPr>
                <a:t>THE ILL PERSON’S LOSS OF CONTROL IS AMPLIFIED BY THE MEDICAL ESTABLISHMENT’S INABILITY TO CONTROL THE DISEASE</a:t>
              </a:r>
              <a:endParaRPr b="0" i="0" sz="3000" u="none" cap="none" strike="noStrike">
                <a:solidFill>
                  <a:srgbClr val="000000"/>
                </a:solidFill>
                <a:latin typeface="Arial"/>
                <a:ea typeface="Arial"/>
                <a:cs typeface="Arial"/>
                <a:sym typeface="Arial"/>
              </a:endParaRPr>
            </a:p>
          </p:txBody>
        </p:sp>
      </p:grpSp>
      <p:pic>
        <p:nvPicPr>
          <p:cNvPr id="195" name="Google Shape;195;p25"/>
          <p:cNvPicPr preferRelativeResize="0"/>
          <p:nvPr/>
        </p:nvPicPr>
        <p:blipFill rotWithShape="1">
          <a:blip r:embed="rId3">
            <a:alphaModFix/>
          </a:blip>
          <a:srcRect b="0" l="0" r="0" t="0"/>
          <a:stretch/>
        </p:blipFill>
        <p:spPr>
          <a:xfrm>
            <a:off x="8616373" y="3086100"/>
            <a:ext cx="1055255" cy="10552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9" name="Shape 199"/>
        <p:cNvGrpSpPr/>
        <p:nvPr/>
      </p:nvGrpSpPr>
      <p:grpSpPr>
        <a:xfrm>
          <a:off x="0" y="0"/>
          <a:ext cx="0" cy="0"/>
          <a:chOff x="0" y="0"/>
          <a:chExt cx="0" cy="0"/>
        </a:xfrm>
      </p:grpSpPr>
      <p:sp>
        <p:nvSpPr>
          <p:cNvPr id="200" name="Google Shape;200;p26"/>
          <p:cNvSpPr/>
          <p:nvPr/>
        </p:nvSpPr>
        <p:spPr>
          <a:xfrm>
            <a:off x="5033275" y="1277275"/>
            <a:ext cx="8438527" cy="7189267"/>
          </a:xfrm>
          <a:custGeom>
            <a:rect b="b" l="l" r="r" t="t"/>
            <a:pathLst>
              <a:path extrusionOk="0" h="15887883" w="19070117">
                <a:moveTo>
                  <a:pt x="0" y="0"/>
                </a:moveTo>
                <a:lnTo>
                  <a:pt x="0" y="15887883"/>
                </a:lnTo>
                <a:lnTo>
                  <a:pt x="19070117" y="15887883"/>
                </a:lnTo>
                <a:lnTo>
                  <a:pt x="19070117" y="0"/>
                </a:lnTo>
                <a:lnTo>
                  <a:pt x="0" y="0"/>
                </a:lnTo>
                <a:close/>
                <a:moveTo>
                  <a:pt x="19009158" y="15826922"/>
                </a:moveTo>
                <a:lnTo>
                  <a:pt x="59690" y="15826922"/>
                </a:lnTo>
                <a:lnTo>
                  <a:pt x="59690" y="59690"/>
                </a:lnTo>
                <a:lnTo>
                  <a:pt x="19009158" y="59690"/>
                </a:lnTo>
                <a:lnTo>
                  <a:pt x="19009158" y="15826922"/>
                </a:lnTo>
                <a:close/>
              </a:path>
            </a:pathLst>
          </a:custGeom>
          <a:solidFill>
            <a:srgbClr val="1B1A16"/>
          </a:solidFill>
          <a:ln cap="flat" cmpd="sng" w="9525">
            <a:solidFill>
              <a:srgbClr val="FFFFFF"/>
            </a:solidFill>
            <a:prstDash val="solid"/>
            <a:round/>
            <a:headEnd len="sm" w="sm" type="none"/>
            <a:tailEnd len="sm" w="sm" type="none"/>
          </a:ln>
        </p:spPr>
      </p:sp>
      <p:sp>
        <p:nvSpPr>
          <p:cNvPr id="201" name="Google Shape;201;p26"/>
          <p:cNvSpPr txBox="1"/>
          <p:nvPr/>
        </p:nvSpPr>
        <p:spPr>
          <a:xfrm>
            <a:off x="4745402" y="8791602"/>
            <a:ext cx="8797200" cy="9765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2800"/>
              <a:buFont typeface="Arial"/>
              <a:buNone/>
            </a:pPr>
            <a:r>
              <a:rPr b="0" i="0" lang="en-US" sz="2400" u="none" cap="none" strike="noStrike">
                <a:solidFill>
                  <a:srgbClr val="262626"/>
                </a:solidFill>
                <a:highlight>
                  <a:srgbClr val="FAFAFA"/>
                </a:highlight>
                <a:latin typeface="PT Sans"/>
                <a:ea typeface="PT Sans"/>
                <a:cs typeface="PT Sans"/>
                <a:sym typeface="PT Sans"/>
              </a:rPr>
              <a:t> Art and IG by Liz Fosslien, No Hard Feelings (book) by Liz and Mollie (instagram)</a:t>
            </a:r>
            <a:endParaRPr b="0" i="0" sz="2400" u="none" cap="none" strike="noStrike">
              <a:solidFill>
                <a:srgbClr val="000000"/>
              </a:solidFill>
              <a:latin typeface="PT Sans"/>
              <a:ea typeface="PT Sans"/>
              <a:cs typeface="PT Sans"/>
              <a:sym typeface="PT Sans"/>
            </a:endParaRPr>
          </a:p>
        </p:txBody>
      </p:sp>
      <p:pic>
        <p:nvPicPr>
          <p:cNvPr id="202" name="Google Shape;202;p26"/>
          <p:cNvPicPr preferRelativeResize="0"/>
          <p:nvPr/>
        </p:nvPicPr>
        <p:blipFill rotWithShape="1">
          <a:blip r:embed="rId3">
            <a:alphaModFix/>
          </a:blip>
          <a:srcRect b="0" l="0" r="0" t="3983"/>
          <a:stretch/>
        </p:blipFill>
        <p:spPr>
          <a:xfrm>
            <a:off x="5516863" y="1496625"/>
            <a:ext cx="7471349" cy="6750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7"/>
          <p:cNvSpPr txBox="1"/>
          <p:nvPr/>
        </p:nvSpPr>
        <p:spPr>
          <a:xfrm>
            <a:off x="914400" y="483850"/>
            <a:ext cx="18288001"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700"/>
              <a:buFont typeface="Arial"/>
              <a:buNone/>
            </a:pPr>
            <a:r>
              <a:rPr b="1" i="0" lang="en-US" sz="4700" u="none" cap="none" strike="noStrike">
                <a:solidFill>
                  <a:schemeClr val="dk1"/>
                </a:solidFill>
                <a:latin typeface="PT Sans"/>
                <a:ea typeface="PT Sans"/>
                <a:cs typeface="PT Sans"/>
                <a:sym typeface="PT Sans"/>
              </a:rPr>
              <a:t>BENEFITS OF GRAPHIC MEDICINE </a:t>
            </a:r>
            <a:endParaRPr b="1" i="0" sz="4700" u="none" cap="none" strike="noStrike">
              <a:solidFill>
                <a:srgbClr val="000000"/>
              </a:solidFill>
              <a:latin typeface="PT Sans"/>
              <a:ea typeface="PT Sans"/>
              <a:cs typeface="PT Sans"/>
              <a:sym typeface="PT Sans"/>
            </a:endParaRPr>
          </a:p>
        </p:txBody>
      </p:sp>
      <p:sp>
        <p:nvSpPr>
          <p:cNvPr id="208" name="Google Shape;208;p27"/>
          <p:cNvSpPr txBox="1"/>
          <p:nvPr/>
        </p:nvSpPr>
        <p:spPr>
          <a:xfrm>
            <a:off x="914400" y="1745050"/>
            <a:ext cx="9544800" cy="7789800"/>
          </a:xfrm>
          <a:prstGeom prst="rect">
            <a:avLst/>
          </a:prstGeom>
          <a:noFill/>
          <a:ln>
            <a:noFill/>
          </a:ln>
        </p:spPr>
        <p:txBody>
          <a:bodyPr anchorCtr="0" anchor="ctr" bIns="182850" lIns="182850" spcFirstLastPara="1" rIns="182850" wrap="square" tIns="182850">
            <a:noAutofit/>
          </a:bodyPr>
          <a:lstStyle/>
          <a:p>
            <a:pPr indent="0" lvl="0" marL="0" marR="0" rtl="0" algn="l">
              <a:lnSpc>
                <a:spcPct val="80000"/>
              </a:lnSpc>
              <a:spcBef>
                <a:spcPts val="0"/>
              </a:spcBef>
              <a:spcAft>
                <a:spcPts val="0"/>
              </a:spcAft>
              <a:buClr>
                <a:srgbClr val="000000"/>
              </a:buClr>
              <a:buSzPts val="3200"/>
              <a:buFont typeface="Arial"/>
              <a:buNone/>
            </a:pPr>
            <a:r>
              <a:rPr b="1" i="0" lang="en-US" sz="3200" u="none" cap="none" strike="noStrike">
                <a:solidFill>
                  <a:schemeClr val="dk1"/>
                </a:solidFill>
                <a:latin typeface="PT Sans"/>
                <a:ea typeface="PT Sans"/>
                <a:cs typeface="PT Sans"/>
                <a:sym typeface="PT Sans"/>
              </a:rPr>
              <a:t>Approachable</a:t>
            </a:r>
            <a:endParaRPr b="1"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PT Sans"/>
              <a:buChar char="●"/>
            </a:pPr>
            <a:r>
              <a:rPr b="0" i="0" lang="en-US" sz="3200" u="none" cap="none" strike="noStrike">
                <a:solidFill>
                  <a:schemeClr val="dk1"/>
                </a:solidFill>
                <a:latin typeface="PT Sans"/>
                <a:ea typeface="PT Sans"/>
                <a:cs typeface="PT Sans"/>
                <a:sym typeface="PT Sans"/>
              </a:rPr>
              <a:t>Prevalent in popular culture</a:t>
            </a:r>
            <a:endParaRPr b="0"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PT Sans"/>
              <a:buChar char="●"/>
            </a:pPr>
            <a:r>
              <a:rPr b="0" i="0" lang="en-US" sz="3200" u="none" cap="none" strike="noStrike">
                <a:solidFill>
                  <a:schemeClr val="dk1"/>
                </a:solidFill>
                <a:latin typeface="PT Sans"/>
                <a:ea typeface="PT Sans"/>
                <a:cs typeface="PT Sans"/>
                <a:sym typeface="PT Sans"/>
              </a:rPr>
              <a:t>Created and read in many cultures</a:t>
            </a:r>
            <a:endParaRPr b="0" i="0" sz="3200" u="none" cap="none" strike="noStrike">
              <a:solidFill>
                <a:schemeClr val="dk1"/>
              </a:solidFill>
              <a:latin typeface="PT Sans"/>
              <a:ea typeface="PT Sans"/>
              <a:cs typeface="PT Sans"/>
              <a:sym typeface="PT Sans"/>
            </a:endParaRPr>
          </a:p>
          <a:p>
            <a:pPr indent="0" lvl="0" marL="2743200" marR="0" rtl="0" algn="l">
              <a:lnSpc>
                <a:spcPct val="80000"/>
              </a:lnSpc>
              <a:spcBef>
                <a:spcPts val="0"/>
              </a:spcBef>
              <a:spcAft>
                <a:spcPts val="0"/>
              </a:spcAft>
              <a:buClr>
                <a:srgbClr val="000000"/>
              </a:buClr>
              <a:buSzPts val="3200"/>
              <a:buFont typeface="Arial"/>
              <a:buNone/>
            </a:pPr>
            <a:r>
              <a:t/>
            </a:r>
            <a:endParaRPr b="0" i="0" sz="32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200"/>
              <a:buFont typeface="Arial"/>
              <a:buNone/>
            </a:pPr>
            <a:r>
              <a:rPr b="1" i="0" lang="en-US" sz="3200" u="none" cap="none" strike="noStrike">
                <a:solidFill>
                  <a:schemeClr val="dk1"/>
                </a:solidFill>
                <a:latin typeface="PT Sans"/>
                <a:ea typeface="PT Sans"/>
                <a:cs typeface="PT Sans"/>
                <a:sym typeface="PT Sans"/>
              </a:rPr>
              <a:t>Accessible</a:t>
            </a:r>
            <a:endParaRPr b="1"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PT Sans"/>
              <a:buChar char="●"/>
            </a:pPr>
            <a:r>
              <a:rPr b="0" i="0" lang="en-US" sz="3200" u="none" cap="none" strike="noStrike">
                <a:solidFill>
                  <a:schemeClr val="dk1"/>
                </a:solidFill>
                <a:latin typeface="PT Sans"/>
                <a:ea typeface="PT Sans"/>
                <a:cs typeface="PT Sans"/>
                <a:sym typeface="PT Sans"/>
              </a:rPr>
              <a:t>Medium used in literacy training</a:t>
            </a:r>
            <a:endParaRPr b="0"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Arial"/>
              <a:buChar char="●"/>
            </a:pPr>
            <a:r>
              <a:rPr b="0" i="0" lang="en-US" sz="3200" u="none" cap="none" strike="noStrike">
                <a:solidFill>
                  <a:schemeClr val="dk1"/>
                </a:solidFill>
                <a:latin typeface="PT Sans"/>
                <a:ea typeface="PT Sans"/>
                <a:cs typeface="PT Sans"/>
                <a:sym typeface="PT Sans"/>
              </a:rPr>
              <a:t>Iconography represents local/regional/national identities</a:t>
            </a:r>
            <a:endParaRPr b="0"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PT Sans"/>
              <a:buChar char="●"/>
            </a:pPr>
            <a:r>
              <a:rPr b="0" i="0" lang="en-US" sz="3200" u="none" cap="none" strike="noStrike">
                <a:solidFill>
                  <a:schemeClr val="dk1"/>
                </a:solidFill>
                <a:latin typeface="PT Sans"/>
                <a:ea typeface="PT Sans"/>
                <a:cs typeface="PT Sans"/>
                <a:sym typeface="PT Sans"/>
              </a:rPr>
              <a:t>Effective visuals can get closer to meaning than text</a:t>
            </a:r>
            <a:endParaRPr b="0" i="0" sz="3200" u="none" cap="none" strike="noStrike">
              <a:solidFill>
                <a:schemeClr val="dk1"/>
              </a:solidFill>
              <a:latin typeface="PT Sans"/>
              <a:ea typeface="PT Sans"/>
              <a:cs typeface="PT Sans"/>
              <a:sym typeface="PT Sans"/>
            </a:endParaRPr>
          </a:p>
          <a:p>
            <a:pPr indent="0" lvl="0" marL="2743200" marR="0" rtl="0" algn="l">
              <a:lnSpc>
                <a:spcPct val="80000"/>
              </a:lnSpc>
              <a:spcBef>
                <a:spcPts val="0"/>
              </a:spcBef>
              <a:spcAft>
                <a:spcPts val="0"/>
              </a:spcAft>
              <a:buClr>
                <a:srgbClr val="000000"/>
              </a:buClr>
              <a:buSzPts val="3200"/>
              <a:buFont typeface="Arial"/>
              <a:buNone/>
            </a:pPr>
            <a:r>
              <a:t/>
            </a:r>
            <a:endParaRPr b="0" i="0" sz="32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200"/>
              <a:buFont typeface="Arial"/>
              <a:buNone/>
            </a:pPr>
            <a:r>
              <a:rPr b="1" i="0" lang="en-US" sz="3200" u="none" cap="none" strike="noStrike">
                <a:solidFill>
                  <a:schemeClr val="dk1"/>
                </a:solidFill>
                <a:latin typeface="PT Sans"/>
                <a:ea typeface="PT Sans"/>
                <a:cs typeface="PT Sans"/>
                <a:sym typeface="PT Sans"/>
              </a:rPr>
              <a:t>Relatable</a:t>
            </a:r>
            <a:endParaRPr b="1"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PT Sans"/>
              <a:buChar char="●"/>
            </a:pPr>
            <a:r>
              <a:rPr b="0" i="0" lang="en-US" sz="3200" u="none" cap="none" strike="noStrike">
                <a:solidFill>
                  <a:schemeClr val="dk1"/>
                </a:solidFill>
                <a:latin typeface="PT Sans"/>
                <a:ea typeface="PT Sans"/>
                <a:cs typeface="PT Sans"/>
                <a:sym typeface="PT Sans"/>
              </a:rPr>
              <a:t>Tells the human-side of a health issue</a:t>
            </a:r>
            <a:endParaRPr b="0" i="0" sz="3200" u="none" cap="none" strike="noStrike">
              <a:solidFill>
                <a:schemeClr val="dk1"/>
              </a:solidFill>
              <a:latin typeface="PT Sans"/>
              <a:ea typeface="PT Sans"/>
              <a:cs typeface="PT Sans"/>
              <a:sym typeface="PT Sans"/>
            </a:endParaRPr>
          </a:p>
          <a:p>
            <a:pPr indent="-660400" lvl="0" marL="1828800" marR="0" rtl="0" algn="l">
              <a:lnSpc>
                <a:spcPct val="80000"/>
              </a:lnSpc>
              <a:spcBef>
                <a:spcPts val="0"/>
              </a:spcBef>
              <a:spcAft>
                <a:spcPts val="0"/>
              </a:spcAft>
              <a:buClr>
                <a:schemeClr val="dk1"/>
              </a:buClr>
              <a:buSzPts val="3200"/>
              <a:buFont typeface="PT Sans"/>
              <a:buChar char="●"/>
            </a:pPr>
            <a:r>
              <a:rPr b="0" i="0" lang="en-US" sz="3200" u="none" cap="none" strike="noStrike">
                <a:solidFill>
                  <a:schemeClr val="dk1"/>
                </a:solidFill>
                <a:latin typeface="PT Sans"/>
                <a:ea typeface="PT Sans"/>
                <a:cs typeface="PT Sans"/>
                <a:sym typeface="PT Sans"/>
              </a:rPr>
              <a:t>Builds communities</a:t>
            </a:r>
            <a:endParaRPr b="0" i="0" sz="2600" u="none" cap="none" strike="noStrike">
              <a:solidFill>
                <a:schemeClr val="dk1"/>
              </a:solidFill>
              <a:latin typeface="Calibri"/>
              <a:ea typeface="Calibri"/>
              <a:cs typeface="Calibri"/>
              <a:sym typeface="Calibri"/>
            </a:endParaRPr>
          </a:p>
        </p:txBody>
      </p:sp>
      <p:pic>
        <p:nvPicPr>
          <p:cNvPr id="209" name="Google Shape;209;p27"/>
          <p:cNvPicPr preferRelativeResize="0"/>
          <p:nvPr/>
        </p:nvPicPr>
        <p:blipFill rotWithShape="1">
          <a:blip r:embed="rId3">
            <a:alphaModFix/>
          </a:blip>
          <a:srcRect b="0" l="0" r="0" t="0"/>
          <a:stretch/>
        </p:blipFill>
        <p:spPr>
          <a:xfrm>
            <a:off x="10343675" y="2160100"/>
            <a:ext cx="7219200" cy="72192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8"/>
          <p:cNvSpPr txBox="1"/>
          <p:nvPr/>
        </p:nvSpPr>
        <p:spPr>
          <a:xfrm>
            <a:off x="914400" y="483850"/>
            <a:ext cx="18288001"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BENEFITS OF DATA COMICS</a:t>
            </a:r>
            <a:endParaRPr b="1" i="0" sz="4800" u="none" cap="none" strike="noStrike">
              <a:solidFill>
                <a:srgbClr val="000000"/>
              </a:solidFill>
              <a:latin typeface="PT Sans"/>
              <a:ea typeface="PT Sans"/>
              <a:cs typeface="PT Sans"/>
              <a:sym typeface="PT Sans"/>
            </a:endParaRPr>
          </a:p>
        </p:txBody>
      </p:sp>
      <p:sp>
        <p:nvSpPr>
          <p:cNvPr id="215" name="Google Shape;215;p28"/>
          <p:cNvSpPr txBox="1"/>
          <p:nvPr/>
        </p:nvSpPr>
        <p:spPr>
          <a:xfrm>
            <a:off x="914400" y="2247575"/>
            <a:ext cx="9544800" cy="7028100"/>
          </a:xfrm>
          <a:prstGeom prst="rect">
            <a:avLst/>
          </a:prstGeom>
          <a:noFill/>
          <a:ln>
            <a:noFill/>
          </a:ln>
        </p:spPr>
        <p:txBody>
          <a:bodyPr anchorCtr="0" anchor="ctr" bIns="182850" lIns="182850" spcFirstLastPara="1" rIns="182850" wrap="square" tIns="182850">
            <a:noAutofit/>
          </a:bodyPr>
          <a:lstStyle/>
          <a:p>
            <a:pPr indent="0" lvl="0" marL="0" marR="0" rtl="0" algn="l">
              <a:lnSpc>
                <a:spcPct val="80000"/>
              </a:lnSpc>
              <a:spcBef>
                <a:spcPts val="0"/>
              </a:spcBef>
              <a:spcAft>
                <a:spcPts val="0"/>
              </a:spcAft>
              <a:buClr>
                <a:srgbClr val="000000"/>
              </a:buClr>
              <a:buSzPts val="3800"/>
              <a:buFont typeface="Arial"/>
              <a:buNone/>
            </a:pPr>
            <a:r>
              <a:rPr b="0" i="0" lang="en-US" sz="3800" u="none" cap="none" strike="noStrike">
                <a:solidFill>
                  <a:schemeClr val="dk1"/>
                </a:solidFill>
                <a:latin typeface="PT Sans"/>
                <a:ea typeface="PT Sans"/>
                <a:cs typeface="PT Sans"/>
                <a:sym typeface="PT Sans"/>
              </a:rPr>
              <a:t>By embedding data and messages into a story or narrative:</a:t>
            </a:r>
            <a:endParaRPr b="0" i="0" sz="38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800"/>
              <a:buFont typeface="Arial"/>
              <a:buNone/>
            </a:pPr>
            <a:r>
              <a:t/>
            </a:r>
            <a:endParaRPr b="0" i="0" sz="3800" u="none" cap="none" strike="noStrike">
              <a:solidFill>
                <a:schemeClr val="dk1"/>
              </a:solidFill>
              <a:latin typeface="PT Sans"/>
              <a:ea typeface="PT Sans"/>
              <a:cs typeface="PT Sans"/>
              <a:sym typeface="PT Sans"/>
            </a:endParaRPr>
          </a:p>
          <a:p>
            <a:pPr indent="-698500" lvl="0" marL="1828800" marR="0" rtl="0" algn="l">
              <a:lnSpc>
                <a:spcPct val="80000"/>
              </a:lnSpc>
              <a:spcBef>
                <a:spcPts val="0"/>
              </a:spcBef>
              <a:spcAft>
                <a:spcPts val="0"/>
              </a:spcAft>
              <a:buClr>
                <a:schemeClr val="dk1"/>
              </a:buClr>
              <a:buSzPts val="3800"/>
              <a:buFont typeface="PT Sans"/>
              <a:buAutoNum type="arabicPeriod"/>
            </a:pPr>
            <a:r>
              <a:rPr b="0" i="0" lang="en-US" sz="3800" u="none" cap="none" strike="noStrike">
                <a:solidFill>
                  <a:schemeClr val="dk1"/>
                </a:solidFill>
                <a:latin typeface="PT Sans"/>
                <a:ea typeface="PT Sans"/>
                <a:cs typeface="PT Sans"/>
                <a:sym typeface="PT Sans"/>
              </a:rPr>
              <a:t>They (can) disrupt authorial voices</a:t>
            </a:r>
            <a:endParaRPr b="0" i="0" sz="3800" u="none" cap="none" strike="noStrike">
              <a:solidFill>
                <a:schemeClr val="dk1"/>
              </a:solidFill>
              <a:latin typeface="PT Sans"/>
              <a:ea typeface="PT Sans"/>
              <a:cs typeface="PT Sans"/>
              <a:sym typeface="PT Sans"/>
            </a:endParaRPr>
          </a:p>
          <a:p>
            <a:pPr indent="0" lvl="0" marL="1828800" marR="0" rtl="0" algn="l">
              <a:lnSpc>
                <a:spcPct val="80000"/>
              </a:lnSpc>
              <a:spcBef>
                <a:spcPts val="0"/>
              </a:spcBef>
              <a:spcAft>
                <a:spcPts val="0"/>
              </a:spcAft>
              <a:buClr>
                <a:srgbClr val="000000"/>
              </a:buClr>
              <a:buSzPts val="3800"/>
              <a:buFont typeface="Arial"/>
              <a:buNone/>
            </a:pPr>
            <a:r>
              <a:t/>
            </a:r>
            <a:endParaRPr b="0" i="0" sz="3800" u="none" cap="none" strike="noStrike">
              <a:solidFill>
                <a:schemeClr val="dk1"/>
              </a:solidFill>
              <a:latin typeface="PT Sans"/>
              <a:ea typeface="PT Sans"/>
              <a:cs typeface="PT Sans"/>
              <a:sym typeface="PT Sans"/>
            </a:endParaRPr>
          </a:p>
          <a:p>
            <a:pPr indent="-698500" lvl="0" marL="1828800" marR="0" rtl="0" algn="l">
              <a:lnSpc>
                <a:spcPct val="80000"/>
              </a:lnSpc>
              <a:spcBef>
                <a:spcPts val="0"/>
              </a:spcBef>
              <a:spcAft>
                <a:spcPts val="0"/>
              </a:spcAft>
              <a:buClr>
                <a:schemeClr val="dk1"/>
              </a:buClr>
              <a:buSzPts val="3800"/>
              <a:buFont typeface="PT Sans"/>
              <a:buAutoNum type="arabicPeriod"/>
            </a:pPr>
            <a:r>
              <a:rPr b="0" i="0" lang="en-US" sz="3800" u="none" cap="none" strike="noStrike">
                <a:solidFill>
                  <a:schemeClr val="dk1"/>
                </a:solidFill>
                <a:latin typeface="PT Sans"/>
                <a:ea typeface="PT Sans"/>
                <a:cs typeface="PT Sans"/>
                <a:sym typeface="PT Sans"/>
              </a:rPr>
              <a:t>They (can) refuse sanitization</a:t>
            </a:r>
            <a:endParaRPr b="0" i="0" sz="38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800"/>
              <a:buFont typeface="Arial"/>
              <a:buNone/>
            </a:pPr>
            <a:r>
              <a:t/>
            </a:r>
            <a:endParaRPr b="0" i="0" sz="3800" u="none" cap="none" strike="noStrike">
              <a:solidFill>
                <a:schemeClr val="dk1"/>
              </a:solidFill>
              <a:latin typeface="PT Sans"/>
              <a:ea typeface="PT Sans"/>
              <a:cs typeface="PT Sans"/>
              <a:sym typeface="PT Sans"/>
            </a:endParaRPr>
          </a:p>
          <a:p>
            <a:pPr indent="-698500" lvl="0" marL="1828800" marR="0" rtl="0" algn="l">
              <a:lnSpc>
                <a:spcPct val="80000"/>
              </a:lnSpc>
              <a:spcBef>
                <a:spcPts val="0"/>
              </a:spcBef>
              <a:spcAft>
                <a:spcPts val="0"/>
              </a:spcAft>
              <a:buClr>
                <a:schemeClr val="dk1"/>
              </a:buClr>
              <a:buSzPts val="3800"/>
              <a:buFont typeface="PT Sans"/>
              <a:buAutoNum type="arabicPeriod"/>
            </a:pPr>
            <a:r>
              <a:rPr b="0" i="0" lang="en-US" sz="3800" u="none" cap="none" strike="noStrike">
                <a:solidFill>
                  <a:schemeClr val="dk1"/>
                </a:solidFill>
                <a:latin typeface="PT Sans"/>
                <a:ea typeface="PT Sans"/>
                <a:cs typeface="PT Sans"/>
                <a:sym typeface="PT Sans"/>
              </a:rPr>
              <a:t>They (can) present complex personhood and concepts</a:t>
            </a:r>
            <a:endParaRPr b="0" i="0" sz="38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PT Sans"/>
              <a:ea typeface="PT Sans"/>
              <a:cs typeface="PT Sans"/>
              <a:sym typeface="PT Sans"/>
            </a:endParaRPr>
          </a:p>
          <a:p>
            <a:pPr indent="0" lvl="0" marL="1828800" marR="0" rtl="0" algn="l">
              <a:lnSpc>
                <a:spcPct val="80000"/>
              </a:lnSpc>
              <a:spcBef>
                <a:spcPts val="0"/>
              </a:spcBef>
              <a:spcAft>
                <a:spcPts val="0"/>
              </a:spcAft>
              <a:buClr>
                <a:srgbClr val="000000"/>
              </a:buClr>
              <a:buSzPts val="3600"/>
              <a:buFont typeface="Arial"/>
              <a:buNone/>
            </a:pPr>
            <a:r>
              <a:t/>
            </a:r>
            <a:endParaRPr b="1" i="0" sz="3600" u="none" cap="none" strike="noStrike">
              <a:solidFill>
                <a:schemeClr val="dk1"/>
              </a:solidFill>
              <a:latin typeface="PT Sans"/>
              <a:ea typeface="PT Sans"/>
              <a:cs typeface="PT Sans"/>
              <a:sym typeface="PT Sans"/>
            </a:endParaRPr>
          </a:p>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chemeClr val="dk1"/>
              </a:solidFill>
              <a:latin typeface="PT Sans"/>
              <a:ea typeface="PT Sans"/>
              <a:cs typeface="PT Sans"/>
              <a:sym typeface="PT Sans"/>
            </a:endParaRPr>
          </a:p>
        </p:txBody>
      </p:sp>
      <p:pic>
        <p:nvPicPr>
          <p:cNvPr id="216" name="Google Shape;216;p28"/>
          <p:cNvPicPr preferRelativeResize="0"/>
          <p:nvPr/>
        </p:nvPicPr>
        <p:blipFill rotWithShape="1">
          <a:blip r:embed="rId3">
            <a:alphaModFix/>
          </a:blip>
          <a:srcRect b="0" l="0" r="0" t="0"/>
          <a:stretch/>
        </p:blipFill>
        <p:spPr>
          <a:xfrm>
            <a:off x="10637525" y="1293775"/>
            <a:ext cx="6086025" cy="8433149"/>
          </a:xfrm>
          <a:prstGeom prst="rect">
            <a:avLst/>
          </a:prstGeom>
          <a:noFill/>
          <a:ln cap="flat" cmpd="sng" w="9525">
            <a:solidFill>
              <a:schemeClr val="dk2"/>
            </a:solidFill>
            <a:prstDash val="solid"/>
            <a:round/>
            <a:headEnd len="sm" w="sm" type="none"/>
            <a:tailEnd len="sm" w="sm" type="none"/>
          </a:ln>
        </p:spPr>
      </p:pic>
      <p:sp>
        <p:nvSpPr>
          <p:cNvPr id="217" name="Google Shape;217;p28"/>
          <p:cNvSpPr txBox="1"/>
          <p:nvPr/>
        </p:nvSpPr>
        <p:spPr>
          <a:xfrm>
            <a:off x="12015900" y="8666150"/>
            <a:ext cx="4707600" cy="7218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Katy Doughty, 2020, The Nib</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9"/>
          <p:cNvPicPr preferRelativeResize="0"/>
          <p:nvPr/>
        </p:nvPicPr>
        <p:blipFill rotWithShape="1">
          <a:blip r:embed="rId3">
            <a:alphaModFix/>
          </a:blip>
          <a:srcRect b="0" l="0" r="0" t="0"/>
          <a:stretch/>
        </p:blipFill>
        <p:spPr>
          <a:xfrm>
            <a:off x="2979300" y="1919500"/>
            <a:ext cx="5058893" cy="7009900"/>
          </a:xfrm>
          <a:prstGeom prst="rect">
            <a:avLst/>
          </a:prstGeom>
          <a:noFill/>
          <a:ln cap="flat" cmpd="sng" w="9525">
            <a:solidFill>
              <a:srgbClr val="595959"/>
            </a:solidFill>
            <a:prstDash val="solid"/>
            <a:round/>
            <a:headEnd len="sm" w="sm" type="none"/>
            <a:tailEnd len="sm" w="sm" type="none"/>
          </a:ln>
        </p:spPr>
      </p:pic>
      <p:pic>
        <p:nvPicPr>
          <p:cNvPr id="223" name="Google Shape;223;p29"/>
          <p:cNvPicPr preferRelativeResize="0"/>
          <p:nvPr/>
        </p:nvPicPr>
        <p:blipFill rotWithShape="1">
          <a:blip r:embed="rId4">
            <a:alphaModFix/>
          </a:blip>
          <a:srcRect b="0" l="0" r="0" t="0"/>
          <a:stretch/>
        </p:blipFill>
        <p:spPr>
          <a:xfrm>
            <a:off x="10243775" y="1919500"/>
            <a:ext cx="4483901" cy="7009946"/>
          </a:xfrm>
          <a:prstGeom prst="rect">
            <a:avLst/>
          </a:prstGeom>
          <a:noFill/>
          <a:ln cap="flat" cmpd="sng" w="9525">
            <a:solidFill>
              <a:srgbClr val="595959"/>
            </a:solidFill>
            <a:prstDash val="solid"/>
            <a:round/>
            <a:headEnd len="sm" w="sm" type="none"/>
            <a:tailEnd len="sm" w="sm" type="none"/>
          </a:ln>
        </p:spPr>
      </p:pic>
      <p:sp>
        <p:nvSpPr>
          <p:cNvPr id="224" name="Google Shape;224;p29"/>
          <p:cNvSpPr txBox="1"/>
          <p:nvPr/>
        </p:nvSpPr>
        <p:spPr>
          <a:xfrm>
            <a:off x="5835075" y="9206450"/>
            <a:ext cx="6267300" cy="7218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Panels from Katy Doughty, 2020, The Nib</a:t>
            </a:r>
            <a:endParaRPr b="0" i="0" sz="2800" u="none" cap="none" strike="noStrike">
              <a:solidFill>
                <a:srgbClr val="000000"/>
              </a:solidFill>
              <a:latin typeface="Calibri"/>
              <a:ea typeface="Calibri"/>
              <a:cs typeface="Calibri"/>
              <a:sym typeface="Calibri"/>
            </a:endParaRPr>
          </a:p>
        </p:txBody>
      </p:sp>
      <p:sp>
        <p:nvSpPr>
          <p:cNvPr id="225" name="Google Shape;225;p29"/>
          <p:cNvSpPr txBox="1"/>
          <p:nvPr/>
        </p:nvSpPr>
        <p:spPr>
          <a:xfrm>
            <a:off x="914400" y="483850"/>
            <a:ext cx="18288001"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BENEFITS OF DATA COMICS</a:t>
            </a:r>
            <a:endParaRPr b="1" i="0" sz="4800" u="none" cap="none" strike="noStrike">
              <a:solidFill>
                <a:srgbClr val="000000"/>
              </a:solidFill>
              <a:latin typeface="PT Sans"/>
              <a:ea typeface="PT Sans"/>
              <a:cs typeface="PT Sans"/>
              <a:sym typeface="PT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0"/>
          <p:cNvSpPr/>
          <p:nvPr/>
        </p:nvSpPr>
        <p:spPr>
          <a:xfrm>
            <a:off x="1028700" y="3663981"/>
            <a:ext cx="16223987" cy="3099819"/>
          </a:xfrm>
          <a:custGeom>
            <a:rect b="b" l="l" r="r" t="t"/>
            <a:pathLst>
              <a:path extrusionOk="0" h="1049008" w="5490351">
                <a:moveTo>
                  <a:pt x="0" y="0"/>
                </a:moveTo>
                <a:lnTo>
                  <a:pt x="5490351" y="0"/>
                </a:lnTo>
                <a:lnTo>
                  <a:pt x="5490351" y="1049008"/>
                </a:lnTo>
                <a:lnTo>
                  <a:pt x="0" y="1049008"/>
                </a:lnTo>
                <a:close/>
              </a:path>
            </a:pathLst>
          </a:custGeom>
          <a:solidFill>
            <a:srgbClr val="F48886"/>
          </a:solidFill>
          <a:ln>
            <a:noFill/>
          </a:ln>
        </p:spPr>
      </p:sp>
      <p:sp>
        <p:nvSpPr>
          <p:cNvPr id="231" name="Google Shape;231;p30"/>
          <p:cNvSpPr txBox="1"/>
          <p:nvPr/>
        </p:nvSpPr>
        <p:spPr>
          <a:xfrm>
            <a:off x="1652405" y="4053289"/>
            <a:ext cx="14983200" cy="1090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7200"/>
              <a:buFont typeface="Arial"/>
              <a:buNone/>
            </a:pPr>
            <a:r>
              <a:rPr b="1" i="0" lang="en-US" sz="7200" u="none" cap="none" strike="noStrike">
                <a:solidFill>
                  <a:srgbClr val="1B1A16"/>
                </a:solidFill>
                <a:latin typeface="PT Sans"/>
                <a:ea typeface="PT Sans"/>
                <a:cs typeface="PT Sans"/>
                <a:sym typeface="PT Sans"/>
              </a:rPr>
              <a:t>THREE WAYS TO HUMANISE STATISTICAL CHAOS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235" name="Shape 235"/>
        <p:cNvGrpSpPr/>
        <p:nvPr/>
      </p:nvGrpSpPr>
      <p:grpSpPr>
        <a:xfrm>
          <a:off x="0" y="0"/>
          <a:ext cx="0" cy="0"/>
          <a:chOff x="0" y="0"/>
          <a:chExt cx="0" cy="0"/>
        </a:xfrm>
      </p:grpSpPr>
      <p:sp>
        <p:nvSpPr>
          <p:cNvPr id="236" name="Google Shape;236;p31"/>
          <p:cNvSpPr txBox="1"/>
          <p:nvPr/>
        </p:nvSpPr>
        <p:spPr>
          <a:xfrm>
            <a:off x="2288600" y="8990325"/>
            <a:ext cx="13140299" cy="7734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400"/>
              </a:spcBef>
              <a:spcAft>
                <a:spcPts val="0"/>
              </a:spcAft>
              <a:buClr>
                <a:srgbClr val="000000"/>
              </a:buClr>
              <a:buSzPts val="2800"/>
              <a:buFont typeface="Arial"/>
              <a:buNone/>
            </a:pPr>
            <a:r>
              <a:t/>
            </a:r>
            <a:endParaRPr b="0" i="0" sz="2800" u="none" cap="none" strike="noStrike">
              <a:solidFill>
                <a:srgbClr val="1B1A16"/>
              </a:solidFill>
              <a:latin typeface="PT Sans"/>
              <a:ea typeface="PT Sans"/>
              <a:cs typeface="PT Sans"/>
              <a:sym typeface="PT Sans"/>
            </a:endParaRPr>
          </a:p>
        </p:txBody>
      </p:sp>
      <p:sp>
        <p:nvSpPr>
          <p:cNvPr id="237" name="Google Shape;237;p31"/>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DATA LITERACY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grounding through empowerment </a:t>
            </a:r>
            <a:endParaRPr b="1" i="0" sz="4800" u="none" cap="none" strike="noStrike">
              <a:solidFill>
                <a:srgbClr val="000000"/>
              </a:solidFill>
              <a:latin typeface="PT Sans"/>
              <a:ea typeface="PT Sans"/>
              <a:cs typeface="PT Sans"/>
              <a:sym typeface="PT Sans"/>
            </a:endParaRPr>
          </a:p>
        </p:txBody>
      </p:sp>
      <p:sp>
        <p:nvSpPr>
          <p:cNvPr id="238" name="Google Shape;238;p31"/>
          <p:cNvSpPr/>
          <p:nvPr/>
        </p:nvSpPr>
        <p:spPr>
          <a:xfrm>
            <a:off x="9520325" y="2480500"/>
            <a:ext cx="6411946" cy="6006738"/>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pic>
        <p:nvPicPr>
          <p:cNvPr id="239" name="Google Shape;239;p31"/>
          <p:cNvPicPr preferRelativeResize="0"/>
          <p:nvPr/>
        </p:nvPicPr>
        <p:blipFill rotWithShape="1">
          <a:blip r:embed="rId3">
            <a:alphaModFix/>
          </a:blip>
          <a:srcRect b="0" l="0" r="0" t="0"/>
          <a:stretch/>
        </p:blipFill>
        <p:spPr>
          <a:xfrm>
            <a:off x="2139250" y="2835600"/>
            <a:ext cx="5918725" cy="5296551"/>
          </a:xfrm>
          <a:prstGeom prst="rect">
            <a:avLst/>
          </a:prstGeom>
          <a:noFill/>
          <a:ln>
            <a:noFill/>
          </a:ln>
        </p:spPr>
      </p:pic>
      <p:pic>
        <p:nvPicPr>
          <p:cNvPr id="240" name="Google Shape;240;p31"/>
          <p:cNvPicPr preferRelativeResize="0"/>
          <p:nvPr/>
        </p:nvPicPr>
        <p:blipFill rotWithShape="1">
          <a:blip r:embed="rId4">
            <a:alphaModFix/>
          </a:blip>
          <a:srcRect b="0" l="0" r="0" t="0"/>
          <a:stretch/>
        </p:blipFill>
        <p:spPr>
          <a:xfrm>
            <a:off x="9766938" y="2835609"/>
            <a:ext cx="5918725" cy="5296542"/>
          </a:xfrm>
          <a:prstGeom prst="rect">
            <a:avLst/>
          </a:prstGeom>
          <a:noFill/>
          <a:ln>
            <a:noFill/>
          </a:ln>
        </p:spPr>
      </p:pic>
      <p:sp>
        <p:nvSpPr>
          <p:cNvPr id="241" name="Google Shape;241;p31"/>
          <p:cNvSpPr/>
          <p:nvPr/>
        </p:nvSpPr>
        <p:spPr>
          <a:xfrm>
            <a:off x="1892625" y="2480500"/>
            <a:ext cx="6411946" cy="6006738"/>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42" name="Google Shape;242;p31"/>
          <p:cNvSpPr txBox="1"/>
          <p:nvPr/>
        </p:nvSpPr>
        <p:spPr>
          <a:xfrm>
            <a:off x="1882400" y="8944725"/>
            <a:ext cx="14039701" cy="8646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500" u="none" cap="none" strike="noStrike">
                <a:solidFill>
                  <a:srgbClr val="1B1A16"/>
                </a:solidFill>
                <a:latin typeface="PT Sans"/>
                <a:ea typeface="PT Sans"/>
                <a:cs typeface="PT Sans"/>
                <a:sym typeface="PT Sans"/>
              </a:rPr>
              <a:t>panels from our web-comic </a:t>
            </a:r>
            <a:r>
              <a:rPr b="0" i="0" lang="en-US" sz="2499" u="none" cap="none" strike="noStrike">
                <a:solidFill>
                  <a:srgbClr val="1B1A16"/>
                </a:solidFill>
                <a:latin typeface="Sansita"/>
                <a:ea typeface="Sansita"/>
                <a:cs typeface="Sansita"/>
                <a:sym typeface="Sansita"/>
              </a:rPr>
              <a:t>COVID-19 </a:t>
            </a:r>
            <a:r>
              <a:rPr b="0" i="0" lang="en-US" sz="2500" u="none" cap="none" strike="noStrike">
                <a:solidFill>
                  <a:srgbClr val="1B1A16"/>
                </a:solidFill>
                <a:latin typeface="Sansita"/>
                <a:ea typeface="Sansita"/>
                <a:cs typeface="Sansita"/>
                <a:sym typeface="Sansita"/>
              </a:rPr>
              <a:t>Data Visualisation Literacy is for Everyone</a:t>
            </a:r>
            <a:endParaRPr b="0" i="0" sz="2500" u="none" cap="none" strike="noStrike">
              <a:solidFill>
                <a:srgbClr val="1B1A16"/>
              </a:solidFill>
              <a:latin typeface="Sansita"/>
              <a:ea typeface="Sansita"/>
              <a:cs typeface="Sansita"/>
              <a:sym typeface="Sansita"/>
            </a:endParaRPr>
          </a:p>
          <a:p>
            <a:pPr indent="0" lvl="0" marL="0" marR="0" rtl="0" algn="ctr">
              <a:lnSpc>
                <a:spcPct val="139964"/>
              </a:lnSpc>
              <a:spcBef>
                <a:spcPts val="0"/>
              </a:spcBef>
              <a:spcAft>
                <a:spcPts val="0"/>
              </a:spcAft>
              <a:buClr>
                <a:srgbClr val="000000"/>
              </a:buClr>
              <a:buSzPts val="2800"/>
              <a:buFont typeface="Arial"/>
              <a:buNone/>
            </a:pPr>
            <a:r>
              <a:rPr b="0" i="0" lang="en-US" sz="2500" u="sng" cap="none" strike="noStrike">
                <a:solidFill>
                  <a:schemeClr val="hlink"/>
                </a:solidFill>
                <a:latin typeface="Sansita"/>
                <a:ea typeface="Sansita"/>
                <a:cs typeface="Sansita"/>
                <a:sym typeface="Sansita"/>
                <a:hlinkClick r:id="rId5"/>
              </a:rPr>
              <a:t>https://medium.com/nightingale/covid-19-data-literacy-is-for-everyone</a:t>
            </a:r>
            <a:endParaRPr b="0" i="0" sz="2500" u="none" cap="none" strike="noStrike">
              <a:solidFill>
                <a:srgbClr val="1B1A16"/>
              </a:solidFill>
              <a:latin typeface="Sansita"/>
              <a:ea typeface="Sansita"/>
              <a:cs typeface="Sansita"/>
              <a:sym typeface="Sansita"/>
            </a:endParaRPr>
          </a:p>
          <a:p>
            <a:pPr indent="0" lvl="0" marL="0" marR="0" rtl="0" algn="ctr">
              <a:lnSpc>
                <a:spcPct val="139964"/>
              </a:lnSpc>
              <a:spcBef>
                <a:spcPts val="0"/>
              </a:spcBef>
              <a:spcAft>
                <a:spcPts val="0"/>
              </a:spcAft>
              <a:buClr>
                <a:srgbClr val="000000"/>
              </a:buClr>
              <a:buSzPts val="2800"/>
              <a:buFont typeface="Arial"/>
              <a:buNone/>
            </a:pPr>
            <a:r>
              <a:t/>
            </a:r>
            <a:endParaRPr b="0" i="0" sz="2800" u="none" cap="none" strike="noStrike">
              <a:solidFill>
                <a:srgbClr val="1B1A16"/>
              </a:solidFill>
              <a:latin typeface="Sansita"/>
              <a:ea typeface="Sansita"/>
              <a:cs typeface="Sansita"/>
              <a:sym typeface="Sansit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246" name="Shape 246"/>
        <p:cNvGrpSpPr/>
        <p:nvPr/>
      </p:nvGrpSpPr>
      <p:grpSpPr>
        <a:xfrm>
          <a:off x="0" y="0"/>
          <a:ext cx="0" cy="0"/>
          <a:chOff x="0" y="0"/>
          <a:chExt cx="0" cy="0"/>
        </a:xfrm>
      </p:grpSpPr>
      <p:sp>
        <p:nvSpPr>
          <p:cNvPr id="247" name="Google Shape;247;p32"/>
          <p:cNvSpPr txBox="1"/>
          <p:nvPr/>
        </p:nvSpPr>
        <p:spPr>
          <a:xfrm>
            <a:off x="2288600" y="8990325"/>
            <a:ext cx="13140299" cy="7734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400"/>
              </a:spcBef>
              <a:spcAft>
                <a:spcPts val="0"/>
              </a:spcAft>
              <a:buClr>
                <a:srgbClr val="000000"/>
              </a:buClr>
              <a:buSzPts val="2800"/>
              <a:buFont typeface="Arial"/>
              <a:buNone/>
            </a:pPr>
            <a:r>
              <a:t/>
            </a:r>
            <a:endParaRPr b="0" i="0" sz="2800" u="none" cap="none" strike="noStrike">
              <a:solidFill>
                <a:srgbClr val="1B1A16"/>
              </a:solidFill>
              <a:latin typeface="PT Sans"/>
              <a:ea typeface="PT Sans"/>
              <a:cs typeface="PT Sans"/>
              <a:sym typeface="PT Sans"/>
            </a:endParaRPr>
          </a:p>
        </p:txBody>
      </p:sp>
      <p:sp>
        <p:nvSpPr>
          <p:cNvPr id="248" name="Google Shape;248;p32"/>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DATA LITERACY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grounding through empowerment </a:t>
            </a:r>
            <a:endParaRPr b="1" i="0" sz="4800" u="none" cap="none" strike="noStrike">
              <a:solidFill>
                <a:srgbClr val="000000"/>
              </a:solidFill>
              <a:latin typeface="PT Sans"/>
              <a:ea typeface="PT Sans"/>
              <a:cs typeface="PT Sans"/>
              <a:sym typeface="PT Sans"/>
            </a:endParaRPr>
          </a:p>
        </p:txBody>
      </p:sp>
      <p:sp>
        <p:nvSpPr>
          <p:cNvPr id="249" name="Google Shape;249;p32"/>
          <p:cNvSpPr/>
          <p:nvPr/>
        </p:nvSpPr>
        <p:spPr>
          <a:xfrm>
            <a:off x="9930950" y="2480500"/>
            <a:ext cx="6411946" cy="6006738"/>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50" name="Google Shape;250;p32"/>
          <p:cNvSpPr/>
          <p:nvPr/>
        </p:nvSpPr>
        <p:spPr>
          <a:xfrm>
            <a:off x="1123801" y="2480500"/>
            <a:ext cx="8056035" cy="6006738"/>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51" name="Google Shape;251;p32"/>
          <p:cNvSpPr txBox="1"/>
          <p:nvPr/>
        </p:nvSpPr>
        <p:spPr>
          <a:xfrm>
            <a:off x="1882400" y="8944725"/>
            <a:ext cx="14039701" cy="8646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500" u="none" cap="none" strike="noStrike">
                <a:solidFill>
                  <a:srgbClr val="1B1A16"/>
                </a:solidFill>
                <a:latin typeface="PT Sans"/>
                <a:ea typeface="PT Sans"/>
                <a:cs typeface="PT Sans"/>
                <a:sym typeface="PT Sans"/>
              </a:rPr>
              <a:t>panels from our web-comic </a:t>
            </a:r>
            <a:r>
              <a:rPr b="0" i="0" lang="en-US" sz="2499" u="none" cap="none" strike="noStrike">
                <a:solidFill>
                  <a:srgbClr val="1B1A16"/>
                </a:solidFill>
                <a:latin typeface="Sansita"/>
                <a:ea typeface="Sansita"/>
                <a:cs typeface="Sansita"/>
                <a:sym typeface="Sansita"/>
              </a:rPr>
              <a:t>COVID-19 </a:t>
            </a:r>
            <a:r>
              <a:rPr b="0" i="0" lang="en-US" sz="2500" u="none" cap="none" strike="noStrike">
                <a:solidFill>
                  <a:srgbClr val="1B1A16"/>
                </a:solidFill>
                <a:latin typeface="Sansita"/>
                <a:ea typeface="Sansita"/>
                <a:cs typeface="Sansita"/>
                <a:sym typeface="Sansita"/>
              </a:rPr>
              <a:t>Data Visualisation Literacy is for Everyone</a:t>
            </a:r>
            <a:endParaRPr b="0" i="0" sz="2500" u="none" cap="none" strike="noStrike">
              <a:solidFill>
                <a:srgbClr val="1B1A16"/>
              </a:solidFill>
              <a:latin typeface="Sansita"/>
              <a:ea typeface="Sansita"/>
              <a:cs typeface="Sansita"/>
              <a:sym typeface="Sansita"/>
            </a:endParaRPr>
          </a:p>
          <a:p>
            <a:pPr indent="0" lvl="0" marL="0" marR="0" rtl="0" algn="ctr">
              <a:lnSpc>
                <a:spcPct val="139964"/>
              </a:lnSpc>
              <a:spcBef>
                <a:spcPts val="0"/>
              </a:spcBef>
              <a:spcAft>
                <a:spcPts val="0"/>
              </a:spcAft>
              <a:buClr>
                <a:srgbClr val="000000"/>
              </a:buClr>
              <a:buSzPts val="2800"/>
              <a:buFont typeface="Arial"/>
              <a:buNone/>
            </a:pPr>
            <a:r>
              <a:rPr b="0" i="0" lang="en-US" sz="2500" u="sng" cap="none" strike="noStrike">
                <a:solidFill>
                  <a:schemeClr val="hlink"/>
                </a:solidFill>
                <a:latin typeface="Sansita"/>
                <a:ea typeface="Sansita"/>
                <a:cs typeface="Sansita"/>
                <a:sym typeface="Sansita"/>
                <a:hlinkClick r:id="rId3"/>
              </a:rPr>
              <a:t>https://medium.com/nightingale/covid-19-data-literacy-is-for-everyone</a:t>
            </a:r>
            <a:endParaRPr b="0" i="0" sz="2500" u="none" cap="none" strike="noStrike">
              <a:solidFill>
                <a:srgbClr val="1B1A16"/>
              </a:solidFill>
              <a:latin typeface="Sansita"/>
              <a:ea typeface="Sansita"/>
              <a:cs typeface="Sansita"/>
              <a:sym typeface="Sansita"/>
            </a:endParaRPr>
          </a:p>
          <a:p>
            <a:pPr indent="0" lvl="0" marL="0" marR="0" rtl="0" algn="ctr">
              <a:lnSpc>
                <a:spcPct val="139964"/>
              </a:lnSpc>
              <a:spcBef>
                <a:spcPts val="0"/>
              </a:spcBef>
              <a:spcAft>
                <a:spcPts val="0"/>
              </a:spcAft>
              <a:buClr>
                <a:srgbClr val="000000"/>
              </a:buClr>
              <a:buSzPts val="2800"/>
              <a:buFont typeface="Arial"/>
              <a:buNone/>
            </a:pPr>
            <a:r>
              <a:t/>
            </a:r>
            <a:endParaRPr b="0" i="0" sz="2800" u="none" cap="none" strike="noStrike">
              <a:solidFill>
                <a:srgbClr val="1B1A16"/>
              </a:solidFill>
              <a:latin typeface="Sansita"/>
              <a:ea typeface="Sansita"/>
              <a:cs typeface="Sansita"/>
              <a:sym typeface="Sansita"/>
            </a:endParaRPr>
          </a:p>
        </p:txBody>
      </p:sp>
      <p:pic>
        <p:nvPicPr>
          <p:cNvPr id="252" name="Google Shape;252;p32"/>
          <p:cNvPicPr preferRelativeResize="0"/>
          <p:nvPr/>
        </p:nvPicPr>
        <p:blipFill rotWithShape="1">
          <a:blip r:embed="rId4">
            <a:alphaModFix/>
          </a:blip>
          <a:srcRect b="0" l="0" r="0" t="0"/>
          <a:stretch/>
        </p:blipFill>
        <p:spPr>
          <a:xfrm>
            <a:off x="10376000" y="2722961"/>
            <a:ext cx="5521851" cy="5521851"/>
          </a:xfrm>
          <a:prstGeom prst="rect">
            <a:avLst/>
          </a:prstGeom>
          <a:noFill/>
          <a:ln>
            <a:noFill/>
          </a:ln>
        </p:spPr>
      </p:pic>
      <p:pic>
        <p:nvPicPr>
          <p:cNvPr id="253" name="Google Shape;253;p32"/>
          <p:cNvPicPr preferRelativeResize="0"/>
          <p:nvPr/>
        </p:nvPicPr>
        <p:blipFill rotWithShape="1">
          <a:blip r:embed="rId5">
            <a:alphaModFix/>
          </a:blip>
          <a:srcRect b="0" l="0" r="0" t="0"/>
          <a:stretch/>
        </p:blipFill>
        <p:spPr>
          <a:xfrm>
            <a:off x="1505342" y="2976925"/>
            <a:ext cx="7292933" cy="501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p:nvPr/>
        </p:nvSpPr>
        <p:spPr>
          <a:xfrm>
            <a:off x="1677025" y="1374407"/>
            <a:ext cx="5514180" cy="6714177"/>
          </a:xfrm>
          <a:custGeom>
            <a:rect b="b" l="l" r="r" t="t"/>
            <a:pathLst>
              <a:path extrusionOk="0" h="16476507" w="13531731">
                <a:moveTo>
                  <a:pt x="0" y="0"/>
                </a:moveTo>
                <a:lnTo>
                  <a:pt x="0" y="16476507"/>
                </a:lnTo>
                <a:lnTo>
                  <a:pt x="13531731" y="16476507"/>
                </a:lnTo>
                <a:lnTo>
                  <a:pt x="13531731" y="0"/>
                </a:lnTo>
                <a:lnTo>
                  <a:pt x="0" y="0"/>
                </a:lnTo>
                <a:close/>
                <a:moveTo>
                  <a:pt x="13470772" y="16415548"/>
                </a:moveTo>
                <a:lnTo>
                  <a:pt x="59690" y="16415548"/>
                </a:lnTo>
                <a:lnTo>
                  <a:pt x="59690" y="59690"/>
                </a:lnTo>
                <a:lnTo>
                  <a:pt x="13470772" y="59690"/>
                </a:lnTo>
                <a:lnTo>
                  <a:pt x="13470772" y="16415548"/>
                </a:lnTo>
                <a:close/>
              </a:path>
            </a:pathLst>
          </a:custGeom>
          <a:solidFill>
            <a:srgbClr val="1B1A16"/>
          </a:solidFill>
          <a:ln>
            <a:noFill/>
          </a:ln>
        </p:spPr>
      </p:sp>
      <p:pic>
        <p:nvPicPr>
          <p:cNvPr id="98" name="Google Shape;98;p15"/>
          <p:cNvPicPr preferRelativeResize="0"/>
          <p:nvPr/>
        </p:nvPicPr>
        <p:blipFill rotWithShape="1">
          <a:blip r:embed="rId3">
            <a:alphaModFix/>
          </a:blip>
          <a:srcRect b="0" l="0" r="0" t="0"/>
          <a:stretch/>
        </p:blipFill>
        <p:spPr>
          <a:xfrm>
            <a:off x="2050453" y="1591824"/>
            <a:ext cx="4857677" cy="6323076"/>
          </a:xfrm>
          <a:prstGeom prst="rect">
            <a:avLst/>
          </a:prstGeom>
          <a:noFill/>
          <a:ln>
            <a:noFill/>
          </a:ln>
        </p:spPr>
      </p:pic>
      <p:pic>
        <p:nvPicPr>
          <p:cNvPr id="99" name="Google Shape;99;p15"/>
          <p:cNvPicPr preferRelativeResize="0"/>
          <p:nvPr/>
        </p:nvPicPr>
        <p:blipFill rotWithShape="1">
          <a:blip r:embed="rId4">
            <a:alphaModFix/>
          </a:blip>
          <a:srcRect b="0" l="0" r="0" t="0"/>
          <a:stretch/>
        </p:blipFill>
        <p:spPr>
          <a:xfrm>
            <a:off x="9325475" y="1173274"/>
            <a:ext cx="1836766" cy="2527660"/>
          </a:xfrm>
          <a:prstGeom prst="rect">
            <a:avLst/>
          </a:prstGeom>
          <a:noFill/>
          <a:ln>
            <a:noFill/>
          </a:ln>
        </p:spPr>
      </p:pic>
      <p:pic>
        <p:nvPicPr>
          <p:cNvPr id="100" name="Google Shape;100;p15"/>
          <p:cNvPicPr preferRelativeResize="0"/>
          <p:nvPr/>
        </p:nvPicPr>
        <p:blipFill rotWithShape="1">
          <a:blip r:embed="rId5">
            <a:alphaModFix/>
          </a:blip>
          <a:srcRect b="0" l="0" r="0" t="0"/>
          <a:stretch/>
        </p:blipFill>
        <p:spPr>
          <a:xfrm>
            <a:off x="12484072" y="1235023"/>
            <a:ext cx="1471327" cy="2465911"/>
          </a:xfrm>
          <a:prstGeom prst="rect">
            <a:avLst/>
          </a:prstGeom>
          <a:noFill/>
          <a:ln>
            <a:noFill/>
          </a:ln>
        </p:spPr>
      </p:pic>
      <p:pic>
        <p:nvPicPr>
          <p:cNvPr id="101" name="Google Shape;101;p15"/>
          <p:cNvPicPr preferRelativeResize="0"/>
          <p:nvPr/>
        </p:nvPicPr>
        <p:blipFill rotWithShape="1">
          <a:blip r:embed="rId6">
            <a:alphaModFix/>
          </a:blip>
          <a:srcRect b="0" l="0" r="0" t="0"/>
          <a:stretch/>
        </p:blipFill>
        <p:spPr>
          <a:xfrm>
            <a:off x="15127991" y="1372371"/>
            <a:ext cx="1779058" cy="2191215"/>
          </a:xfrm>
          <a:prstGeom prst="rect">
            <a:avLst/>
          </a:prstGeom>
          <a:noFill/>
          <a:ln>
            <a:noFill/>
          </a:ln>
        </p:spPr>
      </p:pic>
      <p:pic>
        <p:nvPicPr>
          <p:cNvPr id="102" name="Google Shape;102;p15"/>
          <p:cNvPicPr preferRelativeResize="0"/>
          <p:nvPr/>
        </p:nvPicPr>
        <p:blipFill rotWithShape="1">
          <a:blip r:embed="rId7">
            <a:alphaModFix/>
          </a:blip>
          <a:srcRect b="0" l="0" r="0" t="0"/>
          <a:stretch/>
        </p:blipFill>
        <p:spPr>
          <a:xfrm>
            <a:off x="10867852" y="5323259"/>
            <a:ext cx="1780351" cy="2514456"/>
          </a:xfrm>
          <a:prstGeom prst="rect">
            <a:avLst/>
          </a:prstGeom>
          <a:noFill/>
          <a:ln>
            <a:noFill/>
          </a:ln>
        </p:spPr>
      </p:pic>
      <p:pic>
        <p:nvPicPr>
          <p:cNvPr id="103" name="Google Shape;103;p15"/>
          <p:cNvPicPr preferRelativeResize="0"/>
          <p:nvPr/>
        </p:nvPicPr>
        <p:blipFill rotWithShape="1">
          <a:blip r:embed="rId8">
            <a:alphaModFix/>
          </a:blip>
          <a:srcRect b="0" l="0" r="0" t="0"/>
          <a:stretch/>
        </p:blipFill>
        <p:spPr>
          <a:xfrm>
            <a:off x="13273416" y="5323259"/>
            <a:ext cx="1335647" cy="2514456"/>
          </a:xfrm>
          <a:prstGeom prst="rect">
            <a:avLst/>
          </a:prstGeom>
          <a:noFill/>
          <a:ln>
            <a:noFill/>
          </a:ln>
        </p:spPr>
      </p:pic>
      <p:sp>
        <p:nvSpPr>
          <p:cNvPr id="104" name="Google Shape;104;p15"/>
          <p:cNvSpPr txBox="1"/>
          <p:nvPr/>
        </p:nvSpPr>
        <p:spPr>
          <a:xfrm>
            <a:off x="1677025" y="8431256"/>
            <a:ext cx="55122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Routledge 2020</a:t>
            </a:r>
            <a:endParaRPr b="0" i="0" sz="1400" u="none" cap="none" strike="noStrike">
              <a:solidFill>
                <a:srgbClr val="000000"/>
              </a:solidFill>
              <a:latin typeface="Arial"/>
              <a:ea typeface="Arial"/>
              <a:cs typeface="Arial"/>
              <a:sym typeface="Arial"/>
            </a:endParaRPr>
          </a:p>
        </p:txBody>
      </p:sp>
      <p:sp>
        <p:nvSpPr>
          <p:cNvPr id="105" name="Google Shape;105;p15"/>
          <p:cNvSpPr txBox="1"/>
          <p:nvPr/>
        </p:nvSpPr>
        <p:spPr>
          <a:xfrm>
            <a:off x="10448969" y="8118282"/>
            <a:ext cx="4741500" cy="8616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Minute Works designers</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2100"/>
              <a:buFont typeface="Arial"/>
              <a:buNone/>
            </a:pPr>
            <a:r>
              <a:rPr b="0" i="0" lang="en-US" sz="2100" u="none" cap="none" strike="noStrike">
                <a:solidFill>
                  <a:srgbClr val="1B1A16"/>
                </a:solidFill>
                <a:latin typeface="PT Sans"/>
                <a:ea typeface="PT Sans"/>
                <a:cs typeface="PT Sans"/>
                <a:sym typeface="PT Sans"/>
              </a:rPr>
              <a:t>Dom Latham &amp; Jimmy Edmondson</a:t>
            </a:r>
            <a:endParaRPr b="0" i="0" sz="1400" u="none" cap="none" strike="noStrike">
              <a:solidFill>
                <a:srgbClr val="000000"/>
              </a:solidFill>
              <a:latin typeface="Arial"/>
              <a:ea typeface="Arial"/>
              <a:cs typeface="Arial"/>
              <a:sym typeface="Arial"/>
            </a:endParaRPr>
          </a:p>
        </p:txBody>
      </p:sp>
      <p:sp>
        <p:nvSpPr>
          <p:cNvPr id="106" name="Google Shape;106;p15"/>
          <p:cNvSpPr txBox="1"/>
          <p:nvPr/>
        </p:nvSpPr>
        <p:spPr>
          <a:xfrm>
            <a:off x="9303893" y="3764597"/>
            <a:ext cx="2483562" cy="97663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Anna Feigenbaum</a:t>
            </a:r>
            <a:endParaRPr b="0" i="0" sz="1400" u="none" cap="none" strike="noStrike">
              <a:solidFill>
                <a:srgbClr val="000000"/>
              </a:solidFill>
              <a:latin typeface="Arial"/>
              <a:ea typeface="Arial"/>
              <a:cs typeface="Arial"/>
              <a:sym typeface="Arial"/>
            </a:endParaRPr>
          </a:p>
        </p:txBody>
      </p:sp>
      <p:sp>
        <p:nvSpPr>
          <p:cNvPr id="107" name="Google Shape;107;p15"/>
          <p:cNvSpPr txBox="1"/>
          <p:nvPr/>
        </p:nvSpPr>
        <p:spPr>
          <a:xfrm>
            <a:off x="14775738" y="3955097"/>
            <a:ext cx="2483562" cy="97663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Alexandra Alberda</a:t>
            </a:r>
            <a:endParaRPr b="0" i="0" sz="1400" u="none" cap="none" strike="noStrike">
              <a:solidFill>
                <a:srgbClr val="000000"/>
              </a:solidFill>
              <a:latin typeface="Arial"/>
              <a:ea typeface="Arial"/>
              <a:cs typeface="Arial"/>
              <a:sym typeface="Arial"/>
            </a:endParaRPr>
          </a:p>
        </p:txBody>
      </p:sp>
      <p:sp>
        <p:nvSpPr>
          <p:cNvPr id="108" name="Google Shape;108;p15"/>
          <p:cNvSpPr txBox="1"/>
          <p:nvPr/>
        </p:nvSpPr>
        <p:spPr>
          <a:xfrm>
            <a:off x="11977954" y="3955097"/>
            <a:ext cx="2483562" cy="97663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Aria Alamalhodaei</a:t>
            </a:r>
            <a:endParaRPr b="0" i="0" sz="1400" u="none" cap="none" strike="noStrike">
              <a:solidFill>
                <a:srgbClr val="000000"/>
              </a:solidFill>
              <a:latin typeface="Arial"/>
              <a:ea typeface="Arial"/>
              <a:cs typeface="Arial"/>
              <a:sym typeface="Arial"/>
            </a:endParaRPr>
          </a:p>
        </p:txBody>
      </p:sp>
      <p:sp>
        <p:nvSpPr>
          <p:cNvPr id="109" name="Google Shape;109;p15"/>
          <p:cNvSpPr txBox="1"/>
          <p:nvPr/>
        </p:nvSpPr>
        <p:spPr>
          <a:xfrm>
            <a:off x="10640962" y="9384350"/>
            <a:ext cx="6266100" cy="198000"/>
          </a:xfrm>
          <a:prstGeom prst="rect">
            <a:avLst/>
          </a:prstGeom>
          <a:noFill/>
          <a:ln>
            <a:noFill/>
          </a:ln>
        </p:spPr>
        <p:txBody>
          <a:bodyPr anchorCtr="0" anchor="t" bIns="0" lIns="0" spcFirstLastPara="1" rIns="0" wrap="square" tIns="0">
            <a:noAutofit/>
          </a:bodyPr>
          <a:lstStyle/>
          <a:p>
            <a:pPr indent="0" lvl="0" marL="0" marR="0" rtl="0" algn="l">
              <a:lnSpc>
                <a:spcPct val="139916"/>
              </a:lnSpc>
              <a:spcBef>
                <a:spcPts val="0"/>
              </a:spcBef>
              <a:spcAft>
                <a:spcPts val="0"/>
              </a:spcAft>
              <a:buClr>
                <a:srgbClr val="000000"/>
              </a:buClr>
              <a:buSzPts val="1700"/>
              <a:buFont typeface="Arial"/>
              <a:buNone/>
            </a:pPr>
            <a:r>
              <a:rPr b="0" i="0" lang="en-US" sz="1700" u="none" cap="none" strike="noStrike">
                <a:solidFill>
                  <a:srgbClr val="1B1A16"/>
                </a:solidFill>
                <a:latin typeface="PT Sans"/>
                <a:ea typeface="PT Sans"/>
                <a:cs typeface="PT Sans"/>
                <a:sym typeface="PT Sans"/>
              </a:rPr>
              <a:t>*Research Assistants: Ozlem Demirkol &amp; Dan Weissmann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257" name="Shape 257"/>
        <p:cNvGrpSpPr/>
        <p:nvPr/>
      </p:nvGrpSpPr>
      <p:grpSpPr>
        <a:xfrm>
          <a:off x="0" y="0"/>
          <a:ext cx="0" cy="0"/>
          <a:chOff x="0" y="0"/>
          <a:chExt cx="0" cy="0"/>
        </a:xfrm>
      </p:grpSpPr>
      <p:sp>
        <p:nvSpPr>
          <p:cNvPr id="258" name="Google Shape;258;p33"/>
          <p:cNvSpPr txBox="1"/>
          <p:nvPr/>
        </p:nvSpPr>
        <p:spPr>
          <a:xfrm>
            <a:off x="2288600" y="8990325"/>
            <a:ext cx="13140299" cy="7734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400"/>
              </a:spcBef>
              <a:spcAft>
                <a:spcPts val="0"/>
              </a:spcAft>
              <a:buClr>
                <a:srgbClr val="000000"/>
              </a:buClr>
              <a:buSzPts val="2800"/>
              <a:buFont typeface="Arial"/>
              <a:buNone/>
            </a:pPr>
            <a:r>
              <a:t/>
            </a:r>
            <a:endParaRPr b="0" i="0" sz="2800" u="none" cap="none" strike="noStrike">
              <a:solidFill>
                <a:srgbClr val="1B1A16"/>
              </a:solidFill>
              <a:latin typeface="PT Sans"/>
              <a:ea typeface="PT Sans"/>
              <a:cs typeface="PT Sans"/>
              <a:sym typeface="PT Sans"/>
            </a:endParaRPr>
          </a:p>
        </p:txBody>
      </p:sp>
      <p:sp>
        <p:nvSpPr>
          <p:cNvPr id="259" name="Google Shape;259;p33"/>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DATA LITERACY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grounding through empowerment </a:t>
            </a:r>
            <a:endParaRPr b="1" i="0" sz="4800" u="none" cap="none" strike="noStrike">
              <a:solidFill>
                <a:srgbClr val="000000"/>
              </a:solidFill>
              <a:latin typeface="PT Sans"/>
              <a:ea typeface="PT Sans"/>
              <a:cs typeface="PT Sans"/>
              <a:sym typeface="PT Sans"/>
            </a:endParaRPr>
          </a:p>
        </p:txBody>
      </p:sp>
      <p:sp>
        <p:nvSpPr>
          <p:cNvPr id="260" name="Google Shape;260;p33"/>
          <p:cNvSpPr/>
          <p:nvPr/>
        </p:nvSpPr>
        <p:spPr>
          <a:xfrm>
            <a:off x="6347788" y="3080763"/>
            <a:ext cx="4932266" cy="4946725"/>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61" name="Google Shape;261;p33"/>
          <p:cNvSpPr/>
          <p:nvPr/>
        </p:nvSpPr>
        <p:spPr>
          <a:xfrm>
            <a:off x="1078975" y="3107225"/>
            <a:ext cx="4822660" cy="4946725"/>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62" name="Google Shape;262;p33"/>
          <p:cNvSpPr txBox="1"/>
          <p:nvPr/>
        </p:nvSpPr>
        <p:spPr>
          <a:xfrm>
            <a:off x="1882400" y="8944725"/>
            <a:ext cx="14039701" cy="8646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500" u="none" cap="none" strike="noStrike">
                <a:solidFill>
                  <a:srgbClr val="1B1A16"/>
                </a:solidFill>
                <a:latin typeface="PT Sans"/>
                <a:ea typeface="PT Sans"/>
                <a:cs typeface="PT Sans"/>
                <a:sym typeface="PT Sans"/>
              </a:rPr>
              <a:t>panels from our web-comic </a:t>
            </a:r>
            <a:r>
              <a:rPr b="0" i="0" lang="en-US" sz="2499" u="none" cap="none" strike="noStrike">
                <a:solidFill>
                  <a:srgbClr val="1B1A16"/>
                </a:solidFill>
                <a:latin typeface="Sansita"/>
                <a:ea typeface="Sansita"/>
                <a:cs typeface="Sansita"/>
                <a:sym typeface="Sansita"/>
              </a:rPr>
              <a:t>COVID-19 </a:t>
            </a:r>
            <a:r>
              <a:rPr b="0" i="0" lang="en-US" sz="2500" u="none" cap="none" strike="noStrike">
                <a:solidFill>
                  <a:srgbClr val="1B1A16"/>
                </a:solidFill>
                <a:latin typeface="Sansita"/>
                <a:ea typeface="Sansita"/>
                <a:cs typeface="Sansita"/>
                <a:sym typeface="Sansita"/>
              </a:rPr>
              <a:t>Data Visualisation Literacy is for Everyone</a:t>
            </a:r>
            <a:endParaRPr b="0" i="0" sz="2500" u="none" cap="none" strike="noStrike">
              <a:solidFill>
                <a:srgbClr val="1B1A16"/>
              </a:solidFill>
              <a:latin typeface="Sansita"/>
              <a:ea typeface="Sansita"/>
              <a:cs typeface="Sansita"/>
              <a:sym typeface="Sansita"/>
            </a:endParaRPr>
          </a:p>
          <a:p>
            <a:pPr indent="0" lvl="0" marL="0" marR="0" rtl="0" algn="ctr">
              <a:lnSpc>
                <a:spcPct val="139964"/>
              </a:lnSpc>
              <a:spcBef>
                <a:spcPts val="0"/>
              </a:spcBef>
              <a:spcAft>
                <a:spcPts val="0"/>
              </a:spcAft>
              <a:buClr>
                <a:srgbClr val="000000"/>
              </a:buClr>
              <a:buSzPts val="2800"/>
              <a:buFont typeface="Arial"/>
              <a:buNone/>
            </a:pPr>
            <a:r>
              <a:rPr b="0" i="0" lang="en-US" sz="2500" u="sng" cap="none" strike="noStrike">
                <a:solidFill>
                  <a:schemeClr val="hlink"/>
                </a:solidFill>
                <a:latin typeface="Sansita"/>
                <a:ea typeface="Sansita"/>
                <a:cs typeface="Sansita"/>
                <a:sym typeface="Sansita"/>
                <a:hlinkClick r:id="rId3"/>
              </a:rPr>
              <a:t>https://medium.com/nightingale/covid-19-data-literacy-is-for-everyone</a:t>
            </a:r>
            <a:endParaRPr b="0" i="0" sz="2500" u="none" cap="none" strike="noStrike">
              <a:solidFill>
                <a:srgbClr val="1B1A16"/>
              </a:solidFill>
              <a:latin typeface="Sansita"/>
              <a:ea typeface="Sansita"/>
              <a:cs typeface="Sansita"/>
              <a:sym typeface="Sansita"/>
            </a:endParaRPr>
          </a:p>
          <a:p>
            <a:pPr indent="0" lvl="0" marL="0" marR="0" rtl="0" algn="ctr">
              <a:lnSpc>
                <a:spcPct val="139964"/>
              </a:lnSpc>
              <a:spcBef>
                <a:spcPts val="0"/>
              </a:spcBef>
              <a:spcAft>
                <a:spcPts val="0"/>
              </a:spcAft>
              <a:buClr>
                <a:srgbClr val="000000"/>
              </a:buClr>
              <a:buSzPts val="2800"/>
              <a:buFont typeface="Arial"/>
              <a:buNone/>
            </a:pPr>
            <a:r>
              <a:t/>
            </a:r>
            <a:endParaRPr b="0" i="0" sz="2800" u="none" cap="none" strike="noStrike">
              <a:solidFill>
                <a:srgbClr val="1B1A16"/>
              </a:solidFill>
              <a:latin typeface="Sansita"/>
              <a:ea typeface="Sansita"/>
              <a:cs typeface="Sansita"/>
              <a:sym typeface="Sansita"/>
            </a:endParaRPr>
          </a:p>
        </p:txBody>
      </p:sp>
      <p:pic>
        <p:nvPicPr>
          <p:cNvPr id="263" name="Google Shape;263;p33"/>
          <p:cNvPicPr preferRelativeResize="0"/>
          <p:nvPr/>
        </p:nvPicPr>
        <p:blipFill rotWithShape="1">
          <a:blip r:embed="rId4">
            <a:alphaModFix/>
          </a:blip>
          <a:srcRect b="0" l="0" r="0" t="0"/>
          <a:stretch/>
        </p:blipFill>
        <p:spPr>
          <a:xfrm>
            <a:off x="1264688" y="3328513"/>
            <a:ext cx="4451225" cy="4451225"/>
          </a:xfrm>
          <a:prstGeom prst="rect">
            <a:avLst/>
          </a:prstGeom>
          <a:noFill/>
          <a:ln>
            <a:noFill/>
          </a:ln>
        </p:spPr>
      </p:pic>
      <p:sp>
        <p:nvSpPr>
          <p:cNvPr id="264" name="Google Shape;264;p33"/>
          <p:cNvSpPr/>
          <p:nvPr/>
        </p:nvSpPr>
        <p:spPr>
          <a:xfrm>
            <a:off x="11813650" y="3080763"/>
            <a:ext cx="4932266" cy="4946725"/>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pic>
        <p:nvPicPr>
          <p:cNvPr id="265" name="Google Shape;265;p33"/>
          <p:cNvPicPr preferRelativeResize="0"/>
          <p:nvPr/>
        </p:nvPicPr>
        <p:blipFill rotWithShape="1">
          <a:blip r:embed="rId5">
            <a:alphaModFix/>
          </a:blip>
          <a:srcRect b="0" l="0" r="0" t="0"/>
          <a:stretch/>
        </p:blipFill>
        <p:spPr>
          <a:xfrm>
            <a:off x="12023827" y="3324625"/>
            <a:ext cx="4511924" cy="4511924"/>
          </a:xfrm>
          <a:prstGeom prst="rect">
            <a:avLst/>
          </a:prstGeom>
          <a:noFill/>
          <a:ln>
            <a:noFill/>
          </a:ln>
        </p:spPr>
      </p:pic>
      <p:pic>
        <p:nvPicPr>
          <p:cNvPr id="266" name="Google Shape;266;p33"/>
          <p:cNvPicPr preferRelativeResize="0"/>
          <p:nvPr/>
        </p:nvPicPr>
        <p:blipFill rotWithShape="1">
          <a:blip r:embed="rId6">
            <a:alphaModFix/>
          </a:blip>
          <a:srcRect b="0" l="0" r="0" t="0"/>
          <a:stretch/>
        </p:blipFill>
        <p:spPr>
          <a:xfrm>
            <a:off x="6544700" y="3389250"/>
            <a:ext cx="4451201" cy="44512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270" name="Shape 270"/>
        <p:cNvGrpSpPr/>
        <p:nvPr/>
      </p:nvGrpSpPr>
      <p:grpSpPr>
        <a:xfrm>
          <a:off x="0" y="0"/>
          <a:ext cx="0" cy="0"/>
          <a:chOff x="0" y="0"/>
          <a:chExt cx="0" cy="0"/>
        </a:xfrm>
      </p:grpSpPr>
      <p:sp>
        <p:nvSpPr>
          <p:cNvPr id="271" name="Google Shape;271;p34"/>
          <p:cNvSpPr txBox="1"/>
          <p:nvPr/>
        </p:nvSpPr>
        <p:spPr>
          <a:xfrm>
            <a:off x="2288600" y="8990325"/>
            <a:ext cx="13140299" cy="7734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400"/>
              </a:spcBef>
              <a:spcAft>
                <a:spcPts val="0"/>
              </a:spcAft>
              <a:buClr>
                <a:srgbClr val="000000"/>
              </a:buClr>
              <a:buSzPts val="2800"/>
              <a:buFont typeface="Arial"/>
              <a:buNone/>
            </a:pPr>
            <a:r>
              <a:t/>
            </a:r>
            <a:endParaRPr b="0" i="0" sz="2800" u="none" cap="none" strike="noStrike">
              <a:solidFill>
                <a:srgbClr val="1B1A16"/>
              </a:solidFill>
              <a:latin typeface="PT Sans"/>
              <a:ea typeface="PT Sans"/>
              <a:cs typeface="PT Sans"/>
              <a:sym typeface="PT Sans"/>
            </a:endParaRPr>
          </a:p>
        </p:txBody>
      </p:sp>
      <p:sp>
        <p:nvSpPr>
          <p:cNvPr id="272" name="Google Shape;272;p34"/>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DATA LITERACY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grounding through empowerment </a:t>
            </a:r>
            <a:endParaRPr b="1" i="0" sz="4800" u="none" cap="none" strike="noStrike">
              <a:solidFill>
                <a:srgbClr val="000000"/>
              </a:solidFill>
              <a:latin typeface="PT Sans"/>
              <a:ea typeface="PT Sans"/>
              <a:cs typeface="PT Sans"/>
              <a:sym typeface="PT Sans"/>
            </a:endParaRPr>
          </a:p>
        </p:txBody>
      </p:sp>
      <p:sp>
        <p:nvSpPr>
          <p:cNvPr id="273" name="Google Shape;273;p34"/>
          <p:cNvSpPr/>
          <p:nvPr/>
        </p:nvSpPr>
        <p:spPr>
          <a:xfrm>
            <a:off x="1015622" y="2245150"/>
            <a:ext cx="4822660" cy="6199467"/>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74" name="Google Shape;274;p34"/>
          <p:cNvSpPr txBox="1"/>
          <p:nvPr/>
        </p:nvSpPr>
        <p:spPr>
          <a:xfrm>
            <a:off x="959750" y="8685400"/>
            <a:ext cx="15905399" cy="864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2800"/>
              <a:buFont typeface="Arial"/>
              <a:buNone/>
            </a:pPr>
            <a:r>
              <a:rPr b="0" i="0" lang="en-US" sz="2400" u="none" cap="none" strike="noStrike">
                <a:solidFill>
                  <a:srgbClr val="1B1A16"/>
                </a:solidFill>
                <a:latin typeface="PT Sans"/>
                <a:ea typeface="PT Sans"/>
                <a:cs typeface="PT Sans"/>
                <a:sym typeface="PT Sans"/>
              </a:rPr>
              <a:t>“</a:t>
            </a:r>
            <a:r>
              <a:rPr b="0" i="0" lang="en-US" sz="2400" u="none" cap="none" strike="noStrike">
                <a:solidFill>
                  <a:schemeClr val="dk1"/>
                </a:solidFill>
                <a:latin typeface="PT Sans"/>
                <a:ea typeface="PT Sans"/>
                <a:cs typeface="PT Sans"/>
                <a:sym typeface="PT Sans"/>
              </a:rPr>
              <a:t>Animated illustrations by cartoonist Toby Morris and microbiologist Siouxsie Wiles explaining the importance of social distancing during th</a:t>
            </a:r>
            <a:r>
              <a:rPr b="0" i="0" lang="en-US" sz="2400" u="none" cap="none" strike="noStrike">
                <a:solidFill>
                  <a:srgbClr val="000000"/>
                </a:solidFill>
                <a:latin typeface="PT Sans"/>
                <a:ea typeface="PT Sans"/>
                <a:cs typeface="PT Sans"/>
                <a:sym typeface="PT Sans"/>
              </a:rPr>
              <a:t>e </a:t>
            </a:r>
            <a:r>
              <a:rPr b="0" i="0" lang="en-US" sz="2400" u="none" cap="none" strike="noStrike">
                <a:solidFill>
                  <a:schemeClr val="hlink"/>
                </a:solidFill>
                <a:uFill>
                  <a:noFill/>
                </a:uFill>
                <a:latin typeface="PT Sans"/>
                <a:ea typeface="PT Sans"/>
                <a:cs typeface="PT Sans"/>
                <a:sym typeface="PT Sans"/>
                <a:hlinkClick r:id="rId3"/>
              </a:rPr>
              <a:t>coronavirus</a:t>
            </a:r>
            <a:r>
              <a:rPr b="0" i="0" lang="en-US" sz="2400" u="none" cap="none" strike="noStrike">
                <a:solidFill>
                  <a:srgbClr val="000000"/>
                </a:solidFill>
                <a:latin typeface="PT Sans"/>
                <a:ea typeface="PT Sans"/>
                <a:cs typeface="PT Sans"/>
                <a:sym typeface="PT Sans"/>
              </a:rPr>
              <a:t> </a:t>
            </a:r>
            <a:r>
              <a:rPr b="0" i="0" lang="en-US" sz="2400" u="none" cap="none" strike="noStrike">
                <a:solidFill>
                  <a:schemeClr val="dk1"/>
                </a:solidFill>
                <a:latin typeface="PT Sans"/>
                <a:ea typeface="PT Sans"/>
                <a:cs typeface="PT Sans"/>
                <a:sym typeface="PT Sans"/>
              </a:rPr>
              <a:t>outbreak have gone viral after they were published by a website in New Zealand.” </a:t>
            </a:r>
            <a:r>
              <a:rPr b="0" i="0" lang="en-US" sz="2400" u="sng" cap="none" strike="noStrike">
                <a:solidFill>
                  <a:schemeClr val="hlink"/>
                </a:solidFill>
                <a:latin typeface="PT Sans"/>
                <a:ea typeface="PT Sans"/>
                <a:cs typeface="PT Sans"/>
                <a:sym typeface="PT Sans"/>
                <a:hlinkClick r:id="rId4"/>
              </a:rPr>
              <a:t>https://www.dezeen.com/2020/03/22/coronavirus-animations-toby-morris-siouxsie-wiles-design-graphics/</a:t>
            </a:r>
            <a:endParaRPr b="0" i="0" sz="2400" u="none" cap="none" strike="noStrike">
              <a:solidFill>
                <a:schemeClr val="dk1"/>
              </a:solidFill>
              <a:latin typeface="PT Sans"/>
              <a:ea typeface="PT Sans"/>
              <a:cs typeface="PT Sans"/>
              <a:sym typeface="PT Sans"/>
            </a:endParaRPr>
          </a:p>
          <a:p>
            <a:pPr indent="0" lvl="0" marL="0" marR="0" rtl="0" algn="ctr">
              <a:lnSpc>
                <a:spcPct val="115000"/>
              </a:lnSpc>
              <a:spcBef>
                <a:spcPts val="0"/>
              </a:spcBef>
              <a:spcAft>
                <a:spcPts val="0"/>
              </a:spcAft>
              <a:buClr>
                <a:srgbClr val="000000"/>
              </a:buClr>
              <a:buSzPts val="2800"/>
              <a:buFont typeface="Arial"/>
              <a:buNone/>
            </a:pPr>
            <a:r>
              <a:t/>
            </a:r>
            <a:endParaRPr b="0" i="0" sz="2400" u="none" cap="none" strike="noStrike">
              <a:solidFill>
                <a:schemeClr val="dk1"/>
              </a:solidFill>
              <a:latin typeface="PT Sans"/>
              <a:ea typeface="PT Sans"/>
              <a:cs typeface="PT Sans"/>
              <a:sym typeface="PT Sans"/>
            </a:endParaRPr>
          </a:p>
        </p:txBody>
      </p:sp>
      <p:pic>
        <p:nvPicPr>
          <p:cNvPr id="275" name="Google Shape;275;p34"/>
          <p:cNvPicPr preferRelativeResize="0"/>
          <p:nvPr/>
        </p:nvPicPr>
        <p:blipFill rotWithShape="1">
          <a:blip r:embed="rId5">
            <a:alphaModFix/>
          </a:blip>
          <a:srcRect b="12718" l="0" r="0" t="12726"/>
          <a:stretch/>
        </p:blipFill>
        <p:spPr>
          <a:xfrm>
            <a:off x="1271750" y="2486963"/>
            <a:ext cx="4310400" cy="5715826"/>
          </a:xfrm>
          <a:prstGeom prst="rect">
            <a:avLst/>
          </a:prstGeom>
          <a:noFill/>
          <a:ln>
            <a:noFill/>
          </a:ln>
        </p:spPr>
      </p:pic>
      <p:pic>
        <p:nvPicPr>
          <p:cNvPr id="276" name="Google Shape;276;p34"/>
          <p:cNvPicPr preferRelativeResize="0"/>
          <p:nvPr/>
        </p:nvPicPr>
        <p:blipFill rotWithShape="1">
          <a:blip r:embed="rId6">
            <a:alphaModFix/>
          </a:blip>
          <a:srcRect b="0" l="0" r="0" t="0"/>
          <a:stretch/>
        </p:blipFill>
        <p:spPr>
          <a:xfrm>
            <a:off x="7278975" y="2513450"/>
            <a:ext cx="9200176" cy="5715825"/>
          </a:xfrm>
          <a:prstGeom prst="rect">
            <a:avLst/>
          </a:prstGeom>
          <a:noFill/>
          <a:ln>
            <a:noFill/>
          </a:ln>
        </p:spPr>
      </p:pic>
      <p:sp>
        <p:nvSpPr>
          <p:cNvPr id="277" name="Google Shape;277;p34"/>
          <p:cNvSpPr/>
          <p:nvPr/>
        </p:nvSpPr>
        <p:spPr>
          <a:xfrm>
            <a:off x="7001950" y="2245150"/>
            <a:ext cx="9919336" cy="6199467"/>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281" name="Shape 281"/>
        <p:cNvGrpSpPr/>
        <p:nvPr/>
      </p:nvGrpSpPr>
      <p:grpSpPr>
        <a:xfrm>
          <a:off x="0" y="0"/>
          <a:ext cx="0" cy="0"/>
          <a:chOff x="0" y="0"/>
          <a:chExt cx="0" cy="0"/>
        </a:xfrm>
      </p:grpSpPr>
      <p:sp>
        <p:nvSpPr>
          <p:cNvPr id="282" name="Google Shape;282;p35"/>
          <p:cNvSpPr txBox="1"/>
          <p:nvPr/>
        </p:nvSpPr>
        <p:spPr>
          <a:xfrm>
            <a:off x="2288600" y="8990325"/>
            <a:ext cx="13140299" cy="7734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400"/>
              </a:spcBef>
              <a:spcAft>
                <a:spcPts val="0"/>
              </a:spcAft>
              <a:buClr>
                <a:srgbClr val="000000"/>
              </a:buClr>
              <a:buSzPts val="2800"/>
              <a:buFont typeface="Arial"/>
              <a:buNone/>
            </a:pPr>
            <a:r>
              <a:t/>
            </a:r>
            <a:endParaRPr b="0" i="0" sz="2800" u="none" cap="none" strike="noStrike">
              <a:solidFill>
                <a:srgbClr val="1B1A16"/>
              </a:solidFill>
              <a:latin typeface="PT Sans"/>
              <a:ea typeface="PT Sans"/>
              <a:cs typeface="PT Sans"/>
              <a:sym typeface="PT Sans"/>
            </a:endParaRPr>
          </a:p>
        </p:txBody>
      </p:sp>
      <p:sp>
        <p:nvSpPr>
          <p:cNvPr id="283" name="Google Shape;283;p35"/>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DATA LITERACY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grounding through empowerment </a:t>
            </a:r>
            <a:endParaRPr b="1" i="0" sz="4800" u="none" cap="none" strike="noStrike">
              <a:solidFill>
                <a:srgbClr val="000000"/>
              </a:solidFill>
              <a:latin typeface="PT Sans"/>
              <a:ea typeface="PT Sans"/>
              <a:cs typeface="PT Sans"/>
              <a:sym typeface="PT Sans"/>
            </a:endParaRPr>
          </a:p>
        </p:txBody>
      </p:sp>
      <p:sp>
        <p:nvSpPr>
          <p:cNvPr id="284" name="Google Shape;284;p35"/>
          <p:cNvSpPr/>
          <p:nvPr/>
        </p:nvSpPr>
        <p:spPr>
          <a:xfrm>
            <a:off x="1015625" y="3035726"/>
            <a:ext cx="4987069" cy="4336415"/>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85" name="Google Shape;285;p35"/>
          <p:cNvSpPr txBox="1"/>
          <p:nvPr/>
        </p:nvSpPr>
        <p:spPr>
          <a:xfrm>
            <a:off x="959750" y="8685400"/>
            <a:ext cx="15905399" cy="864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2800"/>
              <a:buFont typeface="Arial"/>
              <a:buNone/>
            </a:pPr>
            <a:r>
              <a:rPr b="0" i="0" lang="en-US" sz="2400" u="none" cap="none" strike="noStrike">
                <a:solidFill>
                  <a:srgbClr val="1B1A16"/>
                </a:solidFill>
                <a:latin typeface="PT Sans"/>
                <a:ea typeface="PT Sans"/>
                <a:cs typeface="PT Sans"/>
                <a:sym typeface="PT Sans"/>
              </a:rPr>
              <a:t>“</a:t>
            </a:r>
            <a:r>
              <a:rPr b="0" i="0" lang="en-US" sz="2400" u="none" cap="none" strike="noStrike">
                <a:solidFill>
                  <a:schemeClr val="dk1"/>
                </a:solidFill>
                <a:latin typeface="PT Sans"/>
                <a:ea typeface="PT Sans"/>
                <a:cs typeface="PT Sans"/>
                <a:sym typeface="PT Sans"/>
              </a:rPr>
              <a:t>Animated illustrations by cartoonist Toby Morris and microbiologist Siouxsie Wiles explaining the importance of social distancing during th</a:t>
            </a:r>
            <a:r>
              <a:rPr b="0" i="0" lang="en-US" sz="2400" u="none" cap="none" strike="noStrike">
                <a:solidFill>
                  <a:srgbClr val="000000"/>
                </a:solidFill>
                <a:latin typeface="PT Sans"/>
                <a:ea typeface="PT Sans"/>
                <a:cs typeface="PT Sans"/>
                <a:sym typeface="PT Sans"/>
              </a:rPr>
              <a:t>e </a:t>
            </a:r>
            <a:r>
              <a:rPr b="0" i="0" lang="en-US" sz="2400" u="none" cap="none" strike="noStrike">
                <a:solidFill>
                  <a:schemeClr val="hlink"/>
                </a:solidFill>
                <a:uFill>
                  <a:noFill/>
                </a:uFill>
                <a:latin typeface="PT Sans"/>
                <a:ea typeface="PT Sans"/>
                <a:cs typeface="PT Sans"/>
                <a:sym typeface="PT Sans"/>
                <a:hlinkClick r:id="rId3"/>
              </a:rPr>
              <a:t>coronavirus</a:t>
            </a:r>
            <a:r>
              <a:rPr b="0" i="0" lang="en-US" sz="2400" u="none" cap="none" strike="noStrike">
                <a:solidFill>
                  <a:srgbClr val="000000"/>
                </a:solidFill>
                <a:latin typeface="PT Sans"/>
                <a:ea typeface="PT Sans"/>
                <a:cs typeface="PT Sans"/>
                <a:sym typeface="PT Sans"/>
              </a:rPr>
              <a:t> </a:t>
            </a:r>
            <a:r>
              <a:rPr b="0" i="0" lang="en-US" sz="2400" u="none" cap="none" strike="noStrike">
                <a:solidFill>
                  <a:schemeClr val="dk1"/>
                </a:solidFill>
                <a:latin typeface="PT Sans"/>
                <a:ea typeface="PT Sans"/>
                <a:cs typeface="PT Sans"/>
                <a:sym typeface="PT Sans"/>
              </a:rPr>
              <a:t>outbreak have gone viral after they were published by a website in New Zealand.” </a:t>
            </a:r>
            <a:r>
              <a:rPr b="0" i="0" lang="en-US" sz="2400" u="sng" cap="none" strike="noStrike">
                <a:solidFill>
                  <a:schemeClr val="hlink"/>
                </a:solidFill>
                <a:latin typeface="PT Sans"/>
                <a:ea typeface="PT Sans"/>
                <a:cs typeface="PT Sans"/>
                <a:sym typeface="PT Sans"/>
                <a:hlinkClick r:id="rId4"/>
              </a:rPr>
              <a:t>https://www.dezeen.com/2020/03/22/coronavirus-animations-toby-morris-siouxsie-wiles-design-graphics/</a:t>
            </a:r>
            <a:endParaRPr b="0" i="0" sz="2400" u="none" cap="none" strike="noStrike">
              <a:solidFill>
                <a:schemeClr val="dk1"/>
              </a:solidFill>
              <a:latin typeface="PT Sans"/>
              <a:ea typeface="PT Sans"/>
              <a:cs typeface="PT Sans"/>
              <a:sym typeface="PT Sans"/>
            </a:endParaRPr>
          </a:p>
          <a:p>
            <a:pPr indent="0" lvl="0" marL="0" marR="0" rtl="0" algn="ctr">
              <a:lnSpc>
                <a:spcPct val="115000"/>
              </a:lnSpc>
              <a:spcBef>
                <a:spcPts val="0"/>
              </a:spcBef>
              <a:spcAft>
                <a:spcPts val="0"/>
              </a:spcAft>
              <a:buClr>
                <a:srgbClr val="000000"/>
              </a:buClr>
              <a:buSzPts val="2800"/>
              <a:buFont typeface="Arial"/>
              <a:buNone/>
            </a:pPr>
            <a:r>
              <a:t/>
            </a:r>
            <a:endParaRPr b="0" i="0" sz="2400" u="none" cap="none" strike="noStrike">
              <a:solidFill>
                <a:schemeClr val="dk1"/>
              </a:solidFill>
              <a:latin typeface="PT Sans"/>
              <a:ea typeface="PT Sans"/>
              <a:cs typeface="PT Sans"/>
              <a:sym typeface="PT Sans"/>
            </a:endParaRPr>
          </a:p>
        </p:txBody>
      </p:sp>
      <p:sp>
        <p:nvSpPr>
          <p:cNvPr id="286" name="Google Shape;286;p35"/>
          <p:cNvSpPr/>
          <p:nvPr/>
        </p:nvSpPr>
        <p:spPr>
          <a:xfrm>
            <a:off x="7001950" y="2245150"/>
            <a:ext cx="9919336" cy="6199467"/>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pic>
        <p:nvPicPr>
          <p:cNvPr id="287" name="Google Shape;287;p35"/>
          <p:cNvPicPr preferRelativeResize="0"/>
          <p:nvPr/>
        </p:nvPicPr>
        <p:blipFill rotWithShape="1">
          <a:blip r:embed="rId5">
            <a:alphaModFix/>
          </a:blip>
          <a:srcRect b="0" l="0" r="0" t="0"/>
          <a:stretch/>
        </p:blipFill>
        <p:spPr>
          <a:xfrm>
            <a:off x="7503913" y="2691163"/>
            <a:ext cx="8915400" cy="5353050"/>
          </a:xfrm>
          <a:prstGeom prst="rect">
            <a:avLst/>
          </a:prstGeom>
          <a:noFill/>
          <a:ln>
            <a:noFill/>
          </a:ln>
        </p:spPr>
      </p:pic>
      <p:pic>
        <p:nvPicPr>
          <p:cNvPr id="288" name="Google Shape;288;p35"/>
          <p:cNvPicPr preferRelativeResize="0"/>
          <p:nvPr/>
        </p:nvPicPr>
        <p:blipFill rotWithShape="1">
          <a:blip r:embed="rId6">
            <a:alphaModFix/>
          </a:blip>
          <a:srcRect b="1110" l="10598" r="19665" t="-1110"/>
          <a:stretch/>
        </p:blipFill>
        <p:spPr>
          <a:xfrm>
            <a:off x="1256075" y="3238299"/>
            <a:ext cx="4497517" cy="38696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292" name="Shape 292"/>
        <p:cNvGrpSpPr/>
        <p:nvPr/>
      </p:nvGrpSpPr>
      <p:grpSpPr>
        <a:xfrm>
          <a:off x="0" y="0"/>
          <a:ext cx="0" cy="0"/>
          <a:chOff x="0" y="0"/>
          <a:chExt cx="0" cy="0"/>
        </a:xfrm>
      </p:grpSpPr>
      <p:sp>
        <p:nvSpPr>
          <p:cNvPr id="293" name="Google Shape;293;p36"/>
          <p:cNvSpPr/>
          <p:nvPr/>
        </p:nvSpPr>
        <p:spPr>
          <a:xfrm>
            <a:off x="2288600" y="2675000"/>
            <a:ext cx="5918720" cy="6006738"/>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294" name="Google Shape;294;p36"/>
          <p:cNvSpPr txBox="1"/>
          <p:nvPr/>
        </p:nvSpPr>
        <p:spPr>
          <a:xfrm>
            <a:off x="1880175" y="8990325"/>
            <a:ext cx="13788001" cy="773400"/>
          </a:xfrm>
          <a:prstGeom prst="rect">
            <a:avLst/>
          </a:prstGeom>
          <a:noFill/>
          <a:ln>
            <a:noFill/>
          </a:ln>
        </p:spPr>
        <p:txBody>
          <a:bodyPr anchorCtr="0" anchor="t" bIns="0" lIns="0" spcFirstLastPara="1" rIns="0" wrap="square" tIns="0">
            <a:noAutofit/>
          </a:bodyPr>
          <a:lstStyle/>
          <a:p>
            <a:pPr indent="0" lvl="0" marL="0" marR="0" rtl="0" algn="ctr">
              <a:lnSpc>
                <a:spcPct val="125840"/>
              </a:lnSpc>
              <a:spcBef>
                <a:spcPts val="1400"/>
              </a:spcBef>
              <a:spcAft>
                <a:spcPts val="0"/>
              </a:spcAft>
              <a:buClr>
                <a:schemeClr val="dk1"/>
              </a:buClr>
              <a:buSzPts val="1100"/>
              <a:buFont typeface="Arial"/>
              <a:buNone/>
            </a:pPr>
            <a:r>
              <a:rPr b="0" i="0" lang="en-US" sz="2600" u="none" cap="none" strike="noStrike">
                <a:solidFill>
                  <a:srgbClr val="000000"/>
                </a:solidFill>
                <a:latin typeface="PT Sans"/>
                <a:ea typeface="PT Sans"/>
                <a:cs typeface="PT Sans"/>
                <a:sym typeface="PT Sans"/>
              </a:rPr>
              <a:t>Monique Jackson, @_coronadiary collaboration with @risingartsagency #UNHEARDCOVID, 2020</a:t>
            </a:r>
            <a:endParaRPr b="0" i="0" sz="2600" u="none" cap="none" strike="noStrike">
              <a:solidFill>
                <a:srgbClr val="000000"/>
              </a:solidFill>
              <a:latin typeface="PT Sans"/>
              <a:ea typeface="PT Sans"/>
              <a:cs typeface="PT Sans"/>
              <a:sym typeface="PT Sans"/>
            </a:endParaRPr>
          </a:p>
          <a:p>
            <a:pPr indent="0" lvl="0" marL="0" marR="0" rtl="0" algn="ctr">
              <a:lnSpc>
                <a:spcPct val="139964"/>
              </a:lnSpc>
              <a:spcBef>
                <a:spcPts val="400"/>
              </a:spcBef>
              <a:spcAft>
                <a:spcPts val="0"/>
              </a:spcAft>
              <a:buClr>
                <a:srgbClr val="000000"/>
              </a:buClr>
              <a:buSzPts val="2800"/>
              <a:buFont typeface="Arial"/>
              <a:buNone/>
            </a:pPr>
            <a:r>
              <a:t/>
            </a:r>
            <a:endParaRPr b="0" i="0" sz="2800" u="none" cap="none" strike="noStrike">
              <a:solidFill>
                <a:srgbClr val="1B1A16"/>
              </a:solidFill>
              <a:latin typeface="PT Sans"/>
              <a:ea typeface="PT Sans"/>
              <a:cs typeface="PT Sans"/>
              <a:sym typeface="PT Sans"/>
            </a:endParaRPr>
          </a:p>
        </p:txBody>
      </p:sp>
      <p:pic>
        <p:nvPicPr>
          <p:cNvPr id="295" name="Google Shape;295;p36"/>
          <p:cNvPicPr preferRelativeResize="0"/>
          <p:nvPr/>
        </p:nvPicPr>
        <p:blipFill rotWithShape="1">
          <a:blip r:embed="rId3">
            <a:alphaModFix/>
          </a:blip>
          <a:srcRect b="0" l="0" r="0" t="0"/>
          <a:stretch/>
        </p:blipFill>
        <p:spPr>
          <a:xfrm>
            <a:off x="9742966" y="2903900"/>
            <a:ext cx="5545210" cy="5535874"/>
          </a:xfrm>
          <a:prstGeom prst="rect">
            <a:avLst/>
          </a:prstGeom>
          <a:noFill/>
          <a:ln>
            <a:noFill/>
          </a:ln>
        </p:spPr>
      </p:pic>
      <p:sp>
        <p:nvSpPr>
          <p:cNvPr id="296" name="Google Shape;296;p36"/>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EMPATHY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humanising what is counted and uncounted</a:t>
            </a:r>
            <a:endParaRPr b="1" i="0" sz="4800" u="none" cap="none" strike="noStrike">
              <a:solidFill>
                <a:srgbClr val="000000"/>
              </a:solidFill>
              <a:latin typeface="PT Sans"/>
              <a:ea typeface="PT Sans"/>
              <a:cs typeface="PT Sans"/>
              <a:sym typeface="PT Sans"/>
            </a:endParaRPr>
          </a:p>
        </p:txBody>
      </p:sp>
      <p:pic>
        <p:nvPicPr>
          <p:cNvPr id="297" name="Google Shape;297;p36"/>
          <p:cNvPicPr preferRelativeResize="0"/>
          <p:nvPr/>
        </p:nvPicPr>
        <p:blipFill rotWithShape="1">
          <a:blip r:embed="rId4">
            <a:alphaModFix/>
          </a:blip>
          <a:srcRect b="0" l="0" r="0" t="0"/>
          <a:stretch/>
        </p:blipFill>
        <p:spPr>
          <a:xfrm>
            <a:off x="2399988" y="2827400"/>
            <a:ext cx="5695950" cy="5715000"/>
          </a:xfrm>
          <a:prstGeom prst="rect">
            <a:avLst/>
          </a:prstGeom>
          <a:noFill/>
          <a:ln>
            <a:noFill/>
          </a:ln>
        </p:spPr>
      </p:pic>
      <p:sp>
        <p:nvSpPr>
          <p:cNvPr id="298" name="Google Shape;298;p36"/>
          <p:cNvSpPr/>
          <p:nvPr/>
        </p:nvSpPr>
        <p:spPr>
          <a:xfrm>
            <a:off x="9510100" y="2675012"/>
            <a:ext cx="5918720" cy="6006738"/>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302" name="Shape 302"/>
        <p:cNvGrpSpPr/>
        <p:nvPr/>
      </p:nvGrpSpPr>
      <p:grpSpPr>
        <a:xfrm>
          <a:off x="0" y="0"/>
          <a:ext cx="0" cy="0"/>
          <a:chOff x="0" y="0"/>
          <a:chExt cx="0" cy="0"/>
        </a:xfrm>
      </p:grpSpPr>
      <p:sp>
        <p:nvSpPr>
          <p:cNvPr id="303" name="Google Shape;303;p37"/>
          <p:cNvSpPr txBox="1"/>
          <p:nvPr/>
        </p:nvSpPr>
        <p:spPr>
          <a:xfrm>
            <a:off x="1254025" y="9088025"/>
            <a:ext cx="5918700" cy="4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rgbClr val="000000"/>
                </a:solidFill>
                <a:latin typeface="PT Sans"/>
                <a:ea typeface="PT Sans"/>
                <a:cs typeface="PT Sans"/>
                <a:sym typeface="PT Sans"/>
              </a:rPr>
              <a:t>Wool-Rim Sjöblom</a:t>
            </a:r>
            <a:endParaRPr b="0" i="0" sz="4100" u="none" cap="none" strike="noStrike">
              <a:solidFill>
                <a:srgbClr val="000000"/>
              </a:solidFill>
              <a:latin typeface="PT Sans"/>
              <a:ea typeface="PT Sans"/>
              <a:cs typeface="PT Sans"/>
              <a:sym typeface="PT Sans"/>
            </a:endParaRPr>
          </a:p>
        </p:txBody>
      </p:sp>
      <p:sp>
        <p:nvSpPr>
          <p:cNvPr id="304" name="Google Shape;304;p37"/>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EMPATHY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humanising what is counted and uncounted</a:t>
            </a:r>
            <a:endParaRPr b="1" i="0" sz="4800" u="none" cap="none" strike="noStrike">
              <a:solidFill>
                <a:srgbClr val="000000"/>
              </a:solidFill>
              <a:latin typeface="PT Sans"/>
              <a:ea typeface="PT Sans"/>
              <a:cs typeface="PT Sans"/>
              <a:sym typeface="PT Sans"/>
            </a:endParaRPr>
          </a:p>
        </p:txBody>
      </p:sp>
      <p:sp>
        <p:nvSpPr>
          <p:cNvPr id="305" name="Google Shape;305;p37"/>
          <p:cNvSpPr/>
          <p:nvPr/>
        </p:nvSpPr>
        <p:spPr>
          <a:xfrm>
            <a:off x="1272875" y="2675000"/>
            <a:ext cx="5918720" cy="5974616"/>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pic>
        <p:nvPicPr>
          <p:cNvPr id="306" name="Google Shape;306;p37"/>
          <p:cNvPicPr preferRelativeResize="0"/>
          <p:nvPr/>
        </p:nvPicPr>
        <p:blipFill rotWithShape="1">
          <a:blip r:embed="rId3">
            <a:alphaModFix/>
          </a:blip>
          <a:srcRect b="0" l="0" r="0" t="0"/>
          <a:stretch/>
        </p:blipFill>
        <p:spPr>
          <a:xfrm>
            <a:off x="1530500" y="2975200"/>
            <a:ext cx="5365750" cy="5365751"/>
          </a:xfrm>
          <a:prstGeom prst="rect">
            <a:avLst/>
          </a:prstGeom>
          <a:noFill/>
          <a:ln>
            <a:noFill/>
          </a:ln>
        </p:spPr>
      </p:pic>
      <p:sp>
        <p:nvSpPr>
          <p:cNvPr id="307" name="Google Shape;307;p37"/>
          <p:cNvSpPr/>
          <p:nvPr/>
        </p:nvSpPr>
        <p:spPr>
          <a:xfrm>
            <a:off x="8092450" y="2675000"/>
            <a:ext cx="3886926" cy="5958187"/>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08" name="Google Shape;308;p37"/>
          <p:cNvSpPr txBox="1"/>
          <p:nvPr/>
        </p:nvSpPr>
        <p:spPr>
          <a:xfrm>
            <a:off x="7962800" y="9121375"/>
            <a:ext cx="4016700" cy="4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0" i="0" lang="en-US" sz="2500" u="none" cap="none" strike="noStrike">
                <a:solidFill>
                  <a:schemeClr val="dk1"/>
                </a:solidFill>
                <a:latin typeface="PT Sans"/>
                <a:ea typeface="PT Sans"/>
                <a:cs typeface="PT Sans"/>
                <a:sym typeface="PT Sans"/>
              </a:rPr>
              <a:t>Joshua Luna </a:t>
            </a:r>
            <a:endParaRPr b="0" i="0" sz="2800" u="none" cap="none" strike="noStrike">
              <a:solidFill>
                <a:srgbClr val="000000"/>
              </a:solidFill>
              <a:latin typeface="PT Sans"/>
              <a:ea typeface="PT Sans"/>
              <a:cs typeface="PT Sans"/>
              <a:sym typeface="PT Sans"/>
            </a:endParaRPr>
          </a:p>
        </p:txBody>
      </p:sp>
      <p:pic>
        <p:nvPicPr>
          <p:cNvPr id="309" name="Google Shape;309;p37"/>
          <p:cNvPicPr preferRelativeResize="0"/>
          <p:nvPr/>
        </p:nvPicPr>
        <p:blipFill rotWithShape="1">
          <a:blip r:embed="rId4">
            <a:alphaModFix/>
          </a:blip>
          <a:srcRect b="0" l="0" r="0" t="0"/>
          <a:stretch/>
        </p:blipFill>
        <p:spPr>
          <a:xfrm>
            <a:off x="8370600" y="3012538"/>
            <a:ext cx="3308866" cy="5365749"/>
          </a:xfrm>
          <a:prstGeom prst="rect">
            <a:avLst/>
          </a:prstGeom>
          <a:noFill/>
          <a:ln>
            <a:noFill/>
          </a:ln>
        </p:spPr>
      </p:pic>
      <p:sp>
        <p:nvSpPr>
          <p:cNvPr id="310" name="Google Shape;310;p37"/>
          <p:cNvSpPr txBox="1"/>
          <p:nvPr/>
        </p:nvSpPr>
        <p:spPr>
          <a:xfrm>
            <a:off x="12750700" y="3210038"/>
            <a:ext cx="4689600" cy="456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PT Sans"/>
                <a:ea typeface="PT Sans"/>
                <a:cs typeface="PT Sans"/>
                <a:sym typeface="PT Sans"/>
              </a:rPr>
              <a:t>“The title of [Sjoblom’s] series stemmed from a hashtag, #IAmNotAVirus, that was started by </a:t>
            </a:r>
            <a:r>
              <a:rPr b="0" i="0" lang="en-US" sz="2400" u="none" cap="none" strike="noStrike">
                <a:solidFill>
                  <a:schemeClr val="hlink"/>
                </a:solidFill>
                <a:uFill>
                  <a:noFill/>
                </a:uFill>
                <a:latin typeface="PT Sans"/>
                <a:ea typeface="PT Sans"/>
                <a:cs typeface="PT Sans"/>
                <a:sym typeface="PT Sans"/>
                <a:hlinkClick r:id="rId5"/>
              </a:rPr>
              <a:t>French Asians</a:t>
            </a:r>
            <a:r>
              <a:rPr b="0" i="0" lang="en-US" sz="2400" u="none" cap="none" strike="noStrike">
                <a:solidFill>
                  <a:srgbClr val="000000"/>
                </a:solidFill>
                <a:latin typeface="PT Sans"/>
                <a:ea typeface="PT Sans"/>
                <a:cs typeface="PT Sans"/>
                <a:sym typeface="PT Sans"/>
              </a:rPr>
              <a:t> in response to racist incidents on public transportation and through </a:t>
            </a:r>
            <a:r>
              <a:rPr b="0" i="0" lang="en-US" sz="2400" u="none" cap="none" strike="noStrike">
                <a:solidFill>
                  <a:schemeClr val="hlink"/>
                </a:solidFill>
                <a:uFill>
                  <a:noFill/>
                </a:uFill>
                <a:latin typeface="PT Sans"/>
                <a:ea typeface="PT Sans"/>
                <a:cs typeface="PT Sans"/>
                <a:sym typeface="PT Sans"/>
                <a:hlinkClick r:id="rId6"/>
              </a:rPr>
              <a:t>social media</a:t>
            </a:r>
            <a:r>
              <a:rPr b="0" i="0" lang="en-US" sz="2400" u="none" cap="none" strike="noStrike">
                <a:solidFill>
                  <a:srgbClr val="000000"/>
                </a:solidFill>
                <a:latin typeface="PT Sans"/>
                <a:ea typeface="PT Sans"/>
                <a:cs typeface="PT Sans"/>
                <a:sym typeface="PT Sans"/>
              </a:rPr>
              <a:t>. The movement has also inspired </a:t>
            </a:r>
            <a:r>
              <a:rPr b="0" i="0" lang="en-US" sz="2400" u="none" cap="none" strike="noStrike">
                <a:solidFill>
                  <a:schemeClr val="hlink"/>
                </a:solidFill>
                <a:uFill>
                  <a:noFill/>
                </a:uFill>
                <a:latin typeface="PT Sans"/>
                <a:ea typeface="PT Sans"/>
                <a:cs typeface="PT Sans"/>
                <a:sym typeface="PT Sans"/>
                <a:hlinkClick r:id="rId7"/>
              </a:rPr>
              <a:t>other illustrators on Instagram</a:t>
            </a:r>
            <a:r>
              <a:rPr b="0" i="0" lang="en-US" sz="2400" u="none" cap="none" strike="noStrike">
                <a:solidFill>
                  <a:srgbClr val="000000"/>
                </a:solidFill>
                <a:latin typeface="PT Sans"/>
                <a:ea typeface="PT Sans"/>
                <a:cs typeface="PT Sans"/>
                <a:sym typeface="PT Sans"/>
              </a:rPr>
              <a:t> to create art in response.”</a:t>
            </a:r>
            <a:endParaRPr b="0" i="0" sz="2400" u="none" cap="none" strike="noStrike">
              <a:solidFill>
                <a:srgbClr val="000000"/>
              </a:solidFill>
              <a:latin typeface="PT Sans"/>
              <a:ea typeface="PT Sans"/>
              <a:cs typeface="PT Sans"/>
              <a:sym typeface="PT Sans"/>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PT Sans"/>
              <a:ea typeface="PT Sans"/>
              <a:cs typeface="PT Sans"/>
              <a:sym typeface="PT Sans"/>
            </a:endParaRPr>
          </a:p>
          <a:p>
            <a:pPr indent="0" lvl="0" marL="0" marR="0" rtl="0" algn="ctr">
              <a:lnSpc>
                <a:spcPct val="100000"/>
              </a:lnSpc>
              <a:spcBef>
                <a:spcPts val="0"/>
              </a:spcBef>
              <a:spcAft>
                <a:spcPts val="0"/>
              </a:spcAft>
              <a:buClr>
                <a:srgbClr val="000000"/>
              </a:buClr>
              <a:buSzPts val="2100"/>
              <a:buFont typeface="Arial"/>
              <a:buNone/>
            </a:pPr>
            <a:r>
              <a:rPr b="0" i="0" lang="en-US" sz="2100" u="sng" cap="none" strike="noStrike">
                <a:solidFill>
                  <a:schemeClr val="hlink"/>
                </a:solidFill>
                <a:latin typeface="PT Sans"/>
                <a:ea typeface="PT Sans"/>
                <a:cs typeface="PT Sans"/>
                <a:sym typeface="PT Sans"/>
                <a:hlinkClick r:id="rId8"/>
              </a:rPr>
              <a:t>https://www.pbs.org/newshour/arts/i-am-not-a-virus-how-this-artist-is-illustrating-coronavirus-fueled-racism</a:t>
            </a:r>
            <a:endParaRPr b="0" i="0" sz="2100" u="none" cap="none" strike="noStrike">
              <a:solidFill>
                <a:srgbClr val="000000"/>
              </a:solidFill>
              <a:latin typeface="PT Sans"/>
              <a:ea typeface="PT Sans"/>
              <a:cs typeface="PT Sans"/>
              <a:sym typeface="PT Sans"/>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PT Sans"/>
              <a:ea typeface="PT Sans"/>
              <a:cs typeface="PT Sans"/>
              <a:sym typeface="PT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314" name="Shape 314"/>
        <p:cNvGrpSpPr/>
        <p:nvPr/>
      </p:nvGrpSpPr>
      <p:grpSpPr>
        <a:xfrm>
          <a:off x="0" y="0"/>
          <a:ext cx="0" cy="0"/>
          <a:chOff x="0" y="0"/>
          <a:chExt cx="0" cy="0"/>
        </a:xfrm>
      </p:grpSpPr>
      <p:sp>
        <p:nvSpPr>
          <p:cNvPr id="315" name="Google Shape;315;p38"/>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EMPATHY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humanising what is counted and uncounted</a:t>
            </a:r>
            <a:endParaRPr b="1" i="0" sz="4800" u="none" cap="none" strike="noStrike">
              <a:solidFill>
                <a:srgbClr val="000000"/>
              </a:solidFill>
              <a:latin typeface="PT Sans"/>
              <a:ea typeface="PT Sans"/>
              <a:cs typeface="PT Sans"/>
              <a:sym typeface="PT Sans"/>
            </a:endParaRPr>
          </a:p>
        </p:txBody>
      </p:sp>
      <p:sp>
        <p:nvSpPr>
          <p:cNvPr id="316" name="Google Shape;316;p38"/>
          <p:cNvSpPr/>
          <p:nvPr/>
        </p:nvSpPr>
        <p:spPr>
          <a:xfrm>
            <a:off x="2288538" y="2502100"/>
            <a:ext cx="5918720" cy="5974616"/>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pic>
        <p:nvPicPr>
          <p:cNvPr id="317" name="Google Shape;317;p38"/>
          <p:cNvPicPr preferRelativeResize="0"/>
          <p:nvPr/>
        </p:nvPicPr>
        <p:blipFill rotWithShape="1">
          <a:blip r:embed="rId3">
            <a:alphaModFix/>
          </a:blip>
          <a:srcRect b="0" l="0" r="0" t="0"/>
          <a:stretch/>
        </p:blipFill>
        <p:spPr>
          <a:xfrm>
            <a:off x="10557837" y="2689350"/>
            <a:ext cx="5460750" cy="5479125"/>
          </a:xfrm>
          <a:prstGeom prst="rect">
            <a:avLst/>
          </a:prstGeom>
          <a:noFill/>
          <a:ln>
            <a:noFill/>
          </a:ln>
        </p:spPr>
      </p:pic>
      <p:sp>
        <p:nvSpPr>
          <p:cNvPr id="318" name="Google Shape;318;p38"/>
          <p:cNvSpPr/>
          <p:nvPr/>
        </p:nvSpPr>
        <p:spPr>
          <a:xfrm>
            <a:off x="10200488" y="2502100"/>
            <a:ext cx="6219082" cy="5958187"/>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19" name="Google Shape;319;p38"/>
          <p:cNvSpPr txBox="1"/>
          <p:nvPr/>
        </p:nvSpPr>
        <p:spPr>
          <a:xfrm>
            <a:off x="2288549" y="8828675"/>
            <a:ext cx="141309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600" u="none" cap="none" strike="noStrike">
                <a:solidFill>
                  <a:srgbClr val="1B1A16"/>
                </a:solidFill>
                <a:latin typeface="PT Sans"/>
                <a:ea typeface="PT Sans"/>
                <a:cs typeface="PT Sans"/>
                <a:sym typeface="PT Sans"/>
              </a:rPr>
              <a:t>Mona Chalabi was recently made an honourary fellow of the British Science Association for her work communicating data on COVID-19 </a:t>
            </a:r>
            <a:r>
              <a:rPr b="0" i="0" lang="en-US" sz="2600" u="sng" cap="none" strike="noStrike">
                <a:solidFill>
                  <a:schemeClr val="hlink"/>
                </a:solidFill>
                <a:latin typeface="PT Sans"/>
                <a:ea typeface="PT Sans"/>
                <a:cs typeface="PT Sans"/>
                <a:sym typeface="PT Sans"/>
                <a:hlinkClick r:id="rId4"/>
              </a:rPr>
              <a:t>https://www.instagram.com/monachalabi/</a:t>
            </a:r>
            <a:endParaRPr b="0" i="0" sz="2600" u="none" cap="none" strike="noStrike">
              <a:solidFill>
                <a:srgbClr val="1B1A16"/>
              </a:solidFill>
              <a:latin typeface="PT Sans"/>
              <a:ea typeface="PT Sans"/>
              <a:cs typeface="PT Sans"/>
              <a:sym typeface="PT Sans"/>
            </a:endParaRPr>
          </a:p>
          <a:p>
            <a:pPr indent="0" lvl="0" marL="0" marR="0" rtl="0" algn="ctr">
              <a:lnSpc>
                <a:spcPct val="139964"/>
              </a:lnSpc>
              <a:spcBef>
                <a:spcPts val="0"/>
              </a:spcBef>
              <a:spcAft>
                <a:spcPts val="0"/>
              </a:spcAft>
              <a:buClr>
                <a:srgbClr val="000000"/>
              </a:buClr>
              <a:buSzPts val="2800"/>
              <a:buFont typeface="Arial"/>
              <a:buNone/>
            </a:pPr>
            <a:r>
              <a:t/>
            </a:r>
            <a:endParaRPr b="0" i="0" sz="2600" u="none" cap="none" strike="noStrike">
              <a:solidFill>
                <a:srgbClr val="1B1A16"/>
              </a:solidFill>
              <a:latin typeface="PT Sans"/>
              <a:ea typeface="PT Sans"/>
              <a:cs typeface="PT Sans"/>
              <a:sym typeface="PT Sans"/>
            </a:endParaRPr>
          </a:p>
        </p:txBody>
      </p:sp>
      <p:pic>
        <p:nvPicPr>
          <p:cNvPr id="320" name="Google Shape;320;p38"/>
          <p:cNvPicPr preferRelativeResize="0"/>
          <p:nvPr/>
        </p:nvPicPr>
        <p:blipFill rotWithShape="1">
          <a:blip r:embed="rId5">
            <a:alphaModFix/>
          </a:blip>
          <a:srcRect b="0" l="0" r="0" t="0"/>
          <a:stretch/>
        </p:blipFill>
        <p:spPr>
          <a:xfrm>
            <a:off x="2517525" y="2769013"/>
            <a:ext cx="5460750" cy="54243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324" name="Shape 324"/>
        <p:cNvGrpSpPr/>
        <p:nvPr/>
      </p:nvGrpSpPr>
      <p:grpSpPr>
        <a:xfrm>
          <a:off x="0" y="0"/>
          <a:ext cx="0" cy="0"/>
          <a:chOff x="0" y="0"/>
          <a:chExt cx="0" cy="0"/>
        </a:xfrm>
      </p:grpSpPr>
      <p:sp>
        <p:nvSpPr>
          <p:cNvPr id="325" name="Google Shape;325;p39"/>
          <p:cNvSpPr txBox="1"/>
          <p:nvPr/>
        </p:nvSpPr>
        <p:spPr>
          <a:xfrm>
            <a:off x="2269750" y="9088025"/>
            <a:ext cx="5918700" cy="4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0" i="0" sz="4100" u="none" cap="none" strike="noStrike">
              <a:solidFill>
                <a:srgbClr val="000000"/>
              </a:solidFill>
              <a:latin typeface="PT Sans"/>
              <a:ea typeface="PT Sans"/>
              <a:cs typeface="PT Sans"/>
              <a:sym typeface="PT Sans"/>
            </a:endParaRPr>
          </a:p>
        </p:txBody>
      </p:sp>
      <p:sp>
        <p:nvSpPr>
          <p:cNvPr id="326" name="Google Shape;326;p39"/>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AGENCY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can’t control the big things, can control what’s in front of us</a:t>
            </a:r>
            <a:endParaRPr b="1" i="0" sz="4800" u="none" cap="none" strike="noStrike">
              <a:solidFill>
                <a:srgbClr val="000000"/>
              </a:solidFill>
              <a:latin typeface="PT Sans"/>
              <a:ea typeface="PT Sans"/>
              <a:cs typeface="PT Sans"/>
              <a:sym typeface="PT Sans"/>
            </a:endParaRPr>
          </a:p>
        </p:txBody>
      </p:sp>
      <p:sp>
        <p:nvSpPr>
          <p:cNvPr id="327" name="Google Shape;327;p39"/>
          <p:cNvSpPr/>
          <p:nvPr/>
        </p:nvSpPr>
        <p:spPr>
          <a:xfrm>
            <a:off x="446036" y="2429225"/>
            <a:ext cx="5261084" cy="5974616"/>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328" name="Google Shape;328;p39"/>
          <p:cNvSpPr/>
          <p:nvPr/>
        </p:nvSpPr>
        <p:spPr>
          <a:xfrm>
            <a:off x="12318425" y="2437450"/>
            <a:ext cx="5523527" cy="5958187"/>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29" name="Google Shape;329;p39"/>
          <p:cNvSpPr txBox="1"/>
          <p:nvPr/>
        </p:nvSpPr>
        <p:spPr>
          <a:xfrm>
            <a:off x="10200551" y="9088025"/>
            <a:ext cx="62190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pic>
        <p:nvPicPr>
          <p:cNvPr id="330" name="Google Shape;330;p39"/>
          <p:cNvPicPr preferRelativeResize="0"/>
          <p:nvPr/>
        </p:nvPicPr>
        <p:blipFill rotWithShape="1">
          <a:blip r:embed="rId3">
            <a:alphaModFix/>
          </a:blip>
          <a:srcRect b="0" l="0" r="7739" t="0"/>
          <a:stretch/>
        </p:blipFill>
        <p:spPr>
          <a:xfrm>
            <a:off x="12579799" y="2755250"/>
            <a:ext cx="4983700" cy="5322575"/>
          </a:xfrm>
          <a:prstGeom prst="rect">
            <a:avLst/>
          </a:prstGeom>
          <a:noFill/>
          <a:ln>
            <a:noFill/>
          </a:ln>
        </p:spPr>
      </p:pic>
      <p:pic>
        <p:nvPicPr>
          <p:cNvPr id="331" name="Google Shape;331;p39"/>
          <p:cNvPicPr preferRelativeResize="0"/>
          <p:nvPr/>
        </p:nvPicPr>
        <p:blipFill rotWithShape="1">
          <a:blip r:embed="rId4">
            <a:alphaModFix/>
          </a:blip>
          <a:srcRect b="0" l="0" r="0" t="0"/>
          <a:stretch/>
        </p:blipFill>
        <p:spPr>
          <a:xfrm>
            <a:off x="660425" y="2802175"/>
            <a:ext cx="4753376" cy="5228724"/>
          </a:xfrm>
          <a:prstGeom prst="rect">
            <a:avLst/>
          </a:prstGeom>
          <a:noFill/>
          <a:ln>
            <a:noFill/>
          </a:ln>
        </p:spPr>
      </p:pic>
      <p:sp>
        <p:nvSpPr>
          <p:cNvPr id="332" name="Google Shape;332;p39"/>
          <p:cNvSpPr txBox="1"/>
          <p:nvPr/>
        </p:nvSpPr>
        <p:spPr>
          <a:xfrm>
            <a:off x="496950" y="8633175"/>
            <a:ext cx="17294100" cy="10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“Liz Fosslien is head of content at Humu, a company that nudges people toward better work habits. Mollie West Duffy is an organizational development expert and consultant. They are the authors of the book </a:t>
            </a:r>
            <a:r>
              <a:rPr b="0" i="0" lang="en-US" sz="2400" u="none" cap="none" strike="noStrike">
                <a:solidFill>
                  <a:schemeClr val="hlink"/>
                </a:solidFill>
                <a:uFill>
                  <a:noFill/>
                </a:uFill>
                <a:latin typeface="Arial"/>
                <a:ea typeface="Arial"/>
                <a:cs typeface="Arial"/>
                <a:sym typeface="Arial"/>
                <a:hlinkClick r:id="rId5"/>
              </a:rPr>
              <a:t>No Hard Feelings: The Secret Power of Embracing Emotions at Work</a:t>
            </a:r>
            <a:r>
              <a:rPr b="0" i="0" lang="en-US" sz="2400" u="none" cap="none" strike="noStrike">
                <a:solidFill>
                  <a:schemeClr val="dk1"/>
                </a:solidFill>
                <a:latin typeface="Arial"/>
                <a:ea typeface="Arial"/>
                <a:cs typeface="Arial"/>
                <a:sym typeface="Arial"/>
              </a:rPr>
              <a:t>.” </a:t>
            </a:r>
            <a:r>
              <a:rPr b="0" i="0" lang="en-US" sz="2400" u="sng" cap="none" strike="noStrike">
                <a:solidFill>
                  <a:schemeClr val="hlink"/>
                </a:solidFill>
                <a:latin typeface="Arial"/>
                <a:ea typeface="Arial"/>
                <a:cs typeface="Arial"/>
                <a:sym typeface="Arial"/>
                <a:hlinkClick r:id="rId6"/>
              </a:rPr>
              <a:t>https://sloanreview.mit.edu/article/managing-stress-and-emotions-when-working-remotely/</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3" name="Google Shape;333;p39"/>
          <p:cNvSpPr/>
          <p:nvPr/>
        </p:nvSpPr>
        <p:spPr>
          <a:xfrm>
            <a:off x="5982324" y="2429225"/>
            <a:ext cx="5918720" cy="5974616"/>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pic>
        <p:nvPicPr>
          <p:cNvPr id="334" name="Google Shape;334;p39"/>
          <p:cNvPicPr preferRelativeResize="0"/>
          <p:nvPr/>
        </p:nvPicPr>
        <p:blipFill rotWithShape="1">
          <a:blip r:embed="rId7">
            <a:alphaModFix/>
          </a:blip>
          <a:srcRect b="0" l="4829" r="8311" t="11621"/>
          <a:stretch/>
        </p:blipFill>
        <p:spPr>
          <a:xfrm>
            <a:off x="6246800" y="2668313"/>
            <a:ext cx="5401725" cy="549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338" name="Shape 338"/>
        <p:cNvGrpSpPr/>
        <p:nvPr/>
      </p:nvGrpSpPr>
      <p:grpSpPr>
        <a:xfrm>
          <a:off x="0" y="0"/>
          <a:ext cx="0" cy="0"/>
          <a:chOff x="0" y="0"/>
          <a:chExt cx="0" cy="0"/>
        </a:xfrm>
      </p:grpSpPr>
      <p:sp>
        <p:nvSpPr>
          <p:cNvPr id="339" name="Google Shape;339;p40"/>
          <p:cNvSpPr txBox="1"/>
          <p:nvPr/>
        </p:nvSpPr>
        <p:spPr>
          <a:xfrm>
            <a:off x="496375" y="7768425"/>
            <a:ext cx="7882500" cy="126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0" i="0" sz="4100" u="none" cap="none" strike="noStrike">
              <a:solidFill>
                <a:srgbClr val="000000"/>
              </a:solidFill>
              <a:latin typeface="PT Sans"/>
              <a:ea typeface="PT Sans"/>
              <a:cs typeface="PT Sans"/>
              <a:sym typeface="PT Sans"/>
            </a:endParaRPr>
          </a:p>
        </p:txBody>
      </p:sp>
      <p:sp>
        <p:nvSpPr>
          <p:cNvPr id="340" name="Google Shape;340;p40"/>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AGENCY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can’t control the big things, can control what’s in front of us</a:t>
            </a:r>
            <a:endParaRPr b="1" i="0" sz="4800" u="none" cap="none" strike="noStrike">
              <a:solidFill>
                <a:srgbClr val="000000"/>
              </a:solidFill>
              <a:latin typeface="PT Sans"/>
              <a:ea typeface="PT Sans"/>
              <a:cs typeface="PT Sans"/>
              <a:sym typeface="PT Sans"/>
            </a:endParaRPr>
          </a:p>
        </p:txBody>
      </p:sp>
      <p:sp>
        <p:nvSpPr>
          <p:cNvPr id="341" name="Google Shape;341;p40"/>
          <p:cNvSpPr/>
          <p:nvPr/>
        </p:nvSpPr>
        <p:spPr>
          <a:xfrm>
            <a:off x="354800" y="2812375"/>
            <a:ext cx="8165641" cy="4850360"/>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342" name="Google Shape;342;p40"/>
          <p:cNvSpPr/>
          <p:nvPr/>
        </p:nvSpPr>
        <p:spPr>
          <a:xfrm>
            <a:off x="9144000" y="2812375"/>
            <a:ext cx="8592153" cy="4965155"/>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43" name="Google Shape;343;p40"/>
          <p:cNvSpPr txBox="1"/>
          <p:nvPr/>
        </p:nvSpPr>
        <p:spPr>
          <a:xfrm>
            <a:off x="10751601" y="7786800"/>
            <a:ext cx="62190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pic>
        <p:nvPicPr>
          <p:cNvPr id="344" name="Google Shape;344;p40"/>
          <p:cNvPicPr preferRelativeResize="0"/>
          <p:nvPr/>
        </p:nvPicPr>
        <p:blipFill rotWithShape="1">
          <a:blip r:embed="rId3">
            <a:alphaModFix/>
          </a:blip>
          <a:srcRect b="0" l="4282" r="8858" t="0"/>
          <a:stretch/>
        </p:blipFill>
        <p:spPr>
          <a:xfrm>
            <a:off x="9498788" y="3051814"/>
            <a:ext cx="7882580" cy="4486278"/>
          </a:xfrm>
          <a:prstGeom prst="rect">
            <a:avLst/>
          </a:prstGeom>
          <a:noFill/>
          <a:ln>
            <a:noFill/>
          </a:ln>
        </p:spPr>
      </p:pic>
      <p:pic>
        <p:nvPicPr>
          <p:cNvPr id="345" name="Google Shape;345;p40"/>
          <p:cNvPicPr preferRelativeResize="0"/>
          <p:nvPr/>
        </p:nvPicPr>
        <p:blipFill rotWithShape="1">
          <a:blip r:embed="rId4">
            <a:alphaModFix/>
          </a:blip>
          <a:srcRect b="0" l="0" r="0" t="0"/>
          <a:stretch/>
        </p:blipFill>
        <p:spPr>
          <a:xfrm>
            <a:off x="506763" y="2949738"/>
            <a:ext cx="7839075" cy="4486275"/>
          </a:xfrm>
          <a:prstGeom prst="rect">
            <a:avLst/>
          </a:prstGeom>
          <a:noFill/>
          <a:ln>
            <a:noFill/>
          </a:ln>
        </p:spPr>
      </p:pic>
      <p:sp>
        <p:nvSpPr>
          <p:cNvPr id="346" name="Google Shape;346;p40"/>
          <p:cNvSpPr txBox="1"/>
          <p:nvPr/>
        </p:nvSpPr>
        <p:spPr>
          <a:xfrm>
            <a:off x="441925" y="8273800"/>
            <a:ext cx="17294100" cy="10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Participant comics created in response to the prompt question ‘What do you think you should feel about the COVID-19 vaccines? What do you actually feel?” This prompt used Liz and Mollie’s comics as a way of exploring how we represent the ‘data’ of our own internal experience and emotions. This activity was part of the BU ESRC Festival of Social Sciences, 2020</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350" name="Shape 350"/>
        <p:cNvGrpSpPr/>
        <p:nvPr/>
      </p:nvGrpSpPr>
      <p:grpSpPr>
        <a:xfrm>
          <a:off x="0" y="0"/>
          <a:ext cx="0" cy="0"/>
          <a:chOff x="0" y="0"/>
          <a:chExt cx="0" cy="0"/>
        </a:xfrm>
      </p:grpSpPr>
      <p:sp>
        <p:nvSpPr>
          <p:cNvPr id="351" name="Google Shape;351;p41"/>
          <p:cNvSpPr txBox="1"/>
          <p:nvPr/>
        </p:nvSpPr>
        <p:spPr>
          <a:xfrm>
            <a:off x="7718225" y="8727113"/>
            <a:ext cx="5918700" cy="4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0" i="0" sz="4100" u="none" cap="none" strike="noStrike">
              <a:solidFill>
                <a:srgbClr val="000000"/>
              </a:solidFill>
              <a:latin typeface="PT Sans"/>
              <a:ea typeface="PT Sans"/>
              <a:cs typeface="PT Sans"/>
              <a:sym typeface="PT Sans"/>
            </a:endParaRPr>
          </a:p>
        </p:txBody>
      </p:sp>
      <p:sp>
        <p:nvSpPr>
          <p:cNvPr id="352" name="Google Shape;352;p41"/>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AGENCY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can’t control the big things, can control what’s in front of us</a:t>
            </a:r>
            <a:endParaRPr b="1" i="0" sz="4800" u="none" cap="none" strike="noStrike">
              <a:solidFill>
                <a:srgbClr val="000000"/>
              </a:solidFill>
              <a:latin typeface="PT Sans"/>
              <a:ea typeface="PT Sans"/>
              <a:cs typeface="PT Sans"/>
              <a:sym typeface="PT Sans"/>
            </a:endParaRPr>
          </a:p>
        </p:txBody>
      </p:sp>
      <p:sp>
        <p:nvSpPr>
          <p:cNvPr id="353" name="Google Shape;353;p41"/>
          <p:cNvSpPr/>
          <p:nvPr/>
        </p:nvSpPr>
        <p:spPr>
          <a:xfrm>
            <a:off x="6637100" y="2249263"/>
            <a:ext cx="4091502" cy="7123919"/>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54" name="Google Shape;354;p41"/>
          <p:cNvSpPr txBox="1"/>
          <p:nvPr/>
        </p:nvSpPr>
        <p:spPr>
          <a:xfrm>
            <a:off x="7693651" y="8891988"/>
            <a:ext cx="62190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pic>
        <p:nvPicPr>
          <p:cNvPr id="355" name="Google Shape;355;p41"/>
          <p:cNvPicPr preferRelativeResize="0"/>
          <p:nvPr/>
        </p:nvPicPr>
        <p:blipFill rotWithShape="1">
          <a:blip r:embed="rId3">
            <a:alphaModFix/>
          </a:blip>
          <a:srcRect b="0" l="0" r="0" t="0"/>
          <a:stretch/>
        </p:blipFill>
        <p:spPr>
          <a:xfrm>
            <a:off x="6870925" y="2455213"/>
            <a:ext cx="3653101" cy="6649650"/>
          </a:xfrm>
          <a:prstGeom prst="rect">
            <a:avLst/>
          </a:prstGeom>
          <a:noFill/>
          <a:ln>
            <a:noFill/>
          </a:ln>
        </p:spPr>
      </p:pic>
      <p:pic>
        <p:nvPicPr>
          <p:cNvPr id="356" name="Google Shape;356;p41"/>
          <p:cNvPicPr preferRelativeResize="0"/>
          <p:nvPr/>
        </p:nvPicPr>
        <p:blipFill rotWithShape="1">
          <a:blip r:embed="rId4">
            <a:alphaModFix/>
          </a:blip>
          <a:srcRect b="0" l="0" r="0" t="0"/>
          <a:stretch/>
        </p:blipFill>
        <p:spPr>
          <a:xfrm>
            <a:off x="1535975" y="2486400"/>
            <a:ext cx="3653101" cy="6649650"/>
          </a:xfrm>
          <a:prstGeom prst="rect">
            <a:avLst/>
          </a:prstGeom>
          <a:noFill/>
          <a:ln>
            <a:noFill/>
          </a:ln>
        </p:spPr>
      </p:pic>
      <p:sp>
        <p:nvSpPr>
          <p:cNvPr id="357" name="Google Shape;357;p41"/>
          <p:cNvSpPr/>
          <p:nvPr/>
        </p:nvSpPr>
        <p:spPr>
          <a:xfrm>
            <a:off x="1316775" y="2249263"/>
            <a:ext cx="4091502" cy="7123919"/>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58" name="Google Shape;358;p41"/>
          <p:cNvSpPr/>
          <p:nvPr/>
        </p:nvSpPr>
        <p:spPr>
          <a:xfrm>
            <a:off x="12019425" y="2336825"/>
            <a:ext cx="4091502" cy="7123919"/>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pic>
        <p:nvPicPr>
          <p:cNvPr id="359" name="Google Shape;359;p41"/>
          <p:cNvPicPr preferRelativeResize="0"/>
          <p:nvPr/>
        </p:nvPicPr>
        <p:blipFill rotWithShape="1">
          <a:blip r:embed="rId5">
            <a:alphaModFix/>
          </a:blip>
          <a:srcRect b="0" l="0" r="0" t="2771"/>
          <a:stretch/>
        </p:blipFill>
        <p:spPr>
          <a:xfrm>
            <a:off x="12289600" y="2486400"/>
            <a:ext cx="3551157" cy="66496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363" name="Shape 363"/>
        <p:cNvGrpSpPr/>
        <p:nvPr/>
      </p:nvGrpSpPr>
      <p:grpSpPr>
        <a:xfrm>
          <a:off x="0" y="0"/>
          <a:ext cx="0" cy="0"/>
          <a:chOff x="0" y="0"/>
          <a:chExt cx="0" cy="0"/>
        </a:xfrm>
      </p:grpSpPr>
      <p:sp>
        <p:nvSpPr>
          <p:cNvPr id="364" name="Google Shape;364;p42"/>
          <p:cNvSpPr txBox="1"/>
          <p:nvPr/>
        </p:nvSpPr>
        <p:spPr>
          <a:xfrm>
            <a:off x="7718225" y="8727113"/>
            <a:ext cx="5918700" cy="4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0" i="0" sz="4100" u="none" cap="none" strike="noStrike">
              <a:solidFill>
                <a:srgbClr val="000000"/>
              </a:solidFill>
              <a:latin typeface="PT Sans"/>
              <a:ea typeface="PT Sans"/>
              <a:cs typeface="PT Sans"/>
              <a:sym typeface="PT Sans"/>
            </a:endParaRPr>
          </a:p>
        </p:txBody>
      </p:sp>
      <p:sp>
        <p:nvSpPr>
          <p:cNvPr id="365" name="Google Shape;365;p42"/>
          <p:cNvSpPr txBox="1"/>
          <p:nvPr/>
        </p:nvSpPr>
        <p:spPr>
          <a:xfrm>
            <a:off x="648350" y="483850"/>
            <a:ext cx="16528200"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AGENCY </a:t>
            </a:r>
            <a:endParaRPr b="1" i="0" sz="4800" u="none" cap="none" strike="noStrike">
              <a:solidFill>
                <a:schemeClr val="dk1"/>
              </a:solidFill>
              <a:latin typeface="PT Sans"/>
              <a:ea typeface="PT Sans"/>
              <a:cs typeface="PT Sans"/>
              <a:sym typeface="PT Sans"/>
            </a:endParaRPr>
          </a:p>
          <a:p>
            <a:pPr indent="45720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PT Sans"/>
                <a:ea typeface="PT Sans"/>
                <a:cs typeface="PT Sans"/>
                <a:sym typeface="PT Sans"/>
              </a:rPr>
              <a:t>can’t control the big things, can control what’s in front of us</a:t>
            </a:r>
            <a:endParaRPr b="1" i="0" sz="4800" u="none" cap="none" strike="noStrike">
              <a:solidFill>
                <a:srgbClr val="000000"/>
              </a:solidFill>
              <a:latin typeface="PT Sans"/>
              <a:ea typeface="PT Sans"/>
              <a:cs typeface="PT Sans"/>
              <a:sym typeface="PT Sans"/>
            </a:endParaRPr>
          </a:p>
        </p:txBody>
      </p:sp>
      <p:sp>
        <p:nvSpPr>
          <p:cNvPr id="366" name="Google Shape;366;p42"/>
          <p:cNvSpPr/>
          <p:nvPr/>
        </p:nvSpPr>
        <p:spPr>
          <a:xfrm>
            <a:off x="6637100" y="2249263"/>
            <a:ext cx="4091502" cy="7123919"/>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67" name="Google Shape;367;p42"/>
          <p:cNvSpPr txBox="1"/>
          <p:nvPr/>
        </p:nvSpPr>
        <p:spPr>
          <a:xfrm>
            <a:off x="7693651" y="8891988"/>
            <a:ext cx="62190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42"/>
          <p:cNvSpPr/>
          <p:nvPr/>
        </p:nvSpPr>
        <p:spPr>
          <a:xfrm>
            <a:off x="1316775" y="2249263"/>
            <a:ext cx="4091502" cy="7123919"/>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sp>
        <p:nvSpPr>
          <p:cNvPr id="369" name="Google Shape;369;p42"/>
          <p:cNvSpPr/>
          <p:nvPr/>
        </p:nvSpPr>
        <p:spPr>
          <a:xfrm>
            <a:off x="12019425" y="2336825"/>
            <a:ext cx="4091502" cy="7123919"/>
          </a:xfrm>
          <a:custGeom>
            <a:rect b="b" l="l" r="r" t="t"/>
            <a:pathLst>
              <a:path extrusionOk="0" h="17270106" w="16366006">
                <a:moveTo>
                  <a:pt x="0" y="0"/>
                </a:moveTo>
                <a:lnTo>
                  <a:pt x="0" y="17270106"/>
                </a:lnTo>
                <a:lnTo>
                  <a:pt x="16366006" y="17270106"/>
                </a:lnTo>
                <a:lnTo>
                  <a:pt x="16366006" y="0"/>
                </a:lnTo>
                <a:lnTo>
                  <a:pt x="0" y="0"/>
                </a:lnTo>
                <a:close/>
                <a:moveTo>
                  <a:pt x="16305047" y="17209145"/>
                </a:moveTo>
                <a:lnTo>
                  <a:pt x="59690" y="17209145"/>
                </a:lnTo>
                <a:lnTo>
                  <a:pt x="59690" y="59690"/>
                </a:lnTo>
                <a:lnTo>
                  <a:pt x="16305047" y="59690"/>
                </a:lnTo>
                <a:lnTo>
                  <a:pt x="16305047" y="17209145"/>
                </a:lnTo>
                <a:close/>
              </a:path>
            </a:pathLst>
          </a:custGeom>
          <a:solidFill>
            <a:srgbClr val="1B1A16"/>
          </a:solidFill>
          <a:ln>
            <a:noFill/>
          </a:ln>
        </p:spPr>
      </p:sp>
      <p:pic>
        <p:nvPicPr>
          <p:cNvPr id="370" name="Google Shape;370;p42"/>
          <p:cNvPicPr preferRelativeResize="0"/>
          <p:nvPr/>
        </p:nvPicPr>
        <p:blipFill rotWithShape="1">
          <a:blip r:embed="rId3">
            <a:alphaModFix/>
          </a:blip>
          <a:srcRect b="0" l="0" r="0" t="0"/>
          <a:stretch/>
        </p:blipFill>
        <p:spPr>
          <a:xfrm>
            <a:off x="1542150" y="2484150"/>
            <a:ext cx="3579750" cy="6654150"/>
          </a:xfrm>
          <a:prstGeom prst="rect">
            <a:avLst/>
          </a:prstGeom>
          <a:noFill/>
          <a:ln>
            <a:noFill/>
          </a:ln>
        </p:spPr>
      </p:pic>
      <p:pic>
        <p:nvPicPr>
          <p:cNvPr id="371" name="Google Shape;371;p42"/>
          <p:cNvPicPr preferRelativeResize="0"/>
          <p:nvPr/>
        </p:nvPicPr>
        <p:blipFill rotWithShape="1">
          <a:blip r:embed="rId4">
            <a:alphaModFix/>
          </a:blip>
          <a:srcRect b="0" l="0" r="0" t="1642"/>
          <a:stretch/>
        </p:blipFill>
        <p:spPr>
          <a:xfrm>
            <a:off x="6880825" y="2484150"/>
            <a:ext cx="3579750" cy="6654150"/>
          </a:xfrm>
          <a:prstGeom prst="rect">
            <a:avLst/>
          </a:prstGeom>
          <a:noFill/>
          <a:ln>
            <a:noFill/>
          </a:ln>
        </p:spPr>
      </p:pic>
      <p:pic>
        <p:nvPicPr>
          <p:cNvPr id="372" name="Google Shape;372;p42"/>
          <p:cNvPicPr preferRelativeResize="0"/>
          <p:nvPr/>
        </p:nvPicPr>
        <p:blipFill rotWithShape="1">
          <a:blip r:embed="rId5">
            <a:alphaModFix/>
          </a:blip>
          <a:srcRect b="0" l="0" r="0" t="2190"/>
          <a:stretch/>
        </p:blipFill>
        <p:spPr>
          <a:xfrm>
            <a:off x="12243800" y="2597713"/>
            <a:ext cx="3686450" cy="66021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6"/>
          <p:cNvSpPr txBox="1"/>
          <p:nvPr/>
        </p:nvSpPr>
        <p:spPr>
          <a:xfrm>
            <a:off x="914400" y="483850"/>
            <a:ext cx="18288001" cy="1261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PT Sans"/>
                <a:ea typeface="PT Sans"/>
                <a:cs typeface="PT Sans"/>
                <a:sym typeface="PT Sans"/>
              </a:rPr>
              <a:t>DE-HUMANISING ELEMENTS OF DATA STORYTELLING</a:t>
            </a:r>
            <a:endParaRPr b="1" i="0" sz="4800" u="none" cap="none" strike="noStrike">
              <a:solidFill>
                <a:srgbClr val="000000"/>
              </a:solidFill>
              <a:latin typeface="PT Sans"/>
              <a:ea typeface="PT Sans"/>
              <a:cs typeface="PT Sans"/>
              <a:sym typeface="PT Sans"/>
            </a:endParaRPr>
          </a:p>
        </p:txBody>
      </p:sp>
      <p:sp>
        <p:nvSpPr>
          <p:cNvPr id="115" name="Google Shape;115;p16"/>
          <p:cNvSpPr txBox="1"/>
          <p:nvPr/>
        </p:nvSpPr>
        <p:spPr>
          <a:xfrm>
            <a:off x="914400" y="2692250"/>
            <a:ext cx="8274000" cy="6502800"/>
          </a:xfrm>
          <a:prstGeom prst="rect">
            <a:avLst/>
          </a:prstGeom>
          <a:noFill/>
          <a:ln>
            <a:noFill/>
          </a:ln>
        </p:spPr>
        <p:txBody>
          <a:bodyPr anchorCtr="0" anchor="ctr" bIns="182850" lIns="182850" spcFirstLastPara="1" rIns="182850" wrap="square" tIns="182850">
            <a:noAutofit/>
          </a:bodyPr>
          <a:lstStyle/>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600"/>
              <a:buFont typeface="Arial"/>
              <a:buNone/>
            </a:pPr>
            <a:r>
              <a:rPr b="0" i="0" lang="en-US" sz="3600" u="none" cap="none" strike="noStrike">
                <a:solidFill>
                  <a:schemeClr val="dk1"/>
                </a:solidFill>
                <a:latin typeface="PT Sans"/>
                <a:ea typeface="PT Sans"/>
                <a:cs typeface="PT Sans"/>
                <a:sym typeface="PT Sans"/>
              </a:rPr>
              <a:t>By turning human lives and narratives into numbers, data visualisations and infographics often:</a:t>
            </a:r>
            <a:endParaRPr b="0" i="0" sz="36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PT Sans"/>
              <a:ea typeface="PT Sans"/>
              <a:cs typeface="PT Sans"/>
              <a:sym typeface="PT Sans"/>
            </a:endParaRPr>
          </a:p>
          <a:p>
            <a:pPr indent="-685800" lvl="0" marL="1828800" marR="0" rtl="0" algn="l">
              <a:lnSpc>
                <a:spcPct val="80000"/>
              </a:lnSpc>
              <a:spcBef>
                <a:spcPts val="0"/>
              </a:spcBef>
              <a:spcAft>
                <a:spcPts val="0"/>
              </a:spcAft>
              <a:buClr>
                <a:schemeClr val="dk1"/>
              </a:buClr>
              <a:buSzPts val="3600"/>
              <a:buFont typeface="PT Sans"/>
              <a:buAutoNum type="arabicPeriod"/>
            </a:pPr>
            <a:r>
              <a:rPr b="0" i="0" lang="en-US" sz="3600" u="none" cap="none" strike="noStrike">
                <a:solidFill>
                  <a:schemeClr val="dk1"/>
                </a:solidFill>
                <a:latin typeface="PT Sans"/>
                <a:ea typeface="PT Sans"/>
                <a:cs typeface="PT Sans"/>
                <a:sym typeface="PT Sans"/>
              </a:rPr>
              <a:t>Take on an authorial perspective or ‘gods-eye view’</a:t>
            </a:r>
            <a:endParaRPr b="0" i="0" sz="3600" u="none" cap="none" strike="noStrike">
              <a:solidFill>
                <a:schemeClr val="dk1"/>
              </a:solidFill>
              <a:latin typeface="PT Sans"/>
              <a:ea typeface="PT Sans"/>
              <a:cs typeface="PT Sans"/>
              <a:sym typeface="PT Sans"/>
            </a:endParaRPr>
          </a:p>
          <a:p>
            <a:pPr indent="0" lvl="0" marL="182880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PT Sans"/>
              <a:ea typeface="PT Sans"/>
              <a:cs typeface="PT Sans"/>
              <a:sym typeface="PT Sans"/>
            </a:endParaRPr>
          </a:p>
          <a:p>
            <a:pPr indent="-685800" lvl="0" marL="1828800" marR="0" rtl="0" algn="l">
              <a:lnSpc>
                <a:spcPct val="80000"/>
              </a:lnSpc>
              <a:spcBef>
                <a:spcPts val="0"/>
              </a:spcBef>
              <a:spcAft>
                <a:spcPts val="0"/>
              </a:spcAft>
              <a:buClr>
                <a:schemeClr val="dk1"/>
              </a:buClr>
              <a:buSzPts val="3600"/>
              <a:buFont typeface="PT Sans"/>
              <a:buAutoNum type="arabicPeriod"/>
            </a:pPr>
            <a:r>
              <a:rPr b="0" i="0" lang="en-US" sz="3600" u="none" cap="none" strike="noStrike">
                <a:solidFill>
                  <a:schemeClr val="dk1"/>
                </a:solidFill>
                <a:latin typeface="PT Sans"/>
                <a:ea typeface="PT Sans"/>
                <a:cs typeface="PT Sans"/>
                <a:sym typeface="PT Sans"/>
              </a:rPr>
              <a:t>Sanitise experience and emotion</a:t>
            </a:r>
            <a:endParaRPr b="0" i="0" sz="36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PT Sans"/>
              <a:ea typeface="PT Sans"/>
              <a:cs typeface="PT Sans"/>
              <a:sym typeface="PT Sans"/>
            </a:endParaRPr>
          </a:p>
          <a:p>
            <a:pPr indent="-685800" lvl="0" marL="1828800" marR="0" rtl="0" algn="l">
              <a:lnSpc>
                <a:spcPct val="80000"/>
              </a:lnSpc>
              <a:spcBef>
                <a:spcPts val="0"/>
              </a:spcBef>
              <a:spcAft>
                <a:spcPts val="0"/>
              </a:spcAft>
              <a:buClr>
                <a:schemeClr val="dk1"/>
              </a:buClr>
              <a:buSzPts val="3600"/>
              <a:buFont typeface="PT Sans"/>
              <a:buAutoNum type="arabicPeriod"/>
            </a:pPr>
            <a:r>
              <a:rPr b="0" i="0" lang="en-US" sz="3600" u="none" cap="none" strike="noStrike">
                <a:solidFill>
                  <a:schemeClr val="dk1"/>
                </a:solidFill>
                <a:latin typeface="PT Sans"/>
                <a:ea typeface="PT Sans"/>
                <a:cs typeface="PT Sans"/>
                <a:sym typeface="PT Sans"/>
              </a:rPr>
              <a:t>Reduce complexity into simple demographics</a:t>
            </a:r>
            <a:endParaRPr b="0" i="0" sz="3600" u="none" cap="none" strike="noStrike">
              <a:solidFill>
                <a:schemeClr val="dk1"/>
              </a:solidFill>
              <a:latin typeface="PT Sans"/>
              <a:ea typeface="PT Sans"/>
              <a:cs typeface="PT Sans"/>
              <a:sym typeface="PT Sans"/>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1828800" marR="0" rtl="0" algn="l">
              <a:lnSpc>
                <a:spcPct val="8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16" name="Google Shape;116;p16"/>
          <p:cNvPicPr preferRelativeResize="0"/>
          <p:nvPr/>
        </p:nvPicPr>
        <p:blipFill rotWithShape="1">
          <a:blip r:embed="rId3">
            <a:alphaModFix/>
          </a:blip>
          <a:srcRect b="0" l="0" r="0" t="0"/>
          <a:stretch/>
        </p:blipFill>
        <p:spPr>
          <a:xfrm>
            <a:off x="10005750" y="3203600"/>
            <a:ext cx="7585650" cy="5047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3"/>
          <p:cNvSpPr txBox="1"/>
          <p:nvPr/>
        </p:nvSpPr>
        <p:spPr>
          <a:xfrm>
            <a:off x="1028700" y="6746475"/>
            <a:ext cx="6186900" cy="1914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4300"/>
              <a:buFont typeface="Arial"/>
              <a:buNone/>
            </a:pPr>
            <a:r>
              <a:rPr b="1" i="0" lang="en-US" sz="4300" u="none" cap="none" strike="noStrike">
                <a:solidFill>
                  <a:srgbClr val="545454"/>
                </a:solidFill>
                <a:latin typeface="PT Sans"/>
                <a:ea typeface="PT Sans"/>
                <a:cs typeface="PT Sans"/>
                <a:sym typeface="PT Sans"/>
              </a:rPr>
              <a:t>Thank you for listening.</a:t>
            </a:r>
            <a:endParaRPr b="1" i="0" sz="4300" u="none" cap="none" strike="noStrike">
              <a:solidFill>
                <a:srgbClr val="545454"/>
              </a:solidFill>
              <a:latin typeface="PT Sans"/>
              <a:ea typeface="PT Sans"/>
              <a:cs typeface="PT Sans"/>
              <a:sym typeface="PT Sans"/>
            </a:endParaRPr>
          </a:p>
          <a:p>
            <a:pPr indent="0" lvl="0" marL="0" marR="0" rtl="0" algn="l">
              <a:lnSpc>
                <a:spcPct val="120000"/>
              </a:lnSpc>
              <a:spcBef>
                <a:spcPts val="0"/>
              </a:spcBef>
              <a:spcAft>
                <a:spcPts val="0"/>
              </a:spcAft>
              <a:buClr>
                <a:srgbClr val="000000"/>
              </a:buClr>
              <a:buSzPts val="3700"/>
              <a:buFont typeface="Arial"/>
              <a:buNone/>
            </a:pPr>
            <a:r>
              <a:rPr b="0" i="0" lang="en-US" sz="3700" u="none" cap="none" strike="noStrike">
                <a:solidFill>
                  <a:srgbClr val="545454"/>
                </a:solidFill>
                <a:latin typeface="PT Sans"/>
                <a:ea typeface="PT Sans"/>
                <a:cs typeface="PT Sans"/>
                <a:sym typeface="PT Sans"/>
              </a:rPr>
              <a:t>Dr. Anna Feigenbaum</a:t>
            </a:r>
            <a:endParaRPr b="0" i="0" sz="2200" u="none" cap="none" strike="noStrike">
              <a:solidFill>
                <a:srgbClr val="545454"/>
              </a:solidFill>
              <a:latin typeface="PT Sans"/>
              <a:ea typeface="PT Sans"/>
              <a:cs typeface="PT Sans"/>
              <a:sym typeface="PT Sans"/>
            </a:endParaRPr>
          </a:p>
          <a:p>
            <a:pPr indent="0" lvl="0" marL="0" marR="0" rtl="0" algn="l">
              <a:lnSpc>
                <a:spcPct val="120000"/>
              </a:lnSpc>
              <a:spcBef>
                <a:spcPts val="0"/>
              </a:spcBef>
              <a:spcAft>
                <a:spcPts val="0"/>
              </a:spcAft>
              <a:buClr>
                <a:srgbClr val="000000"/>
              </a:buClr>
              <a:buSzPts val="2600"/>
              <a:buFont typeface="Arial"/>
              <a:buNone/>
            </a:pPr>
            <a:r>
              <a:rPr b="1" i="0" lang="en-US" sz="2600" u="none" cap="none" strike="noStrike">
                <a:solidFill>
                  <a:srgbClr val="888888"/>
                </a:solidFill>
                <a:latin typeface="PT Sans"/>
                <a:ea typeface="PT Sans"/>
                <a:cs typeface="PT Sans"/>
                <a:sym typeface="PT Sans"/>
              </a:rPr>
              <a:t>email: afeigenbaum@bournemouth.ac.uk</a:t>
            </a:r>
            <a:endParaRPr b="1" i="0" sz="2600" u="none" cap="none" strike="noStrike">
              <a:solidFill>
                <a:srgbClr val="888888"/>
              </a:solidFill>
              <a:latin typeface="PT Sans"/>
              <a:ea typeface="PT Sans"/>
              <a:cs typeface="PT Sans"/>
              <a:sym typeface="PT Sans"/>
            </a:endParaRPr>
          </a:p>
          <a:p>
            <a:pPr indent="0" lvl="0" marL="0" marR="0" rtl="0" algn="l">
              <a:lnSpc>
                <a:spcPct val="120000"/>
              </a:lnSpc>
              <a:spcBef>
                <a:spcPts val="0"/>
              </a:spcBef>
              <a:spcAft>
                <a:spcPts val="0"/>
              </a:spcAft>
              <a:buClr>
                <a:srgbClr val="000000"/>
              </a:buClr>
              <a:buSzPts val="2600"/>
              <a:buFont typeface="Arial"/>
              <a:buNone/>
            </a:pPr>
            <a:r>
              <a:rPr b="1" i="0" lang="en-US" sz="2600" u="none" cap="none" strike="noStrike">
                <a:solidFill>
                  <a:srgbClr val="F48886"/>
                </a:solidFill>
                <a:latin typeface="PT Sans"/>
                <a:ea typeface="PT Sans"/>
                <a:cs typeface="PT Sans"/>
                <a:sym typeface="PT Sans"/>
              </a:rPr>
              <a:t>twitter: @drfigtree</a:t>
            </a:r>
            <a:endParaRPr b="0" i="0" sz="1200" u="none" cap="none" strike="noStrike">
              <a:solidFill>
                <a:srgbClr val="000000"/>
              </a:solidFill>
              <a:latin typeface="Arial"/>
              <a:ea typeface="Arial"/>
              <a:cs typeface="Arial"/>
              <a:sym typeface="Arial"/>
            </a:endParaRPr>
          </a:p>
        </p:txBody>
      </p:sp>
      <p:sp>
        <p:nvSpPr>
          <p:cNvPr id="378" name="Google Shape;378;p43"/>
          <p:cNvSpPr/>
          <p:nvPr/>
        </p:nvSpPr>
        <p:spPr>
          <a:xfrm>
            <a:off x="11948651" y="1200649"/>
            <a:ext cx="4769935" cy="6013925"/>
          </a:xfrm>
          <a:custGeom>
            <a:rect b="b" l="l" r="r" t="t"/>
            <a:pathLst>
              <a:path extrusionOk="0" h="16476507" w="13531731">
                <a:moveTo>
                  <a:pt x="0" y="0"/>
                </a:moveTo>
                <a:lnTo>
                  <a:pt x="0" y="16476507"/>
                </a:lnTo>
                <a:lnTo>
                  <a:pt x="13531731" y="16476507"/>
                </a:lnTo>
                <a:lnTo>
                  <a:pt x="13531731" y="0"/>
                </a:lnTo>
                <a:lnTo>
                  <a:pt x="0" y="0"/>
                </a:lnTo>
                <a:close/>
                <a:moveTo>
                  <a:pt x="13470772" y="16415548"/>
                </a:moveTo>
                <a:lnTo>
                  <a:pt x="59690" y="16415548"/>
                </a:lnTo>
                <a:lnTo>
                  <a:pt x="59690" y="59690"/>
                </a:lnTo>
                <a:lnTo>
                  <a:pt x="13470772" y="59690"/>
                </a:lnTo>
                <a:lnTo>
                  <a:pt x="13470772" y="16415548"/>
                </a:lnTo>
                <a:close/>
              </a:path>
            </a:pathLst>
          </a:custGeom>
          <a:solidFill>
            <a:srgbClr val="1B1A16"/>
          </a:solidFill>
          <a:ln>
            <a:noFill/>
          </a:ln>
        </p:spPr>
      </p:sp>
      <p:pic>
        <p:nvPicPr>
          <p:cNvPr id="379" name="Google Shape;379;p43"/>
          <p:cNvPicPr preferRelativeResize="0"/>
          <p:nvPr/>
        </p:nvPicPr>
        <p:blipFill rotWithShape="1">
          <a:blip r:embed="rId3">
            <a:alphaModFix/>
          </a:blip>
          <a:srcRect b="0" l="0" r="0" t="0"/>
          <a:stretch/>
        </p:blipFill>
        <p:spPr>
          <a:xfrm>
            <a:off x="12239715" y="1383021"/>
            <a:ext cx="4204805" cy="5649182"/>
          </a:xfrm>
          <a:prstGeom prst="rect">
            <a:avLst/>
          </a:prstGeom>
          <a:noFill/>
          <a:ln>
            <a:noFill/>
          </a:ln>
        </p:spPr>
      </p:pic>
      <p:sp>
        <p:nvSpPr>
          <p:cNvPr id="380" name="Google Shape;380;p43"/>
          <p:cNvSpPr txBox="1"/>
          <p:nvPr/>
        </p:nvSpPr>
        <p:spPr>
          <a:xfrm>
            <a:off x="11673700" y="7463169"/>
            <a:ext cx="5512200" cy="4812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Order from Routledge</a:t>
            </a:r>
            <a:endParaRPr b="0" i="0" sz="2800" u="none" cap="none" strike="noStrike">
              <a:solidFill>
                <a:srgbClr val="1B1A16"/>
              </a:solidFill>
              <a:latin typeface="PT Sans"/>
              <a:ea typeface="PT Sans"/>
              <a:cs typeface="PT Sans"/>
              <a:sym typeface="PT Sans"/>
            </a:endParaRPr>
          </a:p>
          <a:p>
            <a:pPr indent="0" lvl="0" marL="0" marR="0" rtl="0" algn="ctr">
              <a:lnSpc>
                <a:spcPct val="139964"/>
              </a:lnSpc>
              <a:spcBef>
                <a:spcPts val="0"/>
              </a:spcBef>
              <a:spcAft>
                <a:spcPts val="0"/>
              </a:spcAft>
              <a:buClr>
                <a:srgbClr val="000000"/>
              </a:buClr>
              <a:buSzPts val="2800"/>
              <a:buFont typeface="Arial"/>
              <a:buNone/>
            </a:pPr>
            <a:r>
              <a:rPr b="1" i="0" lang="en-US" sz="2800" u="none" cap="none" strike="noStrike">
                <a:solidFill>
                  <a:srgbClr val="F48886"/>
                </a:solidFill>
                <a:latin typeface="PT Sans"/>
                <a:ea typeface="PT Sans"/>
                <a:cs typeface="PT Sans"/>
                <a:sym typeface="PT Sans"/>
              </a:rPr>
              <a:t>20% discount code = FLR40</a:t>
            </a:r>
            <a:endParaRPr b="1" i="0" sz="1400" u="none" cap="none" strike="noStrike">
              <a:solidFill>
                <a:srgbClr val="F48886"/>
              </a:solidFill>
              <a:latin typeface="Arial"/>
              <a:ea typeface="Arial"/>
              <a:cs typeface="Arial"/>
              <a:sym typeface="Arial"/>
            </a:endParaRPr>
          </a:p>
        </p:txBody>
      </p:sp>
      <p:sp>
        <p:nvSpPr>
          <p:cNvPr id="381" name="Google Shape;381;p43"/>
          <p:cNvSpPr/>
          <p:nvPr/>
        </p:nvSpPr>
        <p:spPr>
          <a:xfrm>
            <a:off x="1028700" y="1188775"/>
            <a:ext cx="5019575" cy="4885524"/>
          </a:xfrm>
          <a:custGeom>
            <a:rect b="b" l="l" r="r" t="t"/>
            <a:pathLst>
              <a:path extrusionOk="0" h="15887883" w="15935158">
                <a:moveTo>
                  <a:pt x="0" y="0"/>
                </a:moveTo>
                <a:lnTo>
                  <a:pt x="0" y="15887883"/>
                </a:lnTo>
                <a:lnTo>
                  <a:pt x="15935158" y="15887883"/>
                </a:lnTo>
                <a:lnTo>
                  <a:pt x="15935158" y="0"/>
                </a:lnTo>
                <a:lnTo>
                  <a:pt x="0" y="0"/>
                </a:lnTo>
                <a:close/>
                <a:moveTo>
                  <a:pt x="15874198" y="15826922"/>
                </a:moveTo>
                <a:lnTo>
                  <a:pt x="59690" y="15826922"/>
                </a:lnTo>
                <a:lnTo>
                  <a:pt x="59690" y="59690"/>
                </a:lnTo>
                <a:lnTo>
                  <a:pt x="15874198" y="59690"/>
                </a:lnTo>
                <a:lnTo>
                  <a:pt x="15874198" y="15826922"/>
                </a:lnTo>
                <a:close/>
              </a:path>
            </a:pathLst>
          </a:custGeom>
          <a:solidFill>
            <a:srgbClr val="1B1A16"/>
          </a:solidFill>
          <a:ln>
            <a:noFill/>
          </a:ln>
        </p:spPr>
      </p:sp>
      <p:pic>
        <p:nvPicPr>
          <p:cNvPr id="382" name="Google Shape;382;p43"/>
          <p:cNvPicPr preferRelativeResize="0"/>
          <p:nvPr/>
        </p:nvPicPr>
        <p:blipFill rotWithShape="1">
          <a:blip r:embed="rId4">
            <a:alphaModFix/>
          </a:blip>
          <a:srcRect b="0" l="0" r="0" t="0"/>
          <a:stretch/>
        </p:blipFill>
        <p:spPr>
          <a:xfrm>
            <a:off x="1297611" y="1483698"/>
            <a:ext cx="4390062" cy="4286910"/>
          </a:xfrm>
          <a:prstGeom prst="rect">
            <a:avLst/>
          </a:prstGeom>
          <a:noFill/>
          <a:ln>
            <a:noFill/>
          </a:ln>
        </p:spPr>
      </p:pic>
      <p:sp>
        <p:nvSpPr>
          <p:cNvPr id="383" name="Google Shape;383;p43"/>
          <p:cNvSpPr txBox="1"/>
          <p:nvPr/>
        </p:nvSpPr>
        <p:spPr>
          <a:xfrm>
            <a:off x="6822563" y="1882575"/>
            <a:ext cx="4351800" cy="21075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UKRI/AHRC research project</a:t>
            </a:r>
            <a:endParaRPr b="0" i="0" sz="2800" u="none" cap="none" strike="noStrike">
              <a:solidFill>
                <a:srgbClr val="1B1A16"/>
              </a:solidFill>
              <a:latin typeface="PT Sans"/>
              <a:ea typeface="PT Sans"/>
              <a:cs typeface="PT Sans"/>
              <a:sym typeface="PT Sans"/>
            </a:endParaRPr>
          </a:p>
          <a:p>
            <a:pPr indent="0" lvl="0" marL="0" marR="0" rtl="0" algn="ctr">
              <a:lnSpc>
                <a:spcPct val="139964"/>
              </a:lnSpc>
              <a:spcBef>
                <a:spcPts val="0"/>
              </a:spcBef>
              <a:spcAft>
                <a:spcPts val="0"/>
              </a:spcAft>
              <a:buClr>
                <a:srgbClr val="000000"/>
              </a:buClr>
              <a:buSzPts val="2800"/>
              <a:buFont typeface="Arial"/>
              <a:buNone/>
            </a:pPr>
            <a:r>
              <a:rPr b="1" i="0" lang="en-US" sz="2800" u="none" cap="none" strike="noStrike">
                <a:solidFill>
                  <a:srgbClr val="F48886"/>
                </a:solidFill>
                <a:latin typeface="PT Sans"/>
                <a:ea typeface="PT Sans"/>
                <a:cs typeface="PT Sans"/>
                <a:sym typeface="PT Sans"/>
              </a:rPr>
              <a:t>Data Storytelling in COVID-19 web-comics</a:t>
            </a:r>
            <a:endParaRPr b="1" i="0" sz="2800" u="none" cap="none" strike="noStrike">
              <a:solidFill>
                <a:srgbClr val="F48886"/>
              </a:solidFill>
              <a:latin typeface="PT Sans"/>
              <a:ea typeface="PT Sans"/>
              <a:cs typeface="PT Sans"/>
              <a:sym typeface="PT Sans"/>
            </a:endParaRPr>
          </a:p>
          <a:p>
            <a:pPr indent="0" lvl="0" marL="0" marR="0" rtl="0" algn="ctr">
              <a:lnSpc>
                <a:spcPct val="139964"/>
              </a:lnSpc>
              <a:spcBef>
                <a:spcPts val="0"/>
              </a:spcBef>
              <a:spcAft>
                <a:spcPts val="0"/>
              </a:spcAft>
              <a:buClr>
                <a:srgbClr val="000000"/>
              </a:buClr>
              <a:buSzPts val="2800"/>
              <a:buFont typeface="Arial"/>
              <a:buNone/>
            </a:pPr>
            <a:r>
              <a:t/>
            </a:r>
            <a:endParaRPr b="1" i="0" sz="2800" u="none" cap="none" strike="noStrike">
              <a:solidFill>
                <a:srgbClr val="F48886"/>
              </a:solidFill>
              <a:latin typeface="PT Sans"/>
              <a:ea typeface="PT Sans"/>
              <a:cs typeface="PT Sans"/>
              <a:sym typeface="PT Sans"/>
            </a:endParaRPr>
          </a:p>
          <a:p>
            <a:pPr indent="0" lvl="0" marL="0" marR="0" rtl="0" algn="ctr">
              <a:lnSpc>
                <a:spcPct val="139964"/>
              </a:lnSpc>
              <a:spcBef>
                <a:spcPts val="0"/>
              </a:spcBef>
              <a:spcAft>
                <a:spcPts val="0"/>
              </a:spcAft>
              <a:buClr>
                <a:srgbClr val="000000"/>
              </a:buClr>
              <a:buSzPts val="3000"/>
              <a:buFont typeface="Arial"/>
              <a:buNone/>
            </a:pPr>
            <a:r>
              <a:rPr b="1" i="1" lang="en-US" sz="3000" u="none" cap="none" strike="noStrike">
                <a:solidFill>
                  <a:srgbClr val="1B1A16"/>
                </a:solidFill>
                <a:latin typeface="PT Sans"/>
                <a:ea typeface="PT Sans"/>
                <a:cs typeface="PT Sans"/>
                <a:sym typeface="PT Sans"/>
              </a:rPr>
              <a:t>Want to work with us? </a:t>
            </a:r>
            <a:endParaRPr b="1" i="1" sz="3000" u="none" cap="none" strike="noStrike">
              <a:solidFill>
                <a:srgbClr val="1B1A16"/>
              </a:solidFill>
              <a:latin typeface="PT Sans"/>
              <a:ea typeface="PT Sans"/>
              <a:cs typeface="PT Sans"/>
              <a:sym typeface="PT Sans"/>
            </a:endParaRPr>
          </a:p>
          <a:p>
            <a:pPr indent="0" lvl="0" marL="0" marR="0" rtl="0" algn="ctr">
              <a:lnSpc>
                <a:spcPct val="139964"/>
              </a:lnSpc>
              <a:spcBef>
                <a:spcPts val="0"/>
              </a:spcBef>
              <a:spcAft>
                <a:spcPts val="0"/>
              </a:spcAft>
              <a:buClr>
                <a:srgbClr val="000000"/>
              </a:buClr>
              <a:buSzPts val="3000"/>
              <a:buFont typeface="Arial"/>
              <a:buNone/>
            </a:pPr>
            <a:r>
              <a:rPr b="1" i="1" lang="en-US" sz="3000" u="none" cap="none" strike="noStrike">
                <a:solidFill>
                  <a:srgbClr val="1B1A16"/>
                </a:solidFill>
                <a:latin typeface="PT Sans"/>
                <a:ea typeface="PT Sans"/>
                <a:cs typeface="PT Sans"/>
                <a:sym typeface="PT Sans"/>
              </a:rPr>
              <a:t>We’re hiring a postdoc</a:t>
            </a:r>
            <a:endParaRPr b="1" i="1" sz="3000" u="none" cap="none" strike="noStrike">
              <a:solidFill>
                <a:srgbClr val="1B1A16"/>
              </a:solidFill>
              <a:latin typeface="PT Sans"/>
              <a:ea typeface="PT Sans"/>
              <a:cs typeface="PT Sans"/>
              <a:sym typeface="PT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120" name="Shape 120"/>
        <p:cNvGrpSpPr/>
        <p:nvPr/>
      </p:nvGrpSpPr>
      <p:grpSpPr>
        <a:xfrm>
          <a:off x="0" y="0"/>
          <a:ext cx="0" cy="0"/>
          <a:chOff x="0" y="0"/>
          <a:chExt cx="0" cy="0"/>
        </a:xfrm>
      </p:grpSpPr>
      <p:sp>
        <p:nvSpPr>
          <p:cNvPr id="121" name="Google Shape;121;p17"/>
          <p:cNvSpPr/>
          <p:nvPr/>
        </p:nvSpPr>
        <p:spPr>
          <a:xfrm>
            <a:off x="8329677" y="1570844"/>
            <a:ext cx="8929623" cy="5233909"/>
          </a:xfrm>
          <a:custGeom>
            <a:rect b="b" l="l" r="r" t="t"/>
            <a:pathLst>
              <a:path extrusionOk="0" h="12848637" w="21921184">
                <a:moveTo>
                  <a:pt x="0" y="0"/>
                </a:moveTo>
                <a:lnTo>
                  <a:pt x="0" y="12848637"/>
                </a:lnTo>
                <a:lnTo>
                  <a:pt x="21921184" y="12848637"/>
                </a:lnTo>
                <a:lnTo>
                  <a:pt x="21921184" y="0"/>
                </a:lnTo>
                <a:lnTo>
                  <a:pt x="0" y="0"/>
                </a:lnTo>
                <a:close/>
                <a:moveTo>
                  <a:pt x="21860224" y="12787677"/>
                </a:moveTo>
                <a:lnTo>
                  <a:pt x="59690" y="12787677"/>
                </a:lnTo>
                <a:lnTo>
                  <a:pt x="59690" y="59690"/>
                </a:lnTo>
                <a:lnTo>
                  <a:pt x="21860224" y="59690"/>
                </a:lnTo>
                <a:lnTo>
                  <a:pt x="21860224" y="12787677"/>
                </a:lnTo>
                <a:close/>
              </a:path>
            </a:pathLst>
          </a:custGeom>
          <a:solidFill>
            <a:srgbClr val="1B1A16"/>
          </a:solidFill>
          <a:ln>
            <a:noFill/>
          </a:ln>
        </p:spPr>
      </p:sp>
      <p:sp>
        <p:nvSpPr>
          <p:cNvPr id="122" name="Google Shape;122;p17"/>
          <p:cNvSpPr/>
          <p:nvPr/>
        </p:nvSpPr>
        <p:spPr>
          <a:xfrm>
            <a:off x="1028700" y="1570844"/>
            <a:ext cx="6689805" cy="6088272"/>
          </a:xfrm>
          <a:custGeom>
            <a:rect b="b" l="l" r="r" t="t"/>
            <a:pathLst>
              <a:path extrusionOk="0" h="14945999" w="16422692">
                <a:moveTo>
                  <a:pt x="0" y="0"/>
                </a:moveTo>
                <a:lnTo>
                  <a:pt x="0" y="14945999"/>
                </a:lnTo>
                <a:lnTo>
                  <a:pt x="16422692" y="14945999"/>
                </a:lnTo>
                <a:lnTo>
                  <a:pt x="16422692" y="0"/>
                </a:lnTo>
                <a:lnTo>
                  <a:pt x="0" y="0"/>
                </a:lnTo>
                <a:close/>
                <a:moveTo>
                  <a:pt x="16361732" y="14885040"/>
                </a:moveTo>
                <a:lnTo>
                  <a:pt x="59690" y="14885040"/>
                </a:lnTo>
                <a:lnTo>
                  <a:pt x="59690" y="59690"/>
                </a:lnTo>
                <a:lnTo>
                  <a:pt x="16361732" y="59690"/>
                </a:lnTo>
                <a:lnTo>
                  <a:pt x="16361732" y="14885040"/>
                </a:lnTo>
                <a:close/>
              </a:path>
            </a:pathLst>
          </a:custGeom>
          <a:solidFill>
            <a:srgbClr val="1B1A16"/>
          </a:solidFill>
          <a:ln>
            <a:noFill/>
          </a:ln>
        </p:spPr>
      </p:sp>
      <p:pic>
        <p:nvPicPr>
          <p:cNvPr id="123" name="Google Shape;123;p17"/>
          <p:cNvPicPr preferRelativeResize="0"/>
          <p:nvPr/>
        </p:nvPicPr>
        <p:blipFill rotWithShape="1">
          <a:blip r:embed="rId3">
            <a:alphaModFix/>
          </a:blip>
          <a:srcRect b="223" l="0" r="0" t="223"/>
          <a:stretch/>
        </p:blipFill>
        <p:spPr>
          <a:xfrm>
            <a:off x="8765641" y="1931714"/>
            <a:ext cx="8057695" cy="4512167"/>
          </a:xfrm>
          <a:prstGeom prst="rect">
            <a:avLst/>
          </a:prstGeom>
          <a:noFill/>
          <a:ln>
            <a:noFill/>
          </a:ln>
        </p:spPr>
      </p:pic>
      <p:pic>
        <p:nvPicPr>
          <p:cNvPr id="124" name="Google Shape;124;p17"/>
          <p:cNvPicPr preferRelativeResize="0"/>
          <p:nvPr/>
        </p:nvPicPr>
        <p:blipFill rotWithShape="1">
          <a:blip r:embed="rId4">
            <a:alphaModFix/>
          </a:blip>
          <a:srcRect b="0" l="13711" r="26942" t="0"/>
          <a:stretch/>
        </p:blipFill>
        <p:spPr>
          <a:xfrm>
            <a:off x="1256330" y="1853708"/>
            <a:ext cx="6096000" cy="5477122"/>
          </a:xfrm>
          <a:prstGeom prst="rect">
            <a:avLst/>
          </a:prstGeom>
          <a:noFill/>
          <a:ln>
            <a:noFill/>
          </a:ln>
        </p:spPr>
      </p:pic>
      <p:sp>
        <p:nvSpPr>
          <p:cNvPr id="125" name="Google Shape;125;p17"/>
          <p:cNvSpPr txBox="1"/>
          <p:nvPr/>
        </p:nvSpPr>
        <p:spPr>
          <a:xfrm>
            <a:off x="8329677" y="6920723"/>
            <a:ext cx="8929623" cy="481330"/>
          </a:xfrm>
          <a:prstGeom prst="rect">
            <a:avLst/>
          </a:prstGeom>
          <a:noFill/>
          <a:ln>
            <a:noFill/>
          </a:ln>
        </p:spPr>
        <p:txBody>
          <a:bodyPr anchorCtr="0" anchor="t" bIns="0" lIns="0" spcFirstLastPara="1" rIns="0" wrap="square" tIns="0">
            <a:noAutofit/>
          </a:bodyPr>
          <a:lstStyle/>
          <a:p>
            <a:pPr indent="0" lvl="0" marL="0" marR="0" rtl="0" algn="l">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CDC coronavirus - public facing infographic</a:t>
            </a:r>
            <a:endParaRPr b="0" i="0" sz="1400" u="none" cap="none" strike="noStrike">
              <a:solidFill>
                <a:srgbClr val="000000"/>
              </a:solidFill>
              <a:latin typeface="Arial"/>
              <a:ea typeface="Arial"/>
              <a:cs typeface="Arial"/>
              <a:sym typeface="Arial"/>
            </a:endParaRPr>
          </a:p>
        </p:txBody>
      </p:sp>
      <p:sp>
        <p:nvSpPr>
          <p:cNvPr id="126" name="Google Shape;126;p17"/>
          <p:cNvSpPr txBox="1"/>
          <p:nvPr/>
        </p:nvSpPr>
        <p:spPr>
          <a:xfrm>
            <a:off x="1028700" y="7739526"/>
            <a:ext cx="6481987" cy="976630"/>
          </a:xfrm>
          <a:prstGeom prst="rect">
            <a:avLst/>
          </a:prstGeom>
          <a:noFill/>
          <a:ln>
            <a:noFill/>
          </a:ln>
        </p:spPr>
        <p:txBody>
          <a:bodyPr anchorCtr="0" anchor="t" bIns="0" lIns="0" spcFirstLastPara="1" rIns="0" wrap="square" tIns="0">
            <a:noAutofit/>
          </a:bodyPr>
          <a:lstStyle/>
          <a:p>
            <a:pPr indent="0" lvl="0" marL="0" marR="0" rtl="0" algn="l">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John Hopkins university COVID-19 open data dashboard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130" name="Shape 130"/>
        <p:cNvGrpSpPr/>
        <p:nvPr/>
      </p:nvGrpSpPr>
      <p:grpSpPr>
        <a:xfrm>
          <a:off x="0" y="0"/>
          <a:ext cx="0" cy="0"/>
          <a:chOff x="0" y="0"/>
          <a:chExt cx="0" cy="0"/>
        </a:xfrm>
      </p:grpSpPr>
      <p:grpSp>
        <p:nvGrpSpPr>
          <p:cNvPr id="131" name="Google Shape;131;p18"/>
          <p:cNvGrpSpPr/>
          <p:nvPr/>
        </p:nvGrpSpPr>
        <p:grpSpPr>
          <a:xfrm>
            <a:off x="3057525" y="2471447"/>
            <a:ext cx="12172950" cy="5344107"/>
            <a:chOff x="0" y="0"/>
            <a:chExt cx="16230600" cy="7125476"/>
          </a:xfrm>
        </p:grpSpPr>
        <p:sp>
          <p:nvSpPr>
            <p:cNvPr id="132" name="Google Shape;132;p18"/>
            <p:cNvSpPr/>
            <p:nvPr/>
          </p:nvSpPr>
          <p:spPr>
            <a:xfrm>
              <a:off x="0" y="0"/>
              <a:ext cx="16230600" cy="7125476"/>
            </a:xfrm>
            <a:prstGeom prst="rect">
              <a:avLst/>
            </a:prstGeom>
            <a:solidFill>
              <a:srgbClr val="FCFA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8"/>
            <p:cNvSpPr txBox="1"/>
            <p:nvPr/>
          </p:nvSpPr>
          <p:spPr>
            <a:xfrm>
              <a:off x="1872066" y="5759389"/>
              <a:ext cx="12486468" cy="58039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000000"/>
                </a:buClr>
                <a:buSzPts val="2400"/>
                <a:buFont typeface="Arial"/>
                <a:buNone/>
              </a:pPr>
              <a:r>
                <a:rPr b="0" i="0" lang="en-US" sz="2400" u="none" cap="none" strike="noStrike">
                  <a:solidFill>
                    <a:srgbClr val="545454"/>
                  </a:solidFill>
                  <a:latin typeface="Sansita"/>
                  <a:ea typeface="Sansita"/>
                  <a:cs typeface="Sansita"/>
                  <a:sym typeface="Sansita"/>
                </a:rPr>
                <a:t>Georgia Lupi, 2017</a:t>
              </a:r>
              <a:endParaRPr b="0" i="0" sz="1400" u="none" cap="none" strike="noStrike">
                <a:solidFill>
                  <a:srgbClr val="000000"/>
                </a:solidFill>
                <a:latin typeface="Arial"/>
                <a:ea typeface="Arial"/>
                <a:cs typeface="Arial"/>
                <a:sym typeface="Arial"/>
              </a:endParaRPr>
            </a:p>
          </p:txBody>
        </p:sp>
        <p:sp>
          <p:nvSpPr>
            <p:cNvPr id="134" name="Google Shape;134;p18"/>
            <p:cNvSpPr txBox="1"/>
            <p:nvPr/>
          </p:nvSpPr>
          <p:spPr>
            <a:xfrm>
              <a:off x="715693" y="2644316"/>
              <a:ext cx="14799215" cy="2777913"/>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Clr>
                  <a:srgbClr val="000000"/>
                </a:buClr>
                <a:buSzPts val="3000"/>
                <a:buFont typeface="Arial"/>
                <a:buNone/>
              </a:pPr>
              <a:r>
                <a:rPr b="1" i="0" lang="en-US" sz="3000" u="none" cap="none" strike="noStrike">
                  <a:solidFill>
                    <a:srgbClr val="545454"/>
                  </a:solidFill>
                  <a:latin typeface="PT Sans"/>
                  <a:ea typeface="PT Sans"/>
                  <a:cs typeface="PT Sans"/>
                  <a:sym typeface="PT Sans"/>
                </a:rPr>
                <a:t>“WE </a:t>
              </a:r>
              <a:r>
                <a:rPr b="1" i="0" lang="en-US" sz="3000" u="none" cap="none" strike="noStrike">
                  <a:solidFill>
                    <a:srgbClr val="545454"/>
                  </a:solidFill>
                  <a:latin typeface="Arimo"/>
                  <a:ea typeface="Arimo"/>
                  <a:cs typeface="Arimo"/>
                  <a:sym typeface="Arimo"/>
                </a:rPr>
                <a:t>ARE READY TO QUESTION THE</a:t>
              </a:r>
              <a:r>
                <a:rPr b="1" i="0" lang="en-US" sz="3000" u="none" cap="none" strike="noStrike">
                  <a:solidFill>
                    <a:srgbClr val="545454"/>
                  </a:solidFill>
                  <a:latin typeface="PT Sans"/>
                  <a:ea typeface="PT Sans"/>
                  <a:cs typeface="PT Sans"/>
                  <a:sym typeface="PT Sans"/>
                </a:rPr>
                <a:t> IMPERSONALITY OF A MERELY TECHNICAL APPROACH TO DATA, AND TO BEGIN DESIGNING WAYS TO CONNECT NUMBERS TO WHAT THEY REALLY STAND FOR: KNOWLEDGE, BEHAVIOURS, PEOPLE.”</a:t>
              </a:r>
              <a:endParaRPr b="0" i="0" sz="3000" u="none" cap="none" strike="noStrike">
                <a:solidFill>
                  <a:srgbClr val="000000"/>
                </a:solidFill>
                <a:latin typeface="Arial"/>
                <a:ea typeface="Arial"/>
                <a:cs typeface="Arial"/>
                <a:sym typeface="Arial"/>
              </a:endParaRPr>
            </a:p>
          </p:txBody>
        </p:sp>
      </p:grpSp>
      <p:pic>
        <p:nvPicPr>
          <p:cNvPr id="135" name="Google Shape;135;p18"/>
          <p:cNvPicPr preferRelativeResize="0"/>
          <p:nvPr/>
        </p:nvPicPr>
        <p:blipFill rotWithShape="1">
          <a:blip r:embed="rId3">
            <a:alphaModFix/>
          </a:blip>
          <a:srcRect b="0" l="0" r="0" t="0"/>
          <a:stretch/>
        </p:blipFill>
        <p:spPr>
          <a:xfrm>
            <a:off x="8616373" y="2993736"/>
            <a:ext cx="1055255" cy="10552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139" name="Shape 139"/>
        <p:cNvGrpSpPr/>
        <p:nvPr/>
      </p:nvGrpSpPr>
      <p:grpSpPr>
        <a:xfrm>
          <a:off x="0" y="0"/>
          <a:ext cx="0" cy="0"/>
          <a:chOff x="0" y="0"/>
          <a:chExt cx="0" cy="0"/>
        </a:xfrm>
      </p:grpSpPr>
      <p:sp>
        <p:nvSpPr>
          <p:cNvPr id="140" name="Google Shape;140;p19"/>
          <p:cNvSpPr/>
          <p:nvPr/>
        </p:nvSpPr>
        <p:spPr>
          <a:xfrm>
            <a:off x="3070553" y="1277275"/>
            <a:ext cx="12146894" cy="7206172"/>
          </a:xfrm>
          <a:custGeom>
            <a:rect b="b" l="l" r="r" t="t"/>
            <a:pathLst>
              <a:path extrusionOk="0" h="16305878" w="27485572">
                <a:moveTo>
                  <a:pt x="0" y="0"/>
                </a:moveTo>
                <a:lnTo>
                  <a:pt x="0" y="16305878"/>
                </a:lnTo>
                <a:lnTo>
                  <a:pt x="27485572" y="16305878"/>
                </a:lnTo>
                <a:lnTo>
                  <a:pt x="27485572" y="0"/>
                </a:lnTo>
                <a:lnTo>
                  <a:pt x="0" y="0"/>
                </a:lnTo>
                <a:close/>
                <a:moveTo>
                  <a:pt x="27424611" y="16244917"/>
                </a:moveTo>
                <a:lnTo>
                  <a:pt x="59690" y="16244917"/>
                </a:lnTo>
                <a:lnTo>
                  <a:pt x="59690" y="59690"/>
                </a:lnTo>
                <a:lnTo>
                  <a:pt x="27424611" y="59690"/>
                </a:lnTo>
                <a:lnTo>
                  <a:pt x="27424611" y="16244917"/>
                </a:lnTo>
                <a:close/>
              </a:path>
            </a:pathLst>
          </a:custGeom>
          <a:solidFill>
            <a:srgbClr val="1B1A16"/>
          </a:solidFill>
          <a:ln>
            <a:noFill/>
          </a:ln>
        </p:spPr>
      </p:sp>
      <p:pic>
        <p:nvPicPr>
          <p:cNvPr id="141" name="Google Shape;141;p19"/>
          <p:cNvPicPr preferRelativeResize="0"/>
          <p:nvPr/>
        </p:nvPicPr>
        <p:blipFill rotWithShape="1">
          <a:blip r:embed="rId3">
            <a:alphaModFix/>
          </a:blip>
          <a:srcRect b="0" l="0" r="0" t="0"/>
          <a:stretch/>
        </p:blipFill>
        <p:spPr>
          <a:xfrm>
            <a:off x="3532909" y="1665071"/>
            <a:ext cx="11301259" cy="6356958"/>
          </a:xfrm>
          <a:prstGeom prst="rect">
            <a:avLst/>
          </a:prstGeom>
          <a:noFill/>
          <a:ln>
            <a:noFill/>
          </a:ln>
        </p:spPr>
      </p:pic>
      <p:sp>
        <p:nvSpPr>
          <p:cNvPr id="142" name="Google Shape;142;p19"/>
          <p:cNvSpPr txBox="1"/>
          <p:nvPr/>
        </p:nvSpPr>
        <p:spPr>
          <a:xfrm>
            <a:off x="3070553" y="8776970"/>
            <a:ext cx="12146894" cy="48133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Georgia Lupi, </a:t>
            </a:r>
            <a:r>
              <a:rPr b="0" i="0" lang="en-US" sz="2800" u="none" cap="none" strike="noStrike">
                <a:solidFill>
                  <a:srgbClr val="1B1A16"/>
                </a:solidFill>
                <a:latin typeface="Sansita"/>
                <a:ea typeface="Sansita"/>
                <a:cs typeface="Sansita"/>
                <a:sym typeface="Sansita"/>
              </a:rPr>
              <a:t>Data Humanism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p:nvPr/>
        </p:nvSpPr>
        <p:spPr>
          <a:xfrm>
            <a:off x="1028700" y="3663981"/>
            <a:ext cx="16230600" cy="3101081"/>
          </a:xfrm>
          <a:custGeom>
            <a:rect b="b" l="l" r="r" t="t"/>
            <a:pathLst>
              <a:path extrusionOk="0" h="1049008" w="5490351">
                <a:moveTo>
                  <a:pt x="0" y="0"/>
                </a:moveTo>
                <a:lnTo>
                  <a:pt x="5490351" y="0"/>
                </a:lnTo>
                <a:lnTo>
                  <a:pt x="5490351" y="1049008"/>
                </a:lnTo>
                <a:lnTo>
                  <a:pt x="0" y="1049008"/>
                </a:lnTo>
                <a:close/>
              </a:path>
            </a:pathLst>
          </a:custGeom>
          <a:solidFill>
            <a:srgbClr val="F48886"/>
          </a:solidFill>
          <a:ln>
            <a:noFill/>
          </a:ln>
        </p:spPr>
      </p:sp>
      <p:sp>
        <p:nvSpPr>
          <p:cNvPr id="148" name="Google Shape;148;p20"/>
          <p:cNvSpPr txBox="1"/>
          <p:nvPr/>
        </p:nvSpPr>
        <p:spPr>
          <a:xfrm>
            <a:off x="1652430" y="4657725"/>
            <a:ext cx="14983140" cy="9715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1B1A16"/>
                </a:solidFill>
                <a:latin typeface="PT Sans"/>
                <a:ea typeface="PT Sans"/>
                <a:cs typeface="PT Sans"/>
                <a:sym typeface="PT Sans"/>
              </a:rPr>
              <a:t>Tell data stories from the edges of chaos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152" name="Shape 152"/>
        <p:cNvGrpSpPr/>
        <p:nvPr/>
      </p:nvGrpSpPr>
      <p:grpSpPr>
        <a:xfrm>
          <a:off x="0" y="0"/>
          <a:ext cx="0" cy="0"/>
          <a:chOff x="0" y="0"/>
          <a:chExt cx="0" cy="0"/>
        </a:xfrm>
      </p:grpSpPr>
      <p:sp>
        <p:nvSpPr>
          <p:cNvPr id="153" name="Google Shape;153;p21"/>
          <p:cNvSpPr/>
          <p:nvPr/>
        </p:nvSpPr>
        <p:spPr>
          <a:xfrm>
            <a:off x="10395000" y="1519675"/>
            <a:ext cx="5548486" cy="7215351"/>
          </a:xfrm>
          <a:custGeom>
            <a:rect b="b" l="l" r="r" t="t"/>
            <a:pathLst>
              <a:path extrusionOk="0" h="16305878" w="12538952">
                <a:moveTo>
                  <a:pt x="0" y="0"/>
                </a:moveTo>
                <a:lnTo>
                  <a:pt x="0" y="16305878"/>
                </a:lnTo>
                <a:lnTo>
                  <a:pt x="12538952" y="16305878"/>
                </a:lnTo>
                <a:lnTo>
                  <a:pt x="12538952" y="0"/>
                </a:lnTo>
                <a:lnTo>
                  <a:pt x="0" y="0"/>
                </a:lnTo>
                <a:close/>
                <a:moveTo>
                  <a:pt x="12477993" y="16244917"/>
                </a:moveTo>
                <a:lnTo>
                  <a:pt x="59690" y="16244917"/>
                </a:lnTo>
                <a:lnTo>
                  <a:pt x="59690" y="59690"/>
                </a:lnTo>
                <a:lnTo>
                  <a:pt x="12477993" y="59690"/>
                </a:lnTo>
                <a:lnTo>
                  <a:pt x="12477993" y="16244917"/>
                </a:lnTo>
                <a:close/>
              </a:path>
            </a:pathLst>
          </a:custGeom>
          <a:solidFill>
            <a:srgbClr val="1B1A16"/>
          </a:solidFill>
          <a:ln>
            <a:noFill/>
          </a:ln>
        </p:spPr>
      </p:sp>
      <p:pic>
        <p:nvPicPr>
          <p:cNvPr id="154" name="Google Shape;154;p21"/>
          <p:cNvPicPr preferRelativeResize="0"/>
          <p:nvPr/>
        </p:nvPicPr>
        <p:blipFill rotWithShape="1">
          <a:blip r:embed="rId3">
            <a:alphaModFix/>
          </a:blip>
          <a:srcRect b="0" l="0" r="0" t="0"/>
          <a:stretch/>
        </p:blipFill>
        <p:spPr>
          <a:xfrm>
            <a:off x="10686483" y="1788870"/>
            <a:ext cx="4981542" cy="6554660"/>
          </a:xfrm>
          <a:prstGeom prst="rect">
            <a:avLst/>
          </a:prstGeom>
          <a:noFill/>
          <a:ln>
            <a:noFill/>
          </a:ln>
        </p:spPr>
      </p:pic>
      <p:sp>
        <p:nvSpPr>
          <p:cNvPr id="155" name="Google Shape;155;p21"/>
          <p:cNvSpPr txBox="1"/>
          <p:nvPr/>
        </p:nvSpPr>
        <p:spPr>
          <a:xfrm>
            <a:off x="10164094" y="8871585"/>
            <a:ext cx="6003300" cy="9765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Advil (ibuprofen) advertisement example of a restitution narrative</a:t>
            </a:r>
            <a:endParaRPr b="0" i="0" sz="1400" u="none" cap="none" strike="noStrike">
              <a:solidFill>
                <a:srgbClr val="000000"/>
              </a:solidFill>
              <a:latin typeface="Arial"/>
              <a:ea typeface="Arial"/>
              <a:cs typeface="Arial"/>
              <a:sym typeface="Arial"/>
            </a:endParaRPr>
          </a:p>
        </p:txBody>
      </p:sp>
      <p:pic>
        <p:nvPicPr>
          <p:cNvPr id="156" name="Google Shape;156;p21"/>
          <p:cNvPicPr preferRelativeResize="0"/>
          <p:nvPr/>
        </p:nvPicPr>
        <p:blipFill rotWithShape="1">
          <a:blip r:embed="rId4">
            <a:alphaModFix/>
          </a:blip>
          <a:srcRect b="0" l="0" r="0" t="0"/>
          <a:stretch/>
        </p:blipFill>
        <p:spPr>
          <a:xfrm>
            <a:off x="434091" y="158191"/>
            <a:ext cx="1059486" cy="1304939"/>
          </a:xfrm>
          <a:prstGeom prst="rect">
            <a:avLst/>
          </a:prstGeom>
          <a:noFill/>
          <a:ln>
            <a:noFill/>
          </a:ln>
        </p:spPr>
      </p:pic>
      <p:sp>
        <p:nvSpPr>
          <p:cNvPr id="157" name="Google Shape;157;p21"/>
          <p:cNvSpPr txBox="1"/>
          <p:nvPr/>
        </p:nvSpPr>
        <p:spPr>
          <a:xfrm>
            <a:off x="224314" y="1692222"/>
            <a:ext cx="1479040" cy="585680"/>
          </a:xfrm>
          <a:prstGeom prst="rect">
            <a:avLst/>
          </a:prstGeom>
          <a:noFill/>
          <a:ln>
            <a:noFill/>
          </a:ln>
        </p:spPr>
        <p:txBody>
          <a:bodyPr anchorCtr="0" anchor="t" bIns="0" lIns="0" spcFirstLastPara="1" rIns="0" wrap="square" tIns="0">
            <a:noAutofit/>
          </a:bodyPr>
          <a:lstStyle/>
          <a:p>
            <a:pPr indent="0" lvl="0" marL="0" marR="0" rtl="0" algn="ctr">
              <a:lnSpc>
                <a:spcPct val="140012"/>
              </a:lnSpc>
              <a:spcBef>
                <a:spcPts val="0"/>
              </a:spcBef>
              <a:spcAft>
                <a:spcPts val="0"/>
              </a:spcAft>
              <a:buClr>
                <a:srgbClr val="000000"/>
              </a:buClr>
              <a:buSzPts val="1667"/>
              <a:buFont typeface="Arial"/>
              <a:buNone/>
            </a:pPr>
            <a:r>
              <a:rPr b="0" i="0" lang="en-US" sz="1667" u="none" cap="none" strike="noStrike">
                <a:solidFill>
                  <a:srgbClr val="1B1A16"/>
                </a:solidFill>
                <a:latin typeface="PT Sans"/>
                <a:ea typeface="PT Sans"/>
                <a:cs typeface="PT Sans"/>
                <a:sym typeface="PT Sans"/>
              </a:rPr>
              <a:t>Alexandra Alberda</a:t>
            </a:r>
            <a:endParaRPr b="0" i="0" sz="1400" u="none" cap="none" strike="noStrike">
              <a:solidFill>
                <a:srgbClr val="000000"/>
              </a:solidFill>
              <a:latin typeface="Arial"/>
              <a:ea typeface="Arial"/>
              <a:cs typeface="Arial"/>
              <a:sym typeface="Arial"/>
            </a:endParaRPr>
          </a:p>
        </p:txBody>
      </p:sp>
      <p:sp>
        <p:nvSpPr>
          <p:cNvPr id="158" name="Google Shape;158;p21"/>
          <p:cNvSpPr/>
          <p:nvPr/>
        </p:nvSpPr>
        <p:spPr>
          <a:xfrm>
            <a:off x="2524800" y="1519675"/>
            <a:ext cx="6619194" cy="7215351"/>
          </a:xfrm>
          <a:custGeom>
            <a:rect b="b" l="l" r="r" t="t"/>
            <a:pathLst>
              <a:path extrusionOk="0" h="16305878" w="21525835">
                <a:moveTo>
                  <a:pt x="0" y="0"/>
                </a:moveTo>
                <a:lnTo>
                  <a:pt x="0" y="16305878"/>
                </a:lnTo>
                <a:lnTo>
                  <a:pt x="21525835" y="16305878"/>
                </a:lnTo>
                <a:lnTo>
                  <a:pt x="21525835" y="0"/>
                </a:lnTo>
                <a:lnTo>
                  <a:pt x="0" y="0"/>
                </a:lnTo>
                <a:close/>
                <a:moveTo>
                  <a:pt x="21464874" y="16244917"/>
                </a:moveTo>
                <a:lnTo>
                  <a:pt x="59690" y="16244917"/>
                </a:lnTo>
                <a:lnTo>
                  <a:pt x="59690" y="59690"/>
                </a:lnTo>
                <a:lnTo>
                  <a:pt x="21464874" y="59690"/>
                </a:lnTo>
                <a:lnTo>
                  <a:pt x="21464874" y="16244917"/>
                </a:lnTo>
                <a:close/>
              </a:path>
            </a:pathLst>
          </a:custGeom>
          <a:solidFill>
            <a:srgbClr val="1B1A16"/>
          </a:solidFill>
          <a:ln>
            <a:noFill/>
          </a:ln>
        </p:spPr>
      </p:sp>
      <p:pic>
        <p:nvPicPr>
          <p:cNvPr id="159" name="Google Shape;159;p21"/>
          <p:cNvPicPr preferRelativeResize="0"/>
          <p:nvPr/>
        </p:nvPicPr>
        <p:blipFill rotWithShape="1">
          <a:blip r:embed="rId5">
            <a:alphaModFix/>
          </a:blip>
          <a:srcRect b="0" l="0" r="0" t="0"/>
          <a:stretch/>
        </p:blipFill>
        <p:spPr>
          <a:xfrm>
            <a:off x="2778550" y="1788875"/>
            <a:ext cx="6146926" cy="6554650"/>
          </a:xfrm>
          <a:prstGeom prst="rect">
            <a:avLst/>
          </a:prstGeom>
          <a:noFill/>
          <a:ln>
            <a:noFill/>
          </a:ln>
        </p:spPr>
      </p:pic>
      <p:sp>
        <p:nvSpPr>
          <p:cNvPr id="160" name="Google Shape;160;p21"/>
          <p:cNvSpPr txBox="1"/>
          <p:nvPr/>
        </p:nvSpPr>
        <p:spPr>
          <a:xfrm>
            <a:off x="2159700" y="8864074"/>
            <a:ext cx="6984300" cy="9915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Arthur Frank's </a:t>
            </a:r>
            <a:r>
              <a:rPr b="0" i="0" lang="en-US" sz="2800" u="none" cap="none" strike="noStrike">
                <a:solidFill>
                  <a:srgbClr val="1B1A16"/>
                </a:solidFill>
                <a:latin typeface="Sansita"/>
                <a:ea typeface="Sansita"/>
                <a:cs typeface="Sansita"/>
                <a:sym typeface="Sansita"/>
              </a:rPr>
              <a:t>restitution narrative</a:t>
            </a:r>
            <a:endParaRPr b="0" i="0" sz="1400" u="none" cap="none" strike="noStrike">
              <a:solidFill>
                <a:srgbClr val="000000"/>
              </a:solidFill>
              <a:latin typeface="Arial"/>
              <a:ea typeface="Arial"/>
              <a:cs typeface="Arial"/>
              <a:sym typeface="Arial"/>
            </a:endParaRPr>
          </a:p>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 illustrated by Alexandra Alberda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BB"/>
        </a:solidFill>
      </p:bgPr>
    </p:bg>
    <p:spTree>
      <p:nvGrpSpPr>
        <p:cNvPr id="164" name="Shape 164"/>
        <p:cNvGrpSpPr/>
        <p:nvPr/>
      </p:nvGrpSpPr>
      <p:grpSpPr>
        <a:xfrm>
          <a:off x="0" y="0"/>
          <a:ext cx="0" cy="0"/>
          <a:chOff x="0" y="0"/>
          <a:chExt cx="0" cy="0"/>
        </a:xfrm>
      </p:grpSpPr>
      <p:sp>
        <p:nvSpPr>
          <p:cNvPr id="165" name="Google Shape;165;p22"/>
          <p:cNvSpPr/>
          <p:nvPr/>
        </p:nvSpPr>
        <p:spPr>
          <a:xfrm>
            <a:off x="10660258" y="1540414"/>
            <a:ext cx="5548486" cy="7215351"/>
          </a:xfrm>
          <a:custGeom>
            <a:rect b="b" l="l" r="r" t="t"/>
            <a:pathLst>
              <a:path extrusionOk="0" h="16305878" w="12538952">
                <a:moveTo>
                  <a:pt x="0" y="0"/>
                </a:moveTo>
                <a:lnTo>
                  <a:pt x="0" y="16305878"/>
                </a:lnTo>
                <a:lnTo>
                  <a:pt x="12538952" y="16305878"/>
                </a:lnTo>
                <a:lnTo>
                  <a:pt x="12538952" y="0"/>
                </a:lnTo>
                <a:lnTo>
                  <a:pt x="0" y="0"/>
                </a:lnTo>
                <a:close/>
                <a:moveTo>
                  <a:pt x="12477993" y="16244917"/>
                </a:moveTo>
                <a:lnTo>
                  <a:pt x="59690" y="16244917"/>
                </a:lnTo>
                <a:lnTo>
                  <a:pt x="59690" y="59690"/>
                </a:lnTo>
                <a:lnTo>
                  <a:pt x="12477993" y="59690"/>
                </a:lnTo>
                <a:lnTo>
                  <a:pt x="12477993" y="16244917"/>
                </a:lnTo>
                <a:close/>
              </a:path>
            </a:pathLst>
          </a:custGeom>
          <a:solidFill>
            <a:srgbClr val="1B1A16"/>
          </a:solidFill>
          <a:ln>
            <a:noFill/>
          </a:ln>
        </p:spPr>
      </p:sp>
      <p:pic>
        <p:nvPicPr>
          <p:cNvPr id="166" name="Google Shape;166;p22"/>
          <p:cNvPicPr preferRelativeResize="0"/>
          <p:nvPr/>
        </p:nvPicPr>
        <p:blipFill rotWithShape="1">
          <a:blip r:embed="rId3">
            <a:alphaModFix/>
          </a:blip>
          <a:srcRect b="0" l="0" r="0" t="0"/>
          <a:stretch/>
        </p:blipFill>
        <p:spPr>
          <a:xfrm>
            <a:off x="11086844" y="1965021"/>
            <a:ext cx="4688258" cy="6356957"/>
          </a:xfrm>
          <a:prstGeom prst="rect">
            <a:avLst/>
          </a:prstGeom>
          <a:noFill/>
          <a:ln>
            <a:noFill/>
          </a:ln>
        </p:spPr>
      </p:pic>
      <p:sp>
        <p:nvSpPr>
          <p:cNvPr id="167" name="Google Shape;167;p22"/>
          <p:cNvSpPr txBox="1"/>
          <p:nvPr/>
        </p:nvSpPr>
        <p:spPr>
          <a:xfrm>
            <a:off x="10267777" y="8948860"/>
            <a:ext cx="6326400" cy="9765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Slimming World (weight loss) magazine example of a quest narrative</a:t>
            </a:r>
            <a:endParaRPr b="0" i="0" sz="1400" u="none" cap="none" strike="noStrike">
              <a:solidFill>
                <a:srgbClr val="000000"/>
              </a:solidFill>
              <a:latin typeface="Arial"/>
              <a:ea typeface="Arial"/>
              <a:cs typeface="Arial"/>
              <a:sym typeface="Arial"/>
            </a:endParaRPr>
          </a:p>
        </p:txBody>
      </p:sp>
      <p:sp>
        <p:nvSpPr>
          <p:cNvPr id="168" name="Google Shape;168;p22"/>
          <p:cNvSpPr/>
          <p:nvPr/>
        </p:nvSpPr>
        <p:spPr>
          <a:xfrm>
            <a:off x="1231850" y="1535825"/>
            <a:ext cx="8233632" cy="7215351"/>
          </a:xfrm>
          <a:custGeom>
            <a:rect b="b" l="l" r="r" t="t"/>
            <a:pathLst>
              <a:path extrusionOk="0" h="16305878" w="21525835">
                <a:moveTo>
                  <a:pt x="0" y="0"/>
                </a:moveTo>
                <a:lnTo>
                  <a:pt x="0" y="16305878"/>
                </a:lnTo>
                <a:lnTo>
                  <a:pt x="21525835" y="16305878"/>
                </a:lnTo>
                <a:lnTo>
                  <a:pt x="21525835" y="0"/>
                </a:lnTo>
                <a:lnTo>
                  <a:pt x="0" y="0"/>
                </a:lnTo>
                <a:close/>
                <a:moveTo>
                  <a:pt x="21464874" y="16244917"/>
                </a:moveTo>
                <a:lnTo>
                  <a:pt x="59690" y="16244917"/>
                </a:lnTo>
                <a:lnTo>
                  <a:pt x="59690" y="59690"/>
                </a:lnTo>
                <a:lnTo>
                  <a:pt x="21464874" y="59690"/>
                </a:lnTo>
                <a:lnTo>
                  <a:pt x="21464874" y="16244917"/>
                </a:lnTo>
                <a:close/>
              </a:path>
            </a:pathLst>
          </a:custGeom>
          <a:solidFill>
            <a:srgbClr val="1B1A16"/>
          </a:solidFill>
          <a:ln>
            <a:noFill/>
          </a:ln>
        </p:spPr>
      </p:sp>
      <p:pic>
        <p:nvPicPr>
          <p:cNvPr id="169" name="Google Shape;169;p22"/>
          <p:cNvPicPr preferRelativeResize="0"/>
          <p:nvPr/>
        </p:nvPicPr>
        <p:blipFill rotWithShape="1">
          <a:blip r:embed="rId4">
            <a:alphaModFix/>
          </a:blip>
          <a:srcRect b="0" l="0" r="0" t="0"/>
          <a:stretch/>
        </p:blipFill>
        <p:spPr>
          <a:xfrm>
            <a:off x="1577261" y="2172271"/>
            <a:ext cx="7542790" cy="5951654"/>
          </a:xfrm>
          <a:prstGeom prst="rect">
            <a:avLst/>
          </a:prstGeom>
          <a:noFill/>
          <a:ln>
            <a:noFill/>
          </a:ln>
        </p:spPr>
      </p:pic>
      <p:sp>
        <p:nvSpPr>
          <p:cNvPr id="170" name="Google Shape;170;p22"/>
          <p:cNvSpPr txBox="1"/>
          <p:nvPr/>
        </p:nvSpPr>
        <p:spPr>
          <a:xfrm>
            <a:off x="1231875" y="8948850"/>
            <a:ext cx="8233500" cy="976500"/>
          </a:xfrm>
          <a:prstGeom prst="rect">
            <a:avLst/>
          </a:prstGeom>
          <a:noFill/>
          <a:ln>
            <a:noFill/>
          </a:ln>
        </p:spPr>
        <p:txBody>
          <a:bodyPr anchorCtr="0" anchor="t" bIns="0" lIns="0" spcFirstLastPara="1" rIns="0" wrap="square" tIns="0">
            <a:noAutofit/>
          </a:bodyPr>
          <a:lstStyle/>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Arthur Frank's </a:t>
            </a:r>
            <a:r>
              <a:rPr b="0" i="0" lang="en-US" sz="2800" u="none" cap="none" strike="noStrike">
                <a:solidFill>
                  <a:srgbClr val="1B1A16"/>
                </a:solidFill>
                <a:latin typeface="Sansita"/>
                <a:ea typeface="Sansita"/>
                <a:cs typeface="Sansita"/>
                <a:sym typeface="Sansita"/>
              </a:rPr>
              <a:t>quest narrative</a:t>
            </a:r>
            <a:endParaRPr b="0" i="0" sz="1400" u="none" cap="none" strike="noStrike">
              <a:solidFill>
                <a:srgbClr val="000000"/>
              </a:solidFill>
              <a:latin typeface="Arial"/>
              <a:ea typeface="Arial"/>
              <a:cs typeface="Arial"/>
              <a:sym typeface="Arial"/>
            </a:endParaRPr>
          </a:p>
          <a:p>
            <a:pPr indent="0" lvl="0" marL="0" marR="0" rtl="0" algn="ctr">
              <a:lnSpc>
                <a:spcPct val="139964"/>
              </a:lnSpc>
              <a:spcBef>
                <a:spcPts val="0"/>
              </a:spcBef>
              <a:spcAft>
                <a:spcPts val="0"/>
              </a:spcAft>
              <a:buClr>
                <a:srgbClr val="000000"/>
              </a:buClr>
              <a:buSzPts val="2800"/>
              <a:buFont typeface="Arial"/>
              <a:buNone/>
            </a:pPr>
            <a:r>
              <a:rPr b="0" i="0" lang="en-US" sz="2800" u="none" cap="none" strike="noStrike">
                <a:solidFill>
                  <a:srgbClr val="1B1A16"/>
                </a:solidFill>
                <a:latin typeface="PT Sans"/>
                <a:ea typeface="PT Sans"/>
                <a:cs typeface="PT Sans"/>
                <a:sym typeface="PT Sans"/>
              </a:rPr>
              <a:t> illustrated by Alexandra Alberda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