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oboto"/>
      <p:regular r:id="rId43"/>
      <p:bold r:id="rId44"/>
      <p:italic r:id="rId45"/>
      <p:boldItalic r:id="rId46"/>
    </p:embeddedFont>
    <p:embeddedFont>
      <p:font typeface="Helvetica Neue"/>
      <p:regular r:id="rId47"/>
      <p:bold r:id="rId48"/>
      <p:italic r:id="rId49"/>
      <p:boldItalic r:id="rId50"/>
    </p:embeddedFont>
    <p:embeddedFont>
      <p:font typeface="Helvetica Neue Light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bold.fntdata"/><Relationship Id="rId47" Type="http://schemas.openxmlformats.org/officeDocument/2006/relationships/font" Target="fonts/HelveticaNeue-regular.fntdata"/><Relationship Id="rId49" Type="http://schemas.openxmlformats.org/officeDocument/2006/relationships/font" Target="fonts/HelveticaNeu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Light-regular.fntdata"/><Relationship Id="rId50" Type="http://schemas.openxmlformats.org/officeDocument/2006/relationships/font" Target="fonts/HelveticaNeue-boldItalic.fntdata"/><Relationship Id="rId53" Type="http://schemas.openxmlformats.org/officeDocument/2006/relationships/font" Target="fonts/HelveticaNeueLight-italic.fntdata"/><Relationship Id="rId52" Type="http://schemas.openxmlformats.org/officeDocument/2006/relationships/font" Target="fonts/HelveticaNeue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HelveticaNeue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" name="Google Shape;4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" name="Google Shape;31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25.png"/><Relationship Id="rId7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8.png"/><Relationship Id="rId10" Type="http://schemas.openxmlformats.org/officeDocument/2006/relationships/image" Target="../media/image30.png"/><Relationship Id="rId9" Type="http://schemas.openxmlformats.org/officeDocument/2006/relationships/image" Target="../media/image35.png"/><Relationship Id="rId5" Type="http://schemas.openxmlformats.org/officeDocument/2006/relationships/image" Target="../media/image11.png"/><Relationship Id="rId6" Type="http://schemas.openxmlformats.org/officeDocument/2006/relationships/image" Target="../media/image32.png"/><Relationship Id="rId7" Type="http://schemas.openxmlformats.org/officeDocument/2006/relationships/image" Target="../media/image45.png"/><Relationship Id="rId8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1" Type="http://schemas.openxmlformats.org/officeDocument/2006/relationships/image" Target="../media/image41.png"/><Relationship Id="rId10" Type="http://schemas.openxmlformats.org/officeDocument/2006/relationships/image" Target="../media/image47.png"/><Relationship Id="rId9" Type="http://schemas.openxmlformats.org/officeDocument/2006/relationships/image" Target="../media/image39.png"/><Relationship Id="rId5" Type="http://schemas.openxmlformats.org/officeDocument/2006/relationships/image" Target="../media/image48.png"/><Relationship Id="rId6" Type="http://schemas.openxmlformats.org/officeDocument/2006/relationships/image" Target="../media/image36.png"/><Relationship Id="rId7" Type="http://schemas.openxmlformats.org/officeDocument/2006/relationships/image" Target="../media/image50.png"/><Relationship Id="rId8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57.png"/><Relationship Id="rId6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5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0" Type="http://schemas.openxmlformats.org/officeDocument/2006/relationships/image" Target="../media/image4.png"/><Relationship Id="rId9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0.jpg"/><Relationship Id="rId6" Type="http://schemas.openxmlformats.org/officeDocument/2006/relationships/image" Target="../media/image19.jpg"/><Relationship Id="rId7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1" Type="http://schemas.openxmlformats.org/officeDocument/2006/relationships/image" Target="../media/image21.png"/><Relationship Id="rId10" Type="http://schemas.openxmlformats.org/officeDocument/2006/relationships/image" Target="../media/image15.png"/><Relationship Id="rId12" Type="http://schemas.openxmlformats.org/officeDocument/2006/relationships/image" Target="../media/image12.png"/><Relationship Id="rId9" Type="http://schemas.openxmlformats.org/officeDocument/2006/relationships/image" Target="../media/image17.png"/><Relationship Id="rId5" Type="http://schemas.openxmlformats.org/officeDocument/2006/relationships/image" Target="../media/image29.png"/><Relationship Id="rId6" Type="http://schemas.openxmlformats.org/officeDocument/2006/relationships/image" Target="../media/image13.png"/><Relationship Id="rId7" Type="http://schemas.openxmlformats.org/officeDocument/2006/relationships/image" Target="../media/image22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120B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ctrTitle"/>
          </p:nvPr>
        </p:nvSpPr>
        <p:spPr>
          <a:xfrm>
            <a:off x="311700" y="1791747"/>
            <a:ext cx="85206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How </a:t>
            </a:r>
            <a:r>
              <a:rPr i="1"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The Economist </a:t>
            </a:r>
            <a: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has collected and analysed covid-19 data</a:t>
            </a:r>
            <a:b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" name="Google Shape;48;p11"/>
          <p:cNvCxnSpPr/>
          <p:nvPr/>
        </p:nvCxnSpPr>
        <p:spPr>
          <a:xfrm>
            <a:off x="422675" y="1760488"/>
            <a:ext cx="697500" cy="0"/>
          </a:xfrm>
          <a:prstGeom prst="straightConnector1">
            <a:avLst/>
          </a:prstGeom>
          <a:noFill/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n logo_KL_100px Wide.png" id="50" name="Google Shape;50;p11"/>
          <p:cNvPicPr preferRelativeResize="0"/>
          <p:nvPr/>
        </p:nvPicPr>
        <p:blipFill rotWithShape="1">
          <a:blip r:embed="rId4">
            <a:alphaModFix/>
          </a:blip>
          <a:srcRect b="495" l="0" r="0" t="485"/>
          <a:stretch/>
        </p:blipFill>
        <p:spPr>
          <a:xfrm>
            <a:off x="422675" y="381525"/>
            <a:ext cx="1201075" cy="6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12554" l="0" r="0" t="12940"/>
          <a:stretch/>
        </p:blipFill>
        <p:spPr>
          <a:xfrm>
            <a:off x="373950" y="804350"/>
            <a:ext cx="6277500" cy="350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0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4" name="Google Shape;14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373950" y="264125"/>
            <a:ext cx="440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What's the story?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47425" y="710175"/>
            <a:ext cx="4024870" cy="402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76750" y="264125"/>
            <a:ext cx="3548978" cy="473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21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4" name="Google Shape;15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/>
        </p:nvSpPr>
        <p:spPr>
          <a:xfrm>
            <a:off x="373950" y="264125"/>
            <a:ext cx="440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Google's response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7450" y="894375"/>
            <a:ext cx="4453651" cy="35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1624" y="201203"/>
            <a:ext cx="4328850" cy="474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64875" y="40888"/>
            <a:ext cx="4402799" cy="50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197" y="148663"/>
            <a:ext cx="706040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22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6" name="Google Shape;16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373950" y="264125"/>
            <a:ext cx="440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Using the data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8463" y="710175"/>
            <a:ext cx="7507068" cy="402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" y="1177988"/>
            <a:ext cx="8984549" cy="316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7363" y="710168"/>
            <a:ext cx="8539873" cy="417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9">
            <a:alphaModFix/>
          </a:blip>
          <a:srcRect b="0" l="20398" r="20095" t="0"/>
          <a:stretch/>
        </p:blipFill>
        <p:spPr>
          <a:xfrm>
            <a:off x="2696850" y="0"/>
            <a:ext cx="4080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00188" y="671663"/>
            <a:ext cx="6772275" cy="41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23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/>
        </p:nvSpPr>
        <p:spPr>
          <a:xfrm>
            <a:off x="373950" y="264125"/>
            <a:ext cx="440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Mobility everywhere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1025" y="164225"/>
            <a:ext cx="4005898" cy="43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9750" y="710175"/>
            <a:ext cx="4317922" cy="402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39600" y="1132850"/>
            <a:ext cx="4243100" cy="33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3955" y="1026950"/>
            <a:ext cx="579044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8500" y="1026950"/>
            <a:ext cx="4243101" cy="406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38275" y="818225"/>
            <a:ext cx="4147075" cy="416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11">
            <a:alphaModFix/>
          </a:blip>
          <a:srcRect b="0" l="0" r="33607" t="0"/>
          <a:stretch/>
        </p:blipFill>
        <p:spPr>
          <a:xfrm>
            <a:off x="2638275" y="765225"/>
            <a:ext cx="4147076" cy="427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120B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>
            <p:ph type="ctrTitle"/>
          </p:nvPr>
        </p:nvSpPr>
        <p:spPr>
          <a:xfrm>
            <a:off x="311700" y="1791748"/>
            <a:ext cx="85206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Part 2: Excess mortality</a:t>
            </a:r>
            <a:b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1" lang="en-GB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How many people died due to the pandemic?</a:t>
            </a:r>
            <a:endParaRPr i="1"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93" name="Google Shape;193;p24"/>
          <p:cNvCxnSpPr/>
          <p:nvPr/>
        </p:nvCxnSpPr>
        <p:spPr>
          <a:xfrm>
            <a:off x="422675" y="1760488"/>
            <a:ext cx="697500" cy="0"/>
          </a:xfrm>
          <a:prstGeom prst="straightConnector1">
            <a:avLst/>
          </a:prstGeom>
          <a:noFill/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4" name="Google Shape;19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n logo_KL_100px Wide.png" id="195" name="Google Shape;195;p24"/>
          <p:cNvPicPr preferRelativeResize="0"/>
          <p:nvPr/>
        </p:nvPicPr>
        <p:blipFill rotWithShape="1">
          <a:blip r:embed="rId4">
            <a:alphaModFix/>
          </a:blip>
          <a:srcRect b="495" l="0" r="0" t="485"/>
          <a:stretch/>
        </p:blipFill>
        <p:spPr>
          <a:xfrm>
            <a:off x="422675" y="381525"/>
            <a:ext cx="1201075" cy="6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MARCH 2020 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25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We received data from Nembro, in Italy, which showed that the death toll from covid-19 was probably much higher than the official figure.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3" name="Google Shape;203;p25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Why did we start counting excess deaths?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04" name="Google Shape;204;p25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5" name="Google Shape;20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1136663"/>
            <a:ext cx="4351958" cy="28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MARCH 2020 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26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In Spain, </a:t>
            </a: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País also published data that showed a similar discrepancy in Castile-La Mancha, Castile &amp; León and Madrid.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6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Why did we start counting excess deaths?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15" name="Google Shape;215;p26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6" name="Google Shape;21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791" y="1207396"/>
            <a:ext cx="4036980" cy="274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APRIL 2020 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7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We decided to build an interactive tracking page, which illustrated the number of excess deaths in a handful of countries and regions.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5" name="Google Shape;225;p27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Building an excess mortality tracker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26" name="Google Shape;226;p27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7" name="Google Shape;22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464" y="1182251"/>
            <a:ext cx="4007711" cy="279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187" y="1174806"/>
            <a:ext cx="4009988" cy="27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8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APRIL 2020 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28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At first, our tracking page included only Western countries, and relied mainly on official sources (such as the ONS).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7" name="Google Shape;237;p28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Building an excess mortality tracker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38" name="Google Shape;238;p28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9" name="Google Shape;23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APRIL 2020 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29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As data became available in more countries, including from non-official sources (such as figures on burials), we started to collect and clean it using several R scripts.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7" name="Google Shape;247;p29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Collecting and cleaning data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48" name="Google Shape;248;p29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9" name="Google Shape;24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1234291"/>
            <a:ext cx="4340660" cy="26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120B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type="ctrTitle"/>
          </p:nvPr>
        </p:nvSpPr>
        <p:spPr>
          <a:xfrm>
            <a:off x="311700" y="1791748"/>
            <a:ext cx="85206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Introduction</a:t>
            </a:r>
            <a:b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1" lang="en-GB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The Economist’s data team</a:t>
            </a:r>
            <a:endParaRPr i="1"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56" name="Google Shape;56;p12"/>
          <p:cNvCxnSpPr/>
          <p:nvPr/>
        </p:nvCxnSpPr>
        <p:spPr>
          <a:xfrm>
            <a:off x="422675" y="1760488"/>
            <a:ext cx="697500" cy="0"/>
          </a:xfrm>
          <a:prstGeom prst="straightConnector1">
            <a:avLst/>
          </a:prstGeom>
          <a:noFill/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7" name="Google Shape;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n logo_KL_100px Wide.png" id="58" name="Google Shape;58;p12"/>
          <p:cNvPicPr preferRelativeResize="0"/>
          <p:nvPr/>
        </p:nvPicPr>
        <p:blipFill rotWithShape="1">
          <a:blip r:embed="rId4">
            <a:alphaModFix/>
          </a:blip>
          <a:srcRect b="495" l="0" r="0" t="485"/>
          <a:stretch/>
        </p:blipFill>
        <p:spPr>
          <a:xfrm>
            <a:off x="422675" y="381525"/>
            <a:ext cx="1201075" cy="6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APRIL 2020 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30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The code for each country is quite detailed, and often binds together several data files.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8" name="Google Shape;258;p30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Collecting and cleaning data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59" name="Google Shape;259;p30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454216"/>
            <a:ext cx="4572000" cy="2235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2020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31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We wanted to share the data and code with researchers, so in May we published all of it on GitHub.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9" name="Google Shape;269;p31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Publishing the code and data on GitHub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70" name="Google Shape;270;p31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1" name="Google Shape;27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1021901"/>
            <a:ext cx="4234415" cy="3259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JULY 2020 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32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In July we redesigned the tracking page, to include more interactive designs (such as this heatmap).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0" name="Google Shape;280;p32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Updating the infographics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81" name="Google Shape;281;p32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2" name="Google Shape;28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685" y="1127477"/>
            <a:ext cx="3837354" cy="3360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3"/>
          <p:cNvSpPr txBox="1"/>
          <p:nvPr>
            <p:ph idx="1" type="subTitle"/>
          </p:nvPr>
        </p:nvSpPr>
        <p:spPr>
          <a:xfrm>
            <a:off x="5055675" y="1345550"/>
            <a:ext cx="1907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SEPTEMBER 2020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33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In September we changed the way that we calculate expected deaths, using regression models with yearly time trends and fixed effects for weeks and months.</a:t>
            </a:r>
            <a:endParaRPr sz="1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1" name="Google Shape;291;p33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Training models for expected deaths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92" name="Google Shape;292;p33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3" name="Google Shape;29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905" y="1085282"/>
            <a:ext cx="3616957" cy="3259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120B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"/>
          <p:cNvSpPr txBox="1"/>
          <p:nvPr>
            <p:ph type="ctrTitle"/>
          </p:nvPr>
        </p:nvSpPr>
        <p:spPr>
          <a:xfrm>
            <a:off x="311700" y="1791748"/>
            <a:ext cx="85206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Part 3: Seroprevalence modelling</a:t>
            </a:r>
            <a:b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1" lang="en-GB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How many people were infected by covid-19?</a:t>
            </a:r>
            <a:endParaRPr i="1"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00" name="Google Shape;300;p34"/>
          <p:cNvCxnSpPr/>
          <p:nvPr/>
        </p:nvCxnSpPr>
        <p:spPr>
          <a:xfrm>
            <a:off x="422675" y="1760488"/>
            <a:ext cx="697500" cy="0"/>
          </a:xfrm>
          <a:prstGeom prst="straightConnector1">
            <a:avLst/>
          </a:prstGeom>
          <a:noFill/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1" name="Google Shape;30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n logo_KL_100px Wide.png" id="302" name="Google Shape;302;p34"/>
          <p:cNvPicPr preferRelativeResize="0"/>
          <p:nvPr/>
        </p:nvPicPr>
        <p:blipFill rotWithShape="1">
          <a:blip r:embed="rId4">
            <a:alphaModFix/>
          </a:blip>
          <a:srcRect b="495" l="0" r="0" t="485"/>
          <a:stretch/>
        </p:blipFill>
        <p:spPr>
          <a:xfrm>
            <a:off x="422675" y="381525"/>
            <a:ext cx="1201075" cy="6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5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Testing, testing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09" name="Google Shape;309;p35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0" name="Google Shape;310;p35"/>
          <p:cNvSpPr txBox="1"/>
          <p:nvPr/>
        </p:nvSpPr>
        <p:spPr>
          <a:xfrm>
            <a:off x="265525" y="1489875"/>
            <a:ext cx="6448500" cy="31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1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Least probable to be recorded in:</a:t>
            </a:r>
            <a:endParaRPr b="0" i="0" sz="21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 Light"/>
              <a:buChar char="-"/>
            </a:pPr>
            <a:r>
              <a:rPr b="0" i="0" lang="en-GB" sz="21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Poor countries</a:t>
            </a:r>
            <a:endParaRPr b="0" i="0" sz="21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 Light"/>
              <a:buChar char="-"/>
            </a:pPr>
            <a:r>
              <a:rPr b="0" i="0" lang="en-GB" sz="21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Low-testing countries</a:t>
            </a:r>
            <a:endParaRPr b="0" i="0" sz="21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 Light"/>
              <a:buChar char="-"/>
            </a:pPr>
            <a:r>
              <a:rPr b="0" i="0" lang="en-GB" sz="21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Early outbreaks</a:t>
            </a:r>
            <a:endParaRPr b="1" i="0" sz="27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1" name="Google Shape;31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5"/>
          <p:cNvSpPr txBox="1"/>
          <p:nvPr/>
        </p:nvSpPr>
        <p:spPr>
          <a:xfrm>
            <a:off x="5664950" y="3381600"/>
            <a:ext cx="829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5"/>
          <p:cNvSpPr txBox="1"/>
          <p:nvPr/>
        </p:nvSpPr>
        <p:spPr>
          <a:xfrm>
            <a:off x="5506950" y="3207775"/>
            <a:ext cx="1098300" cy="86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5"/>
          <p:cNvSpPr/>
          <p:nvPr/>
        </p:nvSpPr>
        <p:spPr>
          <a:xfrm>
            <a:off x="5632317" y="1189775"/>
            <a:ext cx="3305700" cy="669000"/>
          </a:xfrm>
          <a:prstGeom prst="chevron">
            <a:avLst>
              <a:gd fmla="val 50000" name="adj"/>
            </a:avLst>
          </a:prstGeom>
          <a:solidFill>
            <a:srgbClr val="D838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3. Official statistics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35"/>
          <p:cNvSpPr/>
          <p:nvPr/>
        </p:nvSpPr>
        <p:spPr>
          <a:xfrm>
            <a:off x="0" y="1189989"/>
            <a:ext cx="3546900" cy="669000"/>
          </a:xfrm>
          <a:prstGeom prst="homePlate">
            <a:avLst>
              <a:gd fmla="val 50000" name="adj"/>
            </a:avLst>
          </a:prstGeom>
          <a:solidFill>
            <a:srgbClr val="8020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b="0" i="0" lang="en-GB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Infection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35"/>
          <p:cNvSpPr/>
          <p:nvPr/>
        </p:nvSpPr>
        <p:spPr>
          <a:xfrm>
            <a:off x="2944204" y="1189775"/>
            <a:ext cx="3305700" cy="669000"/>
          </a:xfrm>
          <a:prstGeom prst="chevron">
            <a:avLst>
              <a:gd fmla="val 50000" name="adj"/>
            </a:avLst>
          </a:prstGeom>
          <a:solidFill>
            <a:srgbClr val="B02C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2. Diagnosis</a:t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6"/>
          <p:cNvPicPr preferRelativeResize="0"/>
          <p:nvPr/>
        </p:nvPicPr>
        <p:blipFill rotWithShape="1">
          <a:blip r:embed="rId3">
            <a:alphaModFix/>
          </a:blip>
          <a:srcRect b="0" l="24992" r="24998" t="0"/>
          <a:stretch/>
        </p:blipFill>
        <p:spPr>
          <a:xfrm>
            <a:off x="5484925" y="0"/>
            <a:ext cx="365879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6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Wider problem: 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24" name="Google Shape;324;p36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5" name="Google Shape;325;p36"/>
          <p:cNvSpPr txBox="1"/>
          <p:nvPr/>
        </p:nvSpPr>
        <p:spPr>
          <a:xfrm>
            <a:off x="265525" y="1523775"/>
            <a:ext cx="25200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12121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“Biased” data</a:t>
            </a:r>
            <a:endParaRPr b="1" i="0" sz="2600" u="none" cap="none" strike="noStrike">
              <a:solidFill>
                <a:srgbClr val="12121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36"/>
          <p:cNvSpPr txBox="1"/>
          <p:nvPr/>
        </p:nvSpPr>
        <p:spPr>
          <a:xfrm>
            <a:off x="304800" y="1959075"/>
            <a:ext cx="4027200" cy="27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Errors are not random</a:t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Raw data is misleading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12121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rgbClr val="12121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Augmentation is necessary</a:t>
            </a:r>
            <a:endParaRPr b="0" i="0" sz="1700" u="none" cap="none" strike="noStrike">
              <a:solidFill>
                <a:srgbClr val="12121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2121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2121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7" name="Google Shape;32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7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Example: Covid-19 cases vs average incomes, April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34" name="Google Shape;334;p37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5" name="Google Shape;33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 rotWithShape="1">
          <a:blip r:embed="rId5">
            <a:alphaModFix/>
          </a:blip>
          <a:srcRect b="30646" l="13539" r="63688" t="16713"/>
          <a:stretch/>
        </p:blipFill>
        <p:spPr>
          <a:xfrm>
            <a:off x="1904125" y="1042925"/>
            <a:ext cx="4803744" cy="313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38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3" name="Google Shape;34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8"/>
          <p:cNvPicPr preferRelativeResize="0"/>
          <p:nvPr/>
        </p:nvPicPr>
        <p:blipFill rotWithShape="1">
          <a:blip r:embed="rId5">
            <a:alphaModFix/>
          </a:blip>
          <a:srcRect b="30646" l="13539" r="63688" t="16713"/>
          <a:stretch/>
        </p:blipFill>
        <p:spPr>
          <a:xfrm>
            <a:off x="1904125" y="1042925"/>
            <a:ext cx="4803744" cy="3134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38"/>
          <p:cNvCxnSpPr/>
          <p:nvPr/>
        </p:nvCxnSpPr>
        <p:spPr>
          <a:xfrm flipH="1" rot="10800000">
            <a:off x="2305000" y="1612700"/>
            <a:ext cx="3858600" cy="21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6" name="Google Shape;346;p38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Example: Covid-19 cases vs average incomes, April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/>
          <p:nvPr/>
        </p:nvSpPr>
        <p:spPr>
          <a:xfrm>
            <a:off x="387850" y="1453300"/>
            <a:ext cx="4388400" cy="2711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9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Tests random sample of population for covid-19 antibodies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= Estimate of % previously infected 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Cons: rare and only cross-sections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4" name="Google Shape;354;p39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True % infected =  Serosurveys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55" name="Google Shape;355;p39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6" name="Google Shape;35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854" y="1453300"/>
            <a:ext cx="4423526" cy="292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13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5" name="Google Shape;6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373949" y="264125"/>
            <a:ext cx="8380751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The Economist has crunched numbers since its first edition in 1843 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2583" y="1152564"/>
            <a:ext cx="6135871" cy="3124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0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Solution to flawed case counts: 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64" name="Google Shape;364;p40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5" name="Google Shape;36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0"/>
          <p:cNvSpPr txBox="1"/>
          <p:nvPr/>
        </p:nvSpPr>
        <p:spPr>
          <a:xfrm>
            <a:off x="5664950" y="3381600"/>
            <a:ext cx="829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0"/>
          <p:cNvSpPr txBox="1"/>
          <p:nvPr/>
        </p:nvSpPr>
        <p:spPr>
          <a:xfrm>
            <a:off x="5506950" y="3207775"/>
            <a:ext cx="1098300" cy="86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0"/>
          <p:cNvSpPr/>
          <p:nvPr/>
        </p:nvSpPr>
        <p:spPr>
          <a:xfrm>
            <a:off x="2164963" y="2248113"/>
            <a:ext cx="594300" cy="36900"/>
          </a:xfrm>
          <a:prstGeom prst="roundRect">
            <a:avLst>
              <a:gd fmla="val 50000" name="adj"/>
            </a:avLst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" name="Google Shape;369;p40"/>
          <p:cNvGrpSpPr/>
          <p:nvPr/>
        </p:nvGrpSpPr>
        <p:grpSpPr>
          <a:xfrm>
            <a:off x="594500" y="1957150"/>
            <a:ext cx="1709100" cy="1462475"/>
            <a:chOff x="594500" y="1957150"/>
            <a:chExt cx="1709100" cy="1462475"/>
          </a:xfrm>
        </p:grpSpPr>
        <p:sp>
          <p:nvSpPr>
            <p:cNvPr id="370" name="Google Shape;370;p40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A72A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0"/>
            <p:cNvSpPr txBox="1"/>
            <p:nvPr/>
          </p:nvSpPr>
          <p:spPr>
            <a:xfrm>
              <a:off x="1230636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-GB" sz="800" u="none" cap="none" strike="noStrike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i="0" sz="800" u="none" cap="none" strike="noStrik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2" name="Google Shape;372;p40"/>
            <p:cNvSpPr txBox="1"/>
            <p:nvPr/>
          </p:nvSpPr>
          <p:spPr>
            <a:xfrm>
              <a:off x="594500" y="2660925"/>
              <a:ext cx="17091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Collect serosurveys</a:t>
              </a:r>
              <a:endParaRPr b="1" i="0" sz="1400" u="none" cap="none" strike="noStrik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73" name="Google Shape;373;p40"/>
          <p:cNvGrpSpPr/>
          <p:nvPr/>
        </p:nvGrpSpPr>
        <p:grpSpPr>
          <a:xfrm>
            <a:off x="3029925" y="1985500"/>
            <a:ext cx="1709100" cy="1934675"/>
            <a:chOff x="2699425" y="1957150"/>
            <a:chExt cx="1709100" cy="1934675"/>
          </a:xfrm>
        </p:grpSpPr>
        <p:sp>
          <p:nvSpPr>
            <p:cNvPr id="374" name="Google Shape;374;p40"/>
            <p:cNvSpPr/>
            <p:nvPr/>
          </p:nvSpPr>
          <p:spPr>
            <a:xfrm>
              <a:off x="3256823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A72A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0"/>
            <p:cNvSpPr txBox="1"/>
            <p:nvPr/>
          </p:nvSpPr>
          <p:spPr>
            <a:xfrm>
              <a:off x="2699425" y="2660925"/>
              <a:ext cx="1709100" cy="12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Connect to other variables (deaths, cases, testing capacity)</a:t>
              </a:r>
              <a:endParaRPr b="1" i="0" sz="1400" u="none" cap="none" strike="noStrik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6" name="Google Shape;376;p40"/>
            <p:cNvSpPr txBox="1"/>
            <p:nvPr/>
          </p:nvSpPr>
          <p:spPr>
            <a:xfrm>
              <a:off x="3335573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-GB" sz="800" u="none" cap="none" strike="noStrike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i="0" sz="800" u="none" cap="none" strike="noStrik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77" name="Google Shape;377;p40"/>
          <p:cNvGrpSpPr/>
          <p:nvPr/>
        </p:nvGrpSpPr>
        <p:grpSpPr>
          <a:xfrm>
            <a:off x="5465350" y="1957150"/>
            <a:ext cx="1709100" cy="1745675"/>
            <a:chOff x="6863400" y="1957150"/>
            <a:chExt cx="1709100" cy="1745675"/>
          </a:xfrm>
        </p:grpSpPr>
        <p:sp>
          <p:nvSpPr>
            <p:cNvPr id="378" name="Google Shape;378;p40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A72A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0"/>
            <p:cNvSpPr txBox="1"/>
            <p:nvPr/>
          </p:nvSpPr>
          <p:spPr>
            <a:xfrm>
              <a:off x="6863400" y="2660925"/>
              <a:ext cx="1709100" cy="10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Estimate infections where unknown</a:t>
              </a:r>
              <a:endParaRPr b="1" i="0" sz="1400" u="none" cap="none" strike="noStrik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0" name="Google Shape;380;p40"/>
            <p:cNvSpPr txBox="1"/>
            <p:nvPr/>
          </p:nvSpPr>
          <p:spPr>
            <a:xfrm>
              <a:off x="7499536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-GB" sz="800" u="none" cap="none" strike="noStrike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i="0" sz="800" u="none" cap="none" strike="noStrik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81" name="Google Shape;381;p40"/>
          <p:cNvSpPr/>
          <p:nvPr/>
        </p:nvSpPr>
        <p:spPr>
          <a:xfrm>
            <a:off x="4805038" y="2248113"/>
            <a:ext cx="594300" cy="36900"/>
          </a:xfrm>
          <a:prstGeom prst="roundRect">
            <a:avLst>
              <a:gd fmla="val 50000" name="adj"/>
            </a:avLst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1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40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1. Collecting serosurveys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88" name="Google Shape;388;p41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9" name="Google Shape;38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1"/>
          <p:cNvPicPr preferRelativeResize="0"/>
          <p:nvPr/>
        </p:nvPicPr>
        <p:blipFill rotWithShape="1">
          <a:blip r:embed="rId5">
            <a:alphaModFix/>
          </a:blip>
          <a:srcRect b="1321" l="0" r="0" t="0"/>
          <a:stretch/>
        </p:blipFill>
        <p:spPr>
          <a:xfrm>
            <a:off x="373939" y="3222550"/>
            <a:ext cx="5319087" cy="13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" y="1023298"/>
            <a:ext cx="4117563" cy="167190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1"/>
          <p:cNvSpPr txBox="1"/>
          <p:nvPr>
            <p:ph idx="1" type="subTitle"/>
          </p:nvPr>
        </p:nvSpPr>
        <p:spPr>
          <a:xfrm>
            <a:off x="4710325" y="1023301"/>
            <a:ext cx="36204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Academic journals/preprints and government websites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279 estimates from 19 countries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~ 6000 cells of data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3" name="Google Shape;393;p41"/>
          <p:cNvSpPr/>
          <p:nvPr/>
        </p:nvSpPr>
        <p:spPr>
          <a:xfrm>
            <a:off x="336150" y="3674600"/>
            <a:ext cx="5496900" cy="78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41"/>
          <p:cNvCxnSpPr/>
          <p:nvPr/>
        </p:nvCxnSpPr>
        <p:spPr>
          <a:xfrm flipH="1">
            <a:off x="1142700" y="1955375"/>
            <a:ext cx="737100" cy="174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"/>
          <p:cNvSpPr/>
          <p:nvPr/>
        </p:nvSpPr>
        <p:spPr>
          <a:xfrm>
            <a:off x="387850" y="1453300"/>
            <a:ext cx="4388400" cy="2711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2"/>
          <p:cNvSpPr txBox="1"/>
          <p:nvPr>
            <p:ph idx="1" type="subTitle"/>
          </p:nvPr>
        </p:nvSpPr>
        <p:spPr>
          <a:xfrm>
            <a:off x="5055675" y="1345550"/>
            <a:ext cx="3620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2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 to official data (national or subnational)</a:t>
            </a:r>
            <a:endParaRPr b="1" sz="12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2" name="Google Shape;402;p42"/>
          <p:cNvSpPr txBox="1"/>
          <p:nvPr>
            <p:ph idx="1" type="subTitle"/>
          </p:nvPr>
        </p:nvSpPr>
        <p:spPr>
          <a:xfrm>
            <a:off x="5059825" y="1639738"/>
            <a:ext cx="36204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highlight>
                  <a:schemeClr val="lt1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Covid-19 deaths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chemeClr val="lt1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Covid-19 cases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>
                <a:solidFill>
                  <a:schemeClr val="dk1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Testing capacity (proxied by GDP per capita)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3" name="Google Shape;403;p42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2. Connecting to other data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04" name="Google Shape;404;p42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5" name="Google Shape;40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525" y="1453288"/>
            <a:ext cx="4699576" cy="264712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2"/>
          <p:cNvSpPr/>
          <p:nvPr/>
        </p:nvSpPr>
        <p:spPr>
          <a:xfrm>
            <a:off x="4465469" y="3079294"/>
            <a:ext cx="373800" cy="218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2"/>
          <p:cNvSpPr/>
          <p:nvPr/>
        </p:nvSpPr>
        <p:spPr>
          <a:xfrm>
            <a:off x="4257932" y="2376390"/>
            <a:ext cx="581400" cy="249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9" name="Google Shape;409;p42"/>
          <p:cNvCxnSpPr/>
          <p:nvPr/>
        </p:nvCxnSpPr>
        <p:spPr>
          <a:xfrm flipH="1">
            <a:off x="4839200" y="2470200"/>
            <a:ext cx="162600" cy="4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829" y="0"/>
            <a:ext cx="403139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3"/>
          <p:cNvSpPr txBox="1"/>
          <p:nvPr>
            <p:ph type="ctrTitle"/>
          </p:nvPr>
        </p:nvSpPr>
        <p:spPr>
          <a:xfrm>
            <a:off x="265525" y="317445"/>
            <a:ext cx="4204200" cy="905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b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3. Estimate % infected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40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17" name="Google Shape;417;p43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8" name="Google Shape;418;p43"/>
          <p:cNvSpPr txBox="1"/>
          <p:nvPr/>
        </p:nvSpPr>
        <p:spPr>
          <a:xfrm>
            <a:off x="265525" y="1831450"/>
            <a:ext cx="4027200" cy="27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2121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2121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2121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19" name="Google Shape;41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6699" y="1551300"/>
            <a:ext cx="2976276" cy="340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4"/>
          <p:cNvSpPr txBox="1"/>
          <p:nvPr>
            <p:ph type="ctrTitle"/>
          </p:nvPr>
        </p:nvSpPr>
        <p:spPr>
          <a:xfrm>
            <a:off x="265525" y="146850"/>
            <a:ext cx="84813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-GB" sz="18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The first wave vs the second</a:t>
            </a:r>
            <a:endParaRPr b="1" sz="18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27" name="Google Shape;427;p44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8" name="Google Shape;428;p44"/>
          <p:cNvSpPr txBox="1"/>
          <p:nvPr/>
        </p:nvSpPr>
        <p:spPr>
          <a:xfrm>
            <a:off x="265525" y="1831450"/>
            <a:ext cx="4027200" cy="27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2121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2121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2121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29" name="Google Shape;42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6913" y="1208850"/>
            <a:ext cx="5898525" cy="309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120B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5"/>
          <p:cNvSpPr txBox="1"/>
          <p:nvPr>
            <p:ph type="ctrTitle"/>
          </p:nvPr>
        </p:nvSpPr>
        <p:spPr>
          <a:xfrm>
            <a:off x="311700" y="1791747"/>
            <a:ext cx="8520600" cy="17753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Conclusions</a:t>
            </a:r>
            <a:b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1" lang="en-GB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What lessons have we learned, and what could we have done better?</a:t>
            </a:r>
            <a:endParaRPr i="1"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36" name="Google Shape;436;p45"/>
          <p:cNvCxnSpPr/>
          <p:nvPr/>
        </p:nvCxnSpPr>
        <p:spPr>
          <a:xfrm>
            <a:off x="422675" y="1760488"/>
            <a:ext cx="697500" cy="0"/>
          </a:xfrm>
          <a:prstGeom prst="straightConnector1">
            <a:avLst/>
          </a:prstGeom>
          <a:noFill/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7" name="Google Shape;43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n logo_KL_100px Wide.png" id="438" name="Google Shape;438;p45"/>
          <p:cNvPicPr preferRelativeResize="0"/>
          <p:nvPr/>
        </p:nvPicPr>
        <p:blipFill rotWithShape="1">
          <a:blip r:embed="rId4">
            <a:alphaModFix/>
          </a:blip>
          <a:srcRect b="495" l="0" r="0" t="485"/>
          <a:stretch/>
        </p:blipFill>
        <p:spPr>
          <a:xfrm>
            <a:off x="422675" y="381525"/>
            <a:ext cx="1201075" cy="6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6"/>
          <p:cNvSpPr txBox="1"/>
          <p:nvPr>
            <p:ph idx="1" type="subTitle"/>
          </p:nvPr>
        </p:nvSpPr>
        <p:spPr>
          <a:xfrm>
            <a:off x="265525" y="1242000"/>
            <a:ext cx="23370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48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</a:t>
            </a:r>
            <a:endParaRPr b="1" sz="48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5" name="Google Shape;445;p46"/>
          <p:cNvSpPr txBox="1"/>
          <p:nvPr>
            <p:ph idx="1" type="subTitle"/>
          </p:nvPr>
        </p:nvSpPr>
        <p:spPr>
          <a:xfrm>
            <a:off x="277500" y="1977775"/>
            <a:ext cx="41088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600">
                <a:solidFill>
                  <a:srgbClr val="FF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Collection is crucial: </a:t>
            </a:r>
            <a:r>
              <a:rPr lang="en-GB" sz="1600">
                <a:solidFill>
                  <a:srgbClr val="00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data sets must be gathered from lots of sources.</a:t>
            </a:r>
            <a:endParaRPr sz="16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6" name="Google Shape;446;p46"/>
          <p:cNvSpPr txBox="1"/>
          <p:nvPr>
            <p:ph idx="1" type="subTitle"/>
          </p:nvPr>
        </p:nvSpPr>
        <p:spPr>
          <a:xfrm>
            <a:off x="265525" y="2767975"/>
            <a:ext cx="23370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48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</a:t>
            </a:r>
            <a:endParaRPr b="1" sz="48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7" name="Google Shape;447;p46"/>
          <p:cNvSpPr txBox="1"/>
          <p:nvPr>
            <p:ph idx="1" type="subTitle"/>
          </p:nvPr>
        </p:nvSpPr>
        <p:spPr>
          <a:xfrm>
            <a:off x="277500" y="3503750"/>
            <a:ext cx="41088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600">
                <a:solidFill>
                  <a:srgbClr val="FF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Definitions matter: </a:t>
            </a:r>
            <a:r>
              <a:rPr lang="en-GB" sz="1600">
                <a:solidFill>
                  <a:srgbClr val="00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we have to spell out exactly what we are measuring and why.</a:t>
            </a:r>
            <a:endParaRPr sz="16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8" name="Google Shape;448;p46"/>
          <p:cNvSpPr txBox="1"/>
          <p:nvPr>
            <p:ph idx="1" type="subTitle"/>
          </p:nvPr>
        </p:nvSpPr>
        <p:spPr>
          <a:xfrm>
            <a:off x="4711525" y="1242000"/>
            <a:ext cx="23370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48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</a:t>
            </a:r>
            <a:endParaRPr b="1" sz="48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Google Shape;449;p46"/>
          <p:cNvSpPr txBox="1"/>
          <p:nvPr>
            <p:ph idx="1" type="subTitle"/>
          </p:nvPr>
        </p:nvSpPr>
        <p:spPr>
          <a:xfrm>
            <a:off x="4677325" y="2014625"/>
            <a:ext cx="41088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600">
                <a:solidFill>
                  <a:srgbClr val="FF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Transparency helps: </a:t>
            </a:r>
            <a:r>
              <a:rPr lang="en-GB" sz="1600">
                <a:solidFill>
                  <a:srgbClr val="00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putting data / code on GitHub helps our work reach more people.</a:t>
            </a:r>
            <a:endParaRPr/>
          </a:p>
        </p:txBody>
      </p:sp>
      <p:sp>
        <p:nvSpPr>
          <p:cNvPr id="450" name="Google Shape;450;p46"/>
          <p:cNvSpPr txBox="1"/>
          <p:nvPr>
            <p:ph idx="1" type="subTitle"/>
          </p:nvPr>
        </p:nvSpPr>
        <p:spPr>
          <a:xfrm>
            <a:off x="4711525" y="2767975"/>
            <a:ext cx="23370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48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</a:t>
            </a:r>
            <a:endParaRPr b="1" sz="48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1" name="Google Shape;451;p46"/>
          <p:cNvSpPr txBox="1"/>
          <p:nvPr>
            <p:ph idx="1" type="subTitle"/>
          </p:nvPr>
        </p:nvSpPr>
        <p:spPr>
          <a:xfrm>
            <a:off x="4677325" y="3503750"/>
            <a:ext cx="41088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600">
                <a:solidFill>
                  <a:srgbClr val="FF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Communicating uncertainty: </a:t>
            </a:r>
            <a:r>
              <a:rPr lang="en-GB" sz="1600">
                <a:solidFill>
                  <a:srgbClr val="00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it is important to show the limitations of our work.</a:t>
            </a:r>
            <a:endParaRPr sz="16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52" name="Google Shape;452;p46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40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Lessons</a:t>
            </a:r>
            <a:endParaRPr sz="40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53" name="Google Shape;453;p46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54" name="Google Shape;45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/>
          <p:nvPr>
            <p:ph idx="1" type="subTitle"/>
          </p:nvPr>
        </p:nvSpPr>
        <p:spPr>
          <a:xfrm>
            <a:off x="265525" y="1242000"/>
            <a:ext cx="23370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48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</a:t>
            </a:r>
            <a:endParaRPr b="1" sz="48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1" name="Google Shape;461;p47"/>
          <p:cNvSpPr txBox="1"/>
          <p:nvPr>
            <p:ph idx="1" type="subTitle"/>
          </p:nvPr>
        </p:nvSpPr>
        <p:spPr>
          <a:xfrm>
            <a:off x="277500" y="1977775"/>
            <a:ext cx="41088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600">
                <a:solidFill>
                  <a:srgbClr val="FF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Collaboration: </a:t>
            </a:r>
            <a:r>
              <a:rPr lang="en-GB" sz="1600">
                <a:solidFill>
                  <a:srgbClr val="00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can organisations work together to reduce duplication of labour?</a:t>
            </a:r>
            <a:endParaRPr sz="16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2" name="Google Shape;462;p47"/>
          <p:cNvSpPr txBox="1"/>
          <p:nvPr>
            <p:ph idx="1" type="subTitle"/>
          </p:nvPr>
        </p:nvSpPr>
        <p:spPr>
          <a:xfrm>
            <a:off x="265525" y="2767975"/>
            <a:ext cx="23370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48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</a:t>
            </a:r>
            <a:endParaRPr b="1" sz="48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3" name="Google Shape;463;p47"/>
          <p:cNvSpPr txBox="1"/>
          <p:nvPr>
            <p:ph idx="1" type="subTitle"/>
          </p:nvPr>
        </p:nvSpPr>
        <p:spPr>
          <a:xfrm>
            <a:off x="277500" y="3503750"/>
            <a:ext cx="41088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600">
                <a:solidFill>
                  <a:srgbClr val="FF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Peer review: </a:t>
            </a:r>
            <a:r>
              <a:rPr lang="en-GB" sz="1600">
                <a:solidFill>
                  <a:srgbClr val="00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could we get more comments from experts about our work?</a:t>
            </a:r>
            <a:endParaRPr sz="16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4" name="Google Shape;464;p47"/>
          <p:cNvSpPr txBox="1"/>
          <p:nvPr>
            <p:ph idx="1" type="subTitle"/>
          </p:nvPr>
        </p:nvSpPr>
        <p:spPr>
          <a:xfrm>
            <a:off x="4711525" y="1242000"/>
            <a:ext cx="23370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4800">
                <a:solidFill>
                  <a:srgbClr val="E312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</a:t>
            </a:r>
            <a:endParaRPr b="1" sz="4800">
              <a:solidFill>
                <a:srgbClr val="E3120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5" name="Google Shape;465;p47"/>
          <p:cNvSpPr txBox="1"/>
          <p:nvPr>
            <p:ph idx="1" type="subTitle"/>
          </p:nvPr>
        </p:nvSpPr>
        <p:spPr>
          <a:xfrm>
            <a:off x="4677325" y="2014625"/>
            <a:ext cx="41088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600">
                <a:solidFill>
                  <a:srgbClr val="FF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Standardisation: </a:t>
            </a:r>
            <a:r>
              <a:rPr lang="en-GB" sz="1600">
                <a:solidFill>
                  <a:srgbClr val="0000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can we agree consistent definitions across organisations?</a:t>
            </a:r>
            <a:endParaRPr/>
          </a:p>
        </p:txBody>
      </p:sp>
      <p:sp>
        <p:nvSpPr>
          <p:cNvPr id="466" name="Google Shape;466;p47"/>
          <p:cNvSpPr txBox="1"/>
          <p:nvPr>
            <p:ph type="ctrTitle"/>
          </p:nvPr>
        </p:nvSpPr>
        <p:spPr>
          <a:xfrm>
            <a:off x="265525" y="146850"/>
            <a:ext cx="8481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4000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Things we could do better</a:t>
            </a:r>
            <a:endParaRPr sz="4000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67" name="Google Shape;467;p47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8" name="Google Shape;46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4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4" name="Google Shape;7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373949" y="264125"/>
            <a:ext cx="8380751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Today, we have a team dedicated to data-driven storytelling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4502" y="918239"/>
            <a:ext cx="6539644" cy="3471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5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373949" y="264125"/>
            <a:ext cx="8670463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And we have worked together to answer tricky questions about covid-19 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85" name="Google Shape;85;p15"/>
          <p:cNvGrpSpPr/>
          <p:nvPr/>
        </p:nvGrpSpPr>
        <p:grpSpPr>
          <a:xfrm>
            <a:off x="1821445" y="1430448"/>
            <a:ext cx="5427548" cy="2553841"/>
            <a:chOff x="865863" y="1625178"/>
            <a:chExt cx="4702018" cy="2212455"/>
          </a:xfrm>
        </p:grpSpPr>
        <p:pic>
          <p:nvPicPr>
            <p:cNvPr id="86" name="Google Shape;86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5863" y="2363143"/>
              <a:ext cx="2203261" cy="1474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03022" y="1630404"/>
              <a:ext cx="1475155" cy="741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65863" y="1625984"/>
              <a:ext cx="737159" cy="737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5"/>
            <p:cNvPicPr preferRelativeResize="0"/>
            <p:nvPr/>
          </p:nvPicPr>
          <p:blipFill rotWithShape="1">
            <a:blip r:embed="rId8">
              <a:alphaModFix/>
            </a:blip>
            <a:srcRect b="2068" l="13533" r="13963" t="-387"/>
            <a:stretch/>
          </p:blipFill>
          <p:spPr>
            <a:xfrm>
              <a:off x="4830722" y="1625178"/>
              <a:ext cx="737159" cy="737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250974" y="2362337"/>
              <a:ext cx="2316907" cy="1475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299270" y="1625178"/>
              <a:ext cx="1549558" cy="74701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120B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ctrTitle"/>
          </p:nvPr>
        </p:nvSpPr>
        <p:spPr>
          <a:xfrm>
            <a:off x="311700" y="1791748"/>
            <a:ext cx="85206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Part 1: Mobility during covid-19</a:t>
            </a:r>
            <a:br>
              <a:rPr lang="en-GB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1" lang="en-GB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How did people change their behaviour?</a:t>
            </a:r>
            <a:endParaRPr i="1"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97" name="Google Shape;97;p16"/>
          <p:cNvCxnSpPr/>
          <p:nvPr/>
        </p:nvCxnSpPr>
        <p:spPr>
          <a:xfrm>
            <a:off x="422675" y="1760488"/>
            <a:ext cx="697500" cy="0"/>
          </a:xfrm>
          <a:prstGeom prst="straightConnector1">
            <a:avLst/>
          </a:prstGeom>
          <a:noFill/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n logo_KL_100px Wide.png" id="99" name="Google Shape;99;p16"/>
          <p:cNvPicPr preferRelativeResize="0"/>
          <p:nvPr/>
        </p:nvPicPr>
        <p:blipFill rotWithShape="1">
          <a:blip r:embed="rId4">
            <a:alphaModFix/>
          </a:blip>
          <a:srcRect b="495" l="0" r="0" t="485"/>
          <a:stretch/>
        </p:blipFill>
        <p:spPr>
          <a:xfrm>
            <a:off x="422675" y="381525"/>
            <a:ext cx="1201075" cy="6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17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6" name="Google Shape;10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2544200" y="4521438"/>
            <a:ext cx="46701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Liverpool Street Station, 8pm on Friday April 10th 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373950" y="264125"/>
            <a:ext cx="751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How to measure human behaviour in real time?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3082" y="772599"/>
            <a:ext cx="5678869" cy="38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8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373950" y="264125"/>
            <a:ext cx="440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How train stations "usually" look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6725" y="818213"/>
            <a:ext cx="3971623" cy="397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4962" y="818213"/>
            <a:ext cx="3971623" cy="397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51092" y="818225"/>
            <a:ext cx="2317507" cy="39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8250"/>
            <a:ext cx="152400" cy="1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19"/>
          <p:cNvCxnSpPr/>
          <p:nvPr/>
        </p:nvCxnSpPr>
        <p:spPr>
          <a:xfrm>
            <a:off x="373950" y="55400"/>
            <a:ext cx="776400" cy="0"/>
          </a:xfrm>
          <a:prstGeom prst="straightConnector1">
            <a:avLst/>
          </a:prstGeom>
          <a:noFill/>
          <a:ln cap="flat" cmpd="sng" w="114300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7" name="Google Shape;12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525" y="4650350"/>
            <a:ext cx="306399" cy="3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7750" y="200950"/>
            <a:ext cx="5469181" cy="343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62376" y="623550"/>
            <a:ext cx="5382424" cy="35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46750" y="946950"/>
            <a:ext cx="5382424" cy="328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373950" y="264125"/>
            <a:ext cx="440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21212"/>
                </a:solidFill>
                <a:latin typeface="Georgia"/>
                <a:ea typeface="Georgia"/>
                <a:cs typeface="Georgia"/>
                <a:sym typeface="Georgia"/>
              </a:rPr>
              <a:t>Get me the data!</a:t>
            </a:r>
            <a:endParaRPr b="1" i="0" sz="1800" u="none" cap="none" strike="noStrike">
              <a:solidFill>
                <a:srgbClr val="12121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29575" y="1300300"/>
            <a:ext cx="5382424" cy="348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0977" y="764850"/>
            <a:ext cx="6397275" cy="34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55136" y="1715537"/>
            <a:ext cx="7664099" cy="265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04412" y="1617661"/>
            <a:ext cx="6089375" cy="33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45925" y="764850"/>
            <a:ext cx="7510774" cy="375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