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8" name="Google Shape;15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" name="Google Shape;15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0" name="Google Shape;160;p1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61" name="Google Shape;161;p1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62" name="Google Shape;16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64" name="Google Shape;164;p1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65" name="Google Shape;165;p1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66" name="Google Shape;16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19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9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FEFEFE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" name="Google Shape;17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4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4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59" name="Google Shape;59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1" name="Google Shape;14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3" name="Google Shape;143;p1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4" name="Google Shape;144;p1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5" name="Google Shape;14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47" name="Google Shape;147;p1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8" name="Google Shape;148;p1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49" name="Google Shape;14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2" name="Google Shape;152;p1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3" name="Google Shape;153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4" name="Google Shape;154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5" name="Google Shape;155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ctrTitle"/>
          </p:nvPr>
        </p:nvSpPr>
        <p:spPr>
          <a:xfrm>
            <a:off x="1507066" y="999460"/>
            <a:ext cx="5698067" cy="4479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Breaking t</a:t>
            </a:r>
            <a:r>
              <a:rPr b="1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omorrow’s news today at the </a:t>
            </a:r>
            <a:br>
              <a:rPr b="1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Evening Standard</a:t>
            </a:r>
            <a:r>
              <a:rPr b="1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b="1" i="0" lang="en-GB" sz="4400" u="none" cap="none" strike="noStrike">
                <a:solidFill>
                  <a:srgbClr val="4472C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4400" u="none" cap="none" strike="noStrike">
                <a:solidFill>
                  <a:srgbClr val="6D91A0"/>
                </a:solidFill>
                <a:latin typeface="Calibri"/>
                <a:ea typeface="Calibri"/>
                <a:cs typeface="Calibri"/>
                <a:sym typeface="Calibri"/>
              </a:rPr>
              <a:t>How to get it right </a:t>
            </a:r>
            <a:br>
              <a:rPr b="1" i="0" lang="en-GB" sz="4400" u="none" cap="none" strike="noStrike">
                <a:solidFill>
                  <a:srgbClr val="6D91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4400" u="none" cap="none" strike="noStrike">
                <a:solidFill>
                  <a:srgbClr val="6D91A0"/>
                </a:solidFill>
                <a:latin typeface="Calibri"/>
                <a:ea typeface="Calibri"/>
                <a:cs typeface="Calibri"/>
                <a:sym typeface="Calibri"/>
              </a:rPr>
              <a:t>(or wrong) when</a:t>
            </a:r>
            <a:r>
              <a:rPr lang="en-GB" sz="4400">
                <a:solidFill>
                  <a:srgbClr val="6D91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4400" u="none" cap="none" strike="noStrike">
                <a:solidFill>
                  <a:srgbClr val="6D91A0"/>
                </a:solidFill>
                <a:latin typeface="Calibri"/>
                <a:ea typeface="Calibri"/>
                <a:cs typeface="Calibri"/>
                <a:sym typeface="Calibri"/>
              </a:rPr>
              <a:t>writing COVID news</a:t>
            </a:r>
            <a:endParaRPr b="0" i="0" sz="4400" u="none" cap="none" strike="noStrike">
              <a:solidFill>
                <a:srgbClr val="6D91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 txBox="1"/>
          <p:nvPr>
            <p:ph idx="1" type="subTitle"/>
          </p:nvPr>
        </p:nvSpPr>
        <p:spPr>
          <a:xfrm>
            <a:off x="7871971" y="999460"/>
            <a:ext cx="3123620" cy="4479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b="1" lang="en-GB" sz="2400"/>
              <a:t>Ross Lydall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GB" sz="1600"/>
              <a:t>Health Editor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GB" sz="1600"/>
              <a:t>Evening Standard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>
            <p:ph type="title"/>
          </p:nvPr>
        </p:nvSpPr>
        <p:spPr>
          <a:xfrm>
            <a:off x="677334" y="1498603"/>
            <a:ext cx="3854528" cy="23233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Calibri"/>
              <a:buNone/>
            </a:pPr>
            <a:r>
              <a:rPr b="1" lang="en-GB" sz="6600">
                <a:latin typeface="Calibri"/>
                <a:ea typeface="Calibri"/>
                <a:cs typeface="Calibri"/>
                <a:sym typeface="Calibri"/>
              </a:rPr>
              <a:t>Daily data </a:t>
            </a:r>
            <a:br>
              <a:rPr b="1" lang="en-GB" sz="66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6600">
                <a:latin typeface="Calibri"/>
                <a:ea typeface="Calibri"/>
                <a:cs typeface="Calibri"/>
                <a:sym typeface="Calibri"/>
              </a:rPr>
              <a:t>drop</a:t>
            </a:r>
            <a:endParaRPr b="1" sz="6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ONS (Tuesday 0930 mortality stats, Friday midday surveillance report)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DHSC (Test and Trace, 11am Thursday)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PHE (weekly surveillance report, 2-4pm Thursday)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NHS England (daily hospital death toll, 2pm)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Govt dashboard (4pm)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Govt Office for Science:              (R number, 1pm Friday)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62" name="Google Shape;262;p29"/>
          <p:cNvSpPr txBox="1"/>
          <p:nvPr>
            <p:ph idx="2" type="body"/>
          </p:nvPr>
        </p:nvSpPr>
        <p:spPr>
          <a:xfrm rot="10800000">
            <a:off x="-794328" y="5615709"/>
            <a:ext cx="443345" cy="258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36"/>
              <a:buNone/>
            </a:pPr>
            <a:r>
              <a:t/>
            </a:r>
            <a:endParaRPr sz="129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3508" y="147273"/>
            <a:ext cx="5470347" cy="6520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9771" y="205198"/>
            <a:ext cx="5451618" cy="6497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latin typeface="Calibri"/>
                <a:ea typeface="Calibri"/>
                <a:cs typeface="Calibri"/>
                <a:sym typeface="Calibri"/>
              </a:rPr>
              <a:t>What have we learned?</a:t>
            </a:r>
            <a:endParaRPr b="1"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2"/>
          <p:cNvSpPr txBox="1"/>
          <p:nvPr>
            <p:ph idx="1" type="body"/>
          </p:nvPr>
        </p:nvSpPr>
        <p:spPr>
          <a:xfrm>
            <a:off x="4760461" y="840509"/>
            <a:ext cx="4513541" cy="5200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80"/>
              <a:buChar char="►"/>
            </a:pPr>
            <a:r>
              <a:rPr lang="en-GB" sz="1850">
                <a:latin typeface="Calibri"/>
                <a:ea typeface="Calibri"/>
                <a:cs typeface="Calibri"/>
                <a:sym typeface="Calibri"/>
              </a:rPr>
              <a:t>Only Tuesday ONS statistics work for the paper – and with diminishing results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GB" sz="1850">
                <a:latin typeface="Calibri"/>
                <a:ea typeface="Calibri"/>
                <a:cs typeface="Calibri"/>
                <a:sym typeface="Calibri"/>
              </a:rPr>
              <a:t>Test and Trace remained a fascination for many weeks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GB" sz="1850">
                <a:latin typeface="Calibri"/>
                <a:ea typeface="Calibri"/>
                <a:cs typeface="Calibri"/>
                <a:sym typeface="Calibri"/>
              </a:rPr>
              <a:t>Dashboard can be hugely misleading, but also key metric for London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GB" sz="1850">
                <a:latin typeface="Calibri"/>
                <a:ea typeface="Calibri"/>
                <a:cs typeface="Calibri"/>
                <a:sym typeface="Calibri"/>
              </a:rPr>
              <a:t>Data for ventilated beds but not ICUs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GB" sz="1850">
                <a:latin typeface="Calibri"/>
                <a:ea typeface="Calibri"/>
                <a:cs typeface="Calibri"/>
                <a:sym typeface="Calibri"/>
              </a:rPr>
              <a:t>No data on long stay patients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GB" sz="1850">
                <a:latin typeface="Calibri"/>
                <a:ea typeface="Calibri"/>
                <a:cs typeface="Calibri"/>
                <a:sym typeface="Calibri"/>
              </a:rPr>
              <a:t>NHS staff data is dated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GB" sz="1850">
                <a:latin typeface="Calibri"/>
                <a:ea typeface="Calibri"/>
                <a:cs typeface="Calibri"/>
                <a:sym typeface="Calibri"/>
              </a:rPr>
              <a:t>No “real” case numbers, only rates (indebted to PA)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GB" sz="1850">
                <a:latin typeface="Calibri"/>
                <a:ea typeface="Calibri"/>
                <a:cs typeface="Calibri"/>
                <a:sym typeface="Calibri"/>
              </a:rPr>
              <a:t>How many survived?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GB" sz="1850">
                <a:latin typeface="Calibri"/>
                <a:ea typeface="Calibri"/>
                <a:cs typeface="Calibri"/>
                <a:sym typeface="Calibri"/>
              </a:rPr>
              <a:t>R number, SAGE minutes: weekend has already begun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indent="-258318" lvl="0" marL="342900" rtl="0" algn="l"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t/>
            </a:r>
            <a:endParaRPr sz="1665"/>
          </a:p>
        </p:txBody>
      </p:sp>
      <p:sp>
        <p:nvSpPr>
          <p:cNvPr id="279" name="Google Shape;279;p32"/>
          <p:cNvSpPr txBox="1"/>
          <p:nvPr>
            <p:ph idx="2" type="body"/>
          </p:nvPr>
        </p:nvSpPr>
        <p:spPr>
          <a:xfrm flipH="1">
            <a:off x="-868219" y="5106256"/>
            <a:ext cx="295563" cy="5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40"/>
              <a:buNone/>
            </a:pPr>
            <a:r>
              <a:rPr lang="en-GB" sz="800"/>
              <a:t>R</a:t>
            </a:r>
            <a:endParaRPr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latin typeface="Calibri"/>
                <a:ea typeface="Calibri"/>
                <a:cs typeface="Calibri"/>
                <a:sym typeface="Calibri"/>
              </a:rPr>
              <a:t>How have we learned?</a:t>
            </a:r>
            <a:endParaRPr b="1"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3"/>
          <p:cNvSpPr txBox="1"/>
          <p:nvPr>
            <p:ph idx="1" type="body"/>
          </p:nvPr>
        </p:nvSpPr>
        <p:spPr>
          <a:xfrm>
            <a:off x="4760461" y="1062182"/>
            <a:ext cx="4513541" cy="497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By working out the data lag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By understanding interaction between cases, hospitalisations and deaths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By reading expert commentary (thanks SMC, The Times, occasionally Twitter)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By speaking with experts, particularly in hospitals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/>
              <a:t>By reviewing what we reported in previous weeks to add context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86" name="Google Shape;286;p33"/>
          <p:cNvSpPr txBox="1"/>
          <p:nvPr>
            <p:ph idx="2" type="body"/>
          </p:nvPr>
        </p:nvSpPr>
        <p:spPr>
          <a:xfrm>
            <a:off x="-1105284" y="4414153"/>
            <a:ext cx="689648" cy="314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40"/>
              <a:buNone/>
            </a:pPr>
            <a:r>
              <a:rPr lang="en-GB" sz="800"/>
              <a:t>R</a:t>
            </a:r>
            <a:endParaRPr sz="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/>
          <p:nvPr>
            <p:ph type="title"/>
          </p:nvPr>
        </p:nvSpPr>
        <p:spPr>
          <a:xfrm>
            <a:off x="677334" y="1498604"/>
            <a:ext cx="3854528" cy="2292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70"/>
              <a:buFont typeface="Calibri"/>
              <a:buNone/>
            </a:pPr>
            <a:r>
              <a:rPr b="1" lang="en-GB" sz="4770">
                <a:latin typeface="Calibri"/>
                <a:ea typeface="Calibri"/>
                <a:cs typeface="Calibri"/>
                <a:sym typeface="Calibri"/>
              </a:rPr>
              <a:t>In summary: How to get it right on time</a:t>
            </a:r>
            <a:br>
              <a:rPr lang="en-GB" sz="1800"/>
            </a:br>
            <a:endParaRPr sz="1800"/>
          </a:p>
        </p:txBody>
      </p:sp>
      <p:sp>
        <p:nvSpPr>
          <p:cNvPr id="292" name="Google Shape;292;p34"/>
          <p:cNvSpPr txBox="1"/>
          <p:nvPr>
            <p:ph idx="1" type="body"/>
          </p:nvPr>
        </p:nvSpPr>
        <p:spPr>
          <a:xfrm>
            <a:off x="4760461" y="1191492"/>
            <a:ext cx="4513541" cy="4849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Prepare ahead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Know where to look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File in takes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Double-check before pressing send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Review how other media reports same data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 agree with Nick (Robinson)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93" name="Google Shape;293;p34"/>
          <p:cNvSpPr txBox="1"/>
          <p:nvPr>
            <p:ph idx="2" type="body"/>
          </p:nvPr>
        </p:nvSpPr>
        <p:spPr>
          <a:xfrm rot="10800000">
            <a:off x="-535709" y="5273963"/>
            <a:ext cx="55418" cy="175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8"/>
              <a:buNone/>
            </a:pPr>
            <a:r>
              <a:t/>
            </a:r>
            <a:endParaRPr sz="56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0471" y="373376"/>
            <a:ext cx="5126805" cy="6285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latin typeface="Calibri"/>
                <a:ea typeface="Calibri"/>
                <a:cs typeface="Calibri"/>
                <a:sym typeface="Calibri"/>
              </a:rPr>
              <a:t>Next steps</a:t>
            </a:r>
            <a:br>
              <a:rPr lang="en-GB" sz="1800"/>
            </a:br>
            <a:endParaRPr sz="1800"/>
          </a:p>
        </p:txBody>
      </p:sp>
      <p:sp>
        <p:nvSpPr>
          <p:cNvPr id="304" name="Google Shape;304;p36"/>
          <p:cNvSpPr txBox="1"/>
          <p:nvPr>
            <p:ph idx="1" type="body"/>
          </p:nvPr>
        </p:nvSpPr>
        <p:spPr>
          <a:xfrm>
            <a:off x="4336626" y="1586653"/>
            <a:ext cx="5389265" cy="385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Delivering what the Editor wants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Delivering what readers want (analytics)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Remain open to as many opinions as possible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305" name="Google Shape;305;p36"/>
          <p:cNvSpPr txBox="1"/>
          <p:nvPr>
            <p:ph idx="2" type="body"/>
          </p:nvPr>
        </p:nvSpPr>
        <p:spPr>
          <a:xfrm>
            <a:off x="-495684" y="4827921"/>
            <a:ext cx="255539" cy="233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96"/>
              <a:buNone/>
            </a:pPr>
            <a:r>
              <a:rPr lang="en-GB" sz="1120"/>
              <a:t>r</a:t>
            </a:r>
            <a:endParaRPr sz="112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48"/>
              <a:buNone/>
            </a:pPr>
            <a:r>
              <a:t/>
            </a:r>
            <a:endParaRPr sz="56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895" y="294098"/>
            <a:ext cx="5377880" cy="6453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/>
          <p:nvPr>
            <p:ph type="title"/>
          </p:nvPr>
        </p:nvSpPr>
        <p:spPr>
          <a:xfrm>
            <a:off x="877454" y="1006764"/>
            <a:ext cx="3694545" cy="2327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br>
              <a:rPr b="1" lang="en-GB" sz="6000"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60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6000">
                <a:latin typeface="Calibri"/>
                <a:ea typeface="Calibri"/>
                <a:cs typeface="Calibri"/>
                <a:sym typeface="Calibri"/>
              </a:rPr>
              <a:t>Added challenges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8"/>
          <p:cNvSpPr txBox="1"/>
          <p:nvPr>
            <p:ph idx="1" type="body"/>
          </p:nvPr>
        </p:nvSpPr>
        <p:spPr>
          <a:xfrm>
            <a:off x="5541818" y="1498604"/>
            <a:ext cx="3732184" cy="4542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City Hall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Cycle lanes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The Crystal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Crime and chaos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8"/>
          <p:cNvSpPr txBox="1"/>
          <p:nvPr>
            <p:ph idx="2" type="body"/>
          </p:nvPr>
        </p:nvSpPr>
        <p:spPr>
          <a:xfrm>
            <a:off x="683162" y="5344310"/>
            <a:ext cx="4083127" cy="697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lang="en-GB" sz="2380"/>
              <a:t>Ross.Lydall@standard.co.uk</a:t>
            </a:r>
            <a:endParaRPr sz="238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52"/>
              <a:buNone/>
            </a:pPr>
            <a:r>
              <a:t/>
            </a:r>
            <a:endParaRPr sz="119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4" name="Google Shape;184;p2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" name="Google Shape;185;p2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6" name="Google Shape;186;p2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87" name="Google Shape;187;p2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88" name="Google Shape;188;p2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90" name="Google Shape;190;p2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91" name="Google Shape;191;p2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2" name="Google Shape;192;p2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21"/>
          <p:cNvSpPr txBox="1"/>
          <p:nvPr>
            <p:ph type="title"/>
          </p:nvPr>
        </p:nvSpPr>
        <p:spPr>
          <a:xfrm>
            <a:off x="677334" y="609599"/>
            <a:ext cx="9090780" cy="1669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1" i="0" lang="en-GB" sz="3200" u="none" cap="none" strike="noStrike">
                <a:latin typeface="Calibri"/>
                <a:ea typeface="Calibri"/>
                <a:cs typeface="Calibri"/>
                <a:sym typeface="Calibri"/>
              </a:rPr>
              <a:t>What happens when ONS statistics are published - 30 minutes before your final deadline?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 txBox="1"/>
          <p:nvPr>
            <p:ph idx="2" type="body"/>
          </p:nvPr>
        </p:nvSpPr>
        <p:spPr>
          <a:xfrm>
            <a:off x="677334" y="2160590"/>
            <a:ext cx="5220430" cy="3701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b="0" i="0" lang="en-GB" sz="2000" u="none" cap="none" strike="noStrike">
                <a:latin typeface="Calibri"/>
                <a:ea typeface="Calibri"/>
                <a:cs typeface="Calibri"/>
                <a:sym typeface="Calibri"/>
              </a:rPr>
              <a:t>How do you make the right call when deciding which announcement merits the front page?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i="0" sz="20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0" i="0" lang="en-GB" sz="2000" u="none" cap="none" strike="noStrike">
                <a:latin typeface="Calibri"/>
                <a:ea typeface="Calibri"/>
                <a:cs typeface="Calibri"/>
                <a:sym typeface="Calibri"/>
              </a:rPr>
              <a:t>Which statistics should be ignored? </a:t>
            </a:r>
            <a:br>
              <a:rPr b="0" i="0" lang="en-GB" sz="2000" u="none" cap="none" strike="noStrike">
                <a:latin typeface="Calibri"/>
                <a:ea typeface="Calibri"/>
                <a:cs typeface="Calibri"/>
                <a:sym typeface="Calibri"/>
              </a:rPr>
            </a:br>
            <a:endParaRPr b="0" i="0" sz="20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0" i="0" lang="en-GB" sz="2000" u="none" cap="none" strike="noStrike">
                <a:latin typeface="Calibri"/>
                <a:ea typeface="Calibri"/>
                <a:cs typeface="Calibri"/>
                <a:sym typeface="Calibri"/>
              </a:rPr>
              <a:t>Which statistics matter?</a:t>
            </a:r>
            <a:br>
              <a:rPr b="0" i="0" lang="en-GB" sz="2000" u="none" cap="none" strike="noStrike">
                <a:latin typeface="Calibri"/>
                <a:ea typeface="Calibri"/>
                <a:cs typeface="Calibri"/>
                <a:sym typeface="Calibri"/>
              </a:rPr>
            </a:br>
            <a:endParaRPr b="0" i="0" sz="20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0" i="0" lang="en-GB" sz="2000" u="none" cap="none" strike="noStrike">
                <a:latin typeface="Calibri"/>
                <a:ea typeface="Calibri"/>
                <a:cs typeface="Calibri"/>
                <a:sym typeface="Calibri"/>
              </a:rPr>
              <a:t>hich statistics have the potential to mislead?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descr="Stopwatch 75% with solid fill" id="196" name="Google Shape;196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158998"/>
            <a:ext cx="3701269" cy="3701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6296" y="153826"/>
            <a:ext cx="5412769" cy="6560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5123" y="159282"/>
            <a:ext cx="5477768" cy="646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1363" y="205484"/>
            <a:ext cx="6096606" cy="649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2117" y="168210"/>
            <a:ext cx="5455577" cy="6728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3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b="1" lang="en-GB" sz="6000">
                <a:latin typeface="Calibri"/>
                <a:ea typeface="Calibri"/>
                <a:cs typeface="Calibri"/>
                <a:sym typeface="Calibri"/>
              </a:rPr>
              <a:t>And finally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3"/>
          <p:cNvSpPr txBox="1"/>
          <p:nvPr>
            <p:ph idx="1" type="body"/>
          </p:nvPr>
        </p:nvSpPr>
        <p:spPr>
          <a:xfrm>
            <a:off x="4815879" y="979056"/>
            <a:ext cx="5122448" cy="4886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Sleep well, stay healthy, avoid alcohol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Pray your child’s classroom bubble doesn’t get covid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Journalism is a contact sport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Prepare for a battle: Level 4 restrictions have only made relations with NHS press offices worse.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Thank you for listening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3"/>
          <p:cNvSpPr txBox="1"/>
          <p:nvPr>
            <p:ph idx="2" type="body"/>
          </p:nvPr>
        </p:nvSpPr>
        <p:spPr>
          <a:xfrm>
            <a:off x="677333" y="5061527"/>
            <a:ext cx="4374958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/>
              <a:t>Ross.Lydall@standard.co.uk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448650" y="1231018"/>
            <a:ext cx="9279466" cy="80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Life as a reporter before and during COVID</a:t>
            </a:r>
            <a:endParaRPr/>
          </a:p>
        </p:txBody>
      </p:sp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1422400" y="1935735"/>
            <a:ext cx="3438968" cy="6607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/>
              <a:t>Covering the patch	</a:t>
            </a:r>
            <a:endParaRPr/>
          </a:p>
        </p:txBody>
      </p:sp>
      <p:pic>
        <p:nvPicPr>
          <p:cNvPr id="203" name="Google Shape;203;p2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116013" y="3149997"/>
            <a:ext cx="3305175" cy="247888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>
            <p:ph idx="3" type="body"/>
          </p:nvPr>
        </p:nvSpPr>
        <p:spPr>
          <a:xfrm>
            <a:off x="5088383" y="2160983"/>
            <a:ext cx="4185618" cy="435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/>
              <a:t>Covering the patch in a mask</a:t>
            </a:r>
            <a:endParaRPr/>
          </a:p>
        </p:txBody>
      </p:sp>
      <p:pic>
        <p:nvPicPr>
          <p:cNvPr descr="A picture containing person&#10;&#10;Description automatically generated" id="205" name="Google Shape;205;p22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529263" y="3147857"/>
            <a:ext cx="3305175" cy="248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1" name="Google Shape;211;p2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2" name="Google Shape;212;p2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3" name="Google Shape;213;p2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14" name="Google Shape;214;p2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15" name="Google Shape;215;p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17" name="Google Shape;217;p2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18" name="Google Shape;218;p2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19" name="Google Shape;219;p2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23"/>
          <p:cNvSpPr txBox="1"/>
          <p:nvPr>
            <p:ph type="ctrTitle"/>
          </p:nvPr>
        </p:nvSpPr>
        <p:spPr>
          <a:xfrm>
            <a:off x="5536734" y="609600"/>
            <a:ext cx="4834932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b="1" lang="en-GB" sz="4000">
                <a:latin typeface="Calibri"/>
                <a:ea typeface="Calibri"/>
                <a:cs typeface="Calibri"/>
                <a:sym typeface="Calibri"/>
              </a:rPr>
              <a:t>The challenges </a:t>
            </a:r>
            <a:br>
              <a:rPr b="1" lang="en-GB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4000">
                <a:latin typeface="Calibri"/>
                <a:ea typeface="Calibri"/>
                <a:cs typeface="Calibri"/>
                <a:sym typeface="Calibri"/>
              </a:rPr>
              <a:t>faced by the </a:t>
            </a:r>
            <a:br>
              <a:rPr b="1" lang="en-GB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4000">
                <a:latin typeface="Calibri"/>
                <a:ea typeface="Calibri"/>
                <a:cs typeface="Calibri"/>
                <a:sym typeface="Calibri"/>
              </a:rPr>
              <a:t>Evening Standard during the pandemic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 txBox="1"/>
          <p:nvPr>
            <p:ph idx="1" type="subTitle"/>
          </p:nvPr>
        </p:nvSpPr>
        <p:spPr>
          <a:xfrm>
            <a:off x="5209563" y="2743200"/>
            <a:ext cx="461660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t/>
            </a:r>
            <a:endParaRPr>
              <a:solidFill>
                <a:srgbClr val="FEFEFE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►"/>
            </a:pPr>
            <a:r>
              <a:rPr lang="en-GB">
                <a:solidFill>
                  <a:srgbClr val="FEFEFE"/>
                </a:solidFill>
              </a:rPr>
              <a:t>Reporting exclusive stories at speed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t/>
            </a:r>
            <a:endParaRPr>
              <a:solidFill>
                <a:srgbClr val="FEFEFE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►"/>
            </a:pPr>
            <a:r>
              <a:rPr lang="en-GB">
                <a:solidFill>
                  <a:srgbClr val="FEFEFE"/>
                </a:solidFill>
              </a:rPr>
              <a:t>Gathering relevant and new content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t/>
            </a:r>
            <a:endParaRPr>
              <a:solidFill>
                <a:srgbClr val="FEFEFE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►"/>
            </a:pPr>
            <a:r>
              <a:rPr lang="en-GB">
                <a:solidFill>
                  <a:srgbClr val="FEFEFE"/>
                </a:solidFill>
              </a:rPr>
              <a:t>Accurately reporting on the most complex story of our careers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t/>
            </a:r>
            <a:endParaRPr>
              <a:solidFill>
                <a:srgbClr val="FEFEFE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►"/>
            </a:pPr>
            <a:r>
              <a:rPr lang="en-GB">
                <a:solidFill>
                  <a:srgbClr val="FEFEFE"/>
                </a:solidFill>
              </a:rPr>
              <a:t>Having only minutes to work out what the data means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t/>
            </a:r>
            <a:endParaRPr>
              <a:solidFill>
                <a:srgbClr val="FEFEFE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t/>
            </a:r>
            <a:endParaRPr>
              <a:solidFill>
                <a:srgbClr val="FEFEFE"/>
              </a:solidFill>
            </a:endParaRPr>
          </a:p>
        </p:txBody>
      </p:sp>
      <p:pic>
        <p:nvPicPr>
          <p:cNvPr id="223" name="Google Shape;223;p23"/>
          <p:cNvPicPr preferRelativeResize="0"/>
          <p:nvPr/>
        </p:nvPicPr>
        <p:blipFill rotWithShape="1">
          <a:blip r:embed="rId3">
            <a:alphaModFix/>
          </a:blip>
          <a:srcRect b="-2" l="35193" r="12295" t="0"/>
          <a:stretch/>
        </p:blipFill>
        <p:spPr>
          <a:xfrm>
            <a:off x="20" y="-1"/>
            <a:ext cx="5394940" cy="6858001"/>
          </a:xfrm>
          <a:custGeom>
            <a:rect b="b" l="l" r="r" t="t"/>
            <a:pathLst>
              <a:path extrusionOk="0" h="6858000" w="539496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4" name="Google Shape;224;p23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>
            <p:ph type="title"/>
          </p:nvPr>
        </p:nvSpPr>
        <p:spPr>
          <a:xfrm>
            <a:off x="677334" y="1498603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b="1" lang="en-GB" sz="4800">
                <a:latin typeface="Calibri"/>
                <a:ea typeface="Calibri"/>
                <a:cs typeface="Calibri"/>
                <a:sym typeface="Calibri"/>
              </a:rPr>
              <a:t>Typical day</a:t>
            </a:r>
            <a:endParaRPr/>
          </a:p>
        </p:txBody>
      </p:sp>
      <p:sp>
        <p:nvSpPr>
          <p:cNvPr id="230" name="Google Shape;230;p24"/>
          <p:cNvSpPr txBox="1"/>
          <p:nvPr>
            <p:ph idx="1" type="body"/>
          </p:nvPr>
        </p:nvSpPr>
        <p:spPr>
          <a:xfrm>
            <a:off x="4176890" y="803564"/>
            <a:ext cx="5358996" cy="4535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b="1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6.30am: </a:t>
            </a:r>
            <a:r>
              <a:rPr b="0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Check emails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BBC News website, Today programme.</a:t>
            </a:r>
            <a:endParaRPr b="0" i="0" sz="24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b="1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7am: </a:t>
            </a:r>
            <a:r>
              <a:rPr b="0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Start filing breaking stories </a:t>
            </a:r>
            <a:endParaRPr b="0" i="0" sz="24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b="1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7.30am: </a:t>
            </a:r>
            <a:r>
              <a:rPr b="0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email “paper” news editor with newslist. Check diary and PA schedule</a:t>
            </a:r>
            <a:endParaRPr b="0" i="0" sz="24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b="1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8am: </a:t>
            </a:r>
            <a:r>
              <a:rPr b="0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Check what colleagues are working on</a:t>
            </a:r>
            <a:endParaRPr b="0" i="0" sz="24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b="1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8.30am: </a:t>
            </a:r>
            <a:r>
              <a:rPr b="0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Receive instructions from news editor </a:t>
            </a:r>
            <a:endParaRPr b="0" i="0" sz="24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b="1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10am: </a:t>
            </a:r>
            <a:r>
              <a:rPr b="0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DEADLINE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b="1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11am: </a:t>
            </a:r>
            <a:r>
              <a:rPr b="0" i="0" lang="en-GB" sz="2400" u="none" cap="none" strike="noStrike">
                <a:latin typeface="Calibri"/>
                <a:ea typeface="Calibri"/>
                <a:cs typeface="Calibri"/>
                <a:sym typeface="Calibri"/>
              </a:rPr>
              <a:t>Paper goes “off stone”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4"/>
          <p:cNvSpPr txBox="1"/>
          <p:nvPr>
            <p:ph idx="2" type="body"/>
          </p:nvPr>
        </p:nvSpPr>
        <p:spPr>
          <a:xfrm>
            <a:off x="1399822" y="7315198"/>
            <a:ext cx="2777067" cy="29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3605" y="173311"/>
            <a:ext cx="6778032" cy="6576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b="1" lang="en-GB" sz="4800">
                <a:latin typeface="Calibri"/>
                <a:ea typeface="Calibri"/>
                <a:cs typeface="Calibri"/>
                <a:sym typeface="Calibri"/>
              </a:rPr>
              <a:t>Before and after COVID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6"/>
          <p:cNvSpPr txBox="1"/>
          <p:nvPr>
            <p:ph idx="1" type="body"/>
          </p:nvPr>
        </p:nvSpPr>
        <p:spPr>
          <a:xfrm>
            <a:off x="4760461" y="1043709"/>
            <a:ext cx="4513541" cy="4997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Pre-pandemic: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900,000 copies a day in two editions, distributed free across Greater London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October 2009: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ES becomes free paper.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2002: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450,000 copies sold daily, 40p a copy. Five editions a day.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March 2020: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500,000 print run includes copies direct to readers’ homes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August 2020: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ES goes “web first”, building traffic to 2m visits a day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43" name="Google Shape;243;p26"/>
          <p:cNvSpPr txBox="1"/>
          <p:nvPr>
            <p:ph idx="2" type="body"/>
          </p:nvPr>
        </p:nvSpPr>
        <p:spPr>
          <a:xfrm>
            <a:off x="-1018180" y="4692281"/>
            <a:ext cx="1600071" cy="47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40"/>
              <a:buNone/>
            </a:pPr>
            <a:r>
              <a:rPr lang="en-GB" sz="800"/>
              <a:t>x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b="1" lang="en-GB" sz="6000">
                <a:latin typeface="Calibri"/>
                <a:ea typeface="Calibri"/>
                <a:cs typeface="Calibri"/>
                <a:sym typeface="Calibri"/>
              </a:rPr>
              <a:t>Web first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7"/>
          <p:cNvSpPr txBox="1"/>
          <p:nvPr>
            <p:ph idx="1" type="body"/>
          </p:nvPr>
        </p:nvSpPr>
        <p:spPr>
          <a:xfrm>
            <a:off x="4760461" y="979055"/>
            <a:ext cx="4513541" cy="5062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What has the “web first” strategy meant for reporters?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For some senior reporters it remains “paper first”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Encouraged to write the bigger stories for web when possible when “off edition”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Find stories for next day while being ready to spring into action at moment’s notice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7"/>
          <p:cNvSpPr txBox="1"/>
          <p:nvPr>
            <p:ph idx="2" type="body"/>
          </p:nvPr>
        </p:nvSpPr>
        <p:spPr>
          <a:xfrm flipH="1">
            <a:off x="12802062" y="2928342"/>
            <a:ext cx="45719" cy="419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8753" y="215472"/>
            <a:ext cx="5239605" cy="6424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