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GB"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
        <p:nvSpPr>
          <p:cNvPr id="86" name="Google Shape;86;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87" name="Google Shape;87;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GB"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
        <p:nvSpPr>
          <p:cNvPr id="95" name="Google Shape;95;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96" name="Google Shape;96;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GB"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
        <p:nvSpPr>
          <p:cNvPr id="101" name="Google Shape;101;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02" name="Google Shape;102;p3:notes"/>
          <p:cNvSpPr txBox="1"/>
          <p:nvPr>
            <p:ph idx="1" type="body"/>
          </p:nvPr>
        </p:nvSpPr>
        <p:spPr>
          <a:xfrm>
            <a:off x="906357" y="4715907"/>
            <a:ext cx="4984962" cy="4467701"/>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GB"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
        <p:nvSpPr>
          <p:cNvPr id="108" name="Google Shape;108;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09" name="Google Shape;109;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GB"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
        <p:nvSpPr>
          <p:cNvPr id="114" name="Google Shape;114;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15" name="Google Shape;115;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20" name="Google Shape;120;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GB"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
        <p:nvSpPr>
          <p:cNvPr id="127" name="Google Shape;127;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28" name="Google Shape;128;p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GB"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
        <p:nvSpPr>
          <p:cNvPr id="133" name="Google Shape;133;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34" name="Google Shape;134;p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8" name="Google Shape;18;p2"/>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txBox="1"/>
          <p:nvPr>
            <p:ph idx="1" type="body"/>
          </p:nvPr>
        </p:nvSpPr>
        <p:spPr>
          <a:xfrm rot="5400000">
            <a:off x="3833019" y="-1623217"/>
            <a:ext cx="4525963" cy="10972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11"/>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7285037" y="1828802"/>
            <a:ext cx="5851525" cy="27432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2"/>
          <p:cNvSpPr txBox="1"/>
          <p:nvPr>
            <p:ph idx="1" type="body"/>
          </p:nvPr>
        </p:nvSpPr>
        <p:spPr>
          <a:xfrm rot="5400000">
            <a:off x="1697037" y="-812799"/>
            <a:ext cx="5851525" cy="80264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12"/>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1" name="Shape 21"/>
        <p:cNvGrpSpPr/>
        <p:nvPr/>
      </p:nvGrpSpPr>
      <p:grpSpPr>
        <a:xfrm>
          <a:off x="0" y="0"/>
          <a:ext cx="0" cy="0"/>
          <a:chOff x="0" y="0"/>
          <a:chExt cx="0" cy="0"/>
        </a:xfrm>
      </p:grpSpPr>
      <p:sp>
        <p:nvSpPr>
          <p:cNvPr id="22" name="Google Shape;22;p3"/>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3"/>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3"/>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5" name="Shape 25"/>
        <p:cNvGrpSpPr/>
        <p:nvPr/>
      </p:nvGrpSpPr>
      <p:grpSpPr>
        <a:xfrm>
          <a:off x="0" y="0"/>
          <a:ext cx="0" cy="0"/>
          <a:chOff x="0" y="0"/>
          <a:chExt cx="0" cy="0"/>
        </a:xfrm>
      </p:grpSpPr>
      <p:sp>
        <p:nvSpPr>
          <p:cNvPr id="26" name="Google Shape;26;p4"/>
          <p:cNvSpPr txBox="1"/>
          <p:nvPr>
            <p:ph type="ctrTitle"/>
          </p:nvPr>
        </p:nvSpPr>
        <p:spPr>
          <a:xfrm>
            <a:off x="914400" y="2130426"/>
            <a:ext cx="103632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4"/>
          <p:cNvSpPr txBox="1"/>
          <p:nvPr>
            <p:ph idx="1" type="subTitle"/>
          </p:nvPr>
        </p:nvSpPr>
        <p:spPr>
          <a:xfrm>
            <a:off x="1828800" y="3886200"/>
            <a:ext cx="85344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28" name="Google Shape;28;p4"/>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4"/>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5"/>
          <p:cNvSpPr txBox="1"/>
          <p:nvPr>
            <p:ph type="title"/>
          </p:nvPr>
        </p:nvSpPr>
        <p:spPr>
          <a:xfrm>
            <a:off x="963084" y="4406901"/>
            <a:ext cx="103632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5"/>
          <p:cNvSpPr txBox="1"/>
          <p:nvPr>
            <p:ph idx="1" type="body"/>
          </p:nvPr>
        </p:nvSpPr>
        <p:spPr>
          <a:xfrm>
            <a:off x="963084" y="2906713"/>
            <a:ext cx="103632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4" name="Google Shape;34;p5"/>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5"/>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6"/>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6"/>
          <p:cNvSpPr txBox="1"/>
          <p:nvPr>
            <p:ph idx="1" type="body"/>
          </p:nvPr>
        </p:nvSpPr>
        <p:spPr>
          <a:xfrm>
            <a:off x="609600" y="1600201"/>
            <a:ext cx="53848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0" name="Google Shape;40;p6"/>
          <p:cNvSpPr txBox="1"/>
          <p:nvPr>
            <p:ph idx="2" type="body"/>
          </p:nvPr>
        </p:nvSpPr>
        <p:spPr>
          <a:xfrm>
            <a:off x="6197600" y="1600201"/>
            <a:ext cx="53848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1" name="Google Shape;41;p6"/>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6"/>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7"/>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7"/>
          <p:cNvSpPr txBox="1"/>
          <p:nvPr>
            <p:ph idx="1" type="body"/>
          </p:nvPr>
        </p:nvSpPr>
        <p:spPr>
          <a:xfrm>
            <a:off x="609600" y="1535113"/>
            <a:ext cx="5386917"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7" name="Google Shape;47;p7"/>
          <p:cNvSpPr txBox="1"/>
          <p:nvPr>
            <p:ph idx="2" type="body"/>
          </p:nvPr>
        </p:nvSpPr>
        <p:spPr>
          <a:xfrm>
            <a:off x="609600" y="2174875"/>
            <a:ext cx="5386917"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8" name="Google Shape;48;p7"/>
          <p:cNvSpPr txBox="1"/>
          <p:nvPr>
            <p:ph idx="3" type="body"/>
          </p:nvPr>
        </p:nvSpPr>
        <p:spPr>
          <a:xfrm>
            <a:off x="6193368" y="1535113"/>
            <a:ext cx="5389033"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9" name="Google Shape;49;p7"/>
          <p:cNvSpPr txBox="1"/>
          <p:nvPr>
            <p:ph idx="4" type="body"/>
          </p:nvPr>
        </p:nvSpPr>
        <p:spPr>
          <a:xfrm>
            <a:off x="6193368" y="2174875"/>
            <a:ext cx="5389033"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50" name="Google Shape;50;p7"/>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7"/>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8"/>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8"/>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609601" y="273050"/>
            <a:ext cx="4011084"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9"/>
          <p:cNvSpPr txBox="1"/>
          <p:nvPr>
            <p:ph idx="1" type="body"/>
          </p:nvPr>
        </p:nvSpPr>
        <p:spPr>
          <a:xfrm>
            <a:off x="4766733" y="273051"/>
            <a:ext cx="6815667"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1" name="Google Shape;61;p9"/>
          <p:cNvSpPr txBox="1"/>
          <p:nvPr>
            <p:ph idx="2" type="body"/>
          </p:nvPr>
        </p:nvSpPr>
        <p:spPr>
          <a:xfrm>
            <a:off x="609601" y="1435101"/>
            <a:ext cx="4011084"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9"/>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2389717" y="4800600"/>
            <a:ext cx="73152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p:nvPr>
            <p:ph idx="2" type="pic"/>
          </p:nvPr>
        </p:nvSpPr>
        <p:spPr>
          <a:xfrm>
            <a:off x="2389717" y="612775"/>
            <a:ext cx="73152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10"/>
          <p:cNvSpPr txBox="1"/>
          <p:nvPr>
            <p:ph idx="1" type="body"/>
          </p:nvPr>
        </p:nvSpPr>
        <p:spPr>
          <a:xfrm>
            <a:off x="2389717" y="5367338"/>
            <a:ext cx="73152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10"/>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None/>
              <a:defRPr b="0" i="0" sz="1200" u="none" cap="none" strike="noStrike">
                <a:solidFill>
                  <a:srgbClr val="888888"/>
                </a:solidFill>
                <a:latin typeface="Arial"/>
                <a:ea typeface="Arial"/>
                <a:cs typeface="Arial"/>
                <a:sym typeface="Arial"/>
              </a:defRPr>
            </a:lvl1pPr>
            <a:lvl2pPr indent="0" lvl="1" marL="0" marR="0" rtl="0" algn="r">
              <a:spcBef>
                <a:spcPts val="0"/>
              </a:spcBef>
              <a:spcAft>
                <a:spcPts val="0"/>
              </a:spcAft>
              <a:buNone/>
              <a:defRPr b="0" i="0" sz="1200" u="none" cap="none" strike="noStrike">
                <a:solidFill>
                  <a:srgbClr val="888888"/>
                </a:solidFill>
                <a:latin typeface="Arial"/>
                <a:ea typeface="Arial"/>
                <a:cs typeface="Arial"/>
                <a:sym typeface="Arial"/>
              </a:defRPr>
            </a:lvl2pPr>
            <a:lvl3pPr indent="0" lvl="2" marL="0" marR="0" rtl="0" algn="r">
              <a:spcBef>
                <a:spcPts val="0"/>
              </a:spcBef>
              <a:spcAft>
                <a:spcPts val="0"/>
              </a:spcAft>
              <a:buNone/>
              <a:defRPr b="0" i="0" sz="1200" u="none" cap="none" strike="noStrike">
                <a:solidFill>
                  <a:srgbClr val="888888"/>
                </a:solidFill>
                <a:latin typeface="Arial"/>
                <a:ea typeface="Arial"/>
                <a:cs typeface="Arial"/>
                <a:sym typeface="Arial"/>
              </a:defRPr>
            </a:lvl3pPr>
            <a:lvl4pPr indent="0" lvl="3" marL="0" marR="0" rtl="0" algn="r">
              <a:spcBef>
                <a:spcPts val="0"/>
              </a:spcBef>
              <a:spcAft>
                <a:spcPts val="0"/>
              </a:spcAft>
              <a:buNone/>
              <a:defRPr b="0" i="0" sz="1200" u="none" cap="none" strike="noStrike">
                <a:solidFill>
                  <a:srgbClr val="888888"/>
                </a:solidFill>
                <a:latin typeface="Arial"/>
                <a:ea typeface="Arial"/>
                <a:cs typeface="Arial"/>
                <a:sym typeface="Arial"/>
              </a:defRPr>
            </a:lvl4pPr>
            <a:lvl5pPr indent="0" lvl="4" marL="0" marR="0" rtl="0" algn="r">
              <a:spcBef>
                <a:spcPts val="0"/>
              </a:spcBef>
              <a:spcAft>
                <a:spcPts val="0"/>
              </a:spcAft>
              <a:buNone/>
              <a:defRPr b="0" i="0" sz="1200" u="none" cap="none" strike="noStrike">
                <a:solidFill>
                  <a:srgbClr val="888888"/>
                </a:solidFill>
                <a:latin typeface="Arial"/>
                <a:ea typeface="Arial"/>
                <a:cs typeface="Arial"/>
                <a:sym typeface="Arial"/>
              </a:defRPr>
            </a:lvl5pPr>
            <a:lvl6pPr indent="0" lvl="5" marL="0" marR="0" rtl="0" algn="r">
              <a:spcBef>
                <a:spcPts val="0"/>
              </a:spcBef>
              <a:spcAft>
                <a:spcPts val="0"/>
              </a:spcAft>
              <a:buNone/>
              <a:defRPr b="0" i="0" sz="1200" u="none" cap="none" strike="noStrike">
                <a:solidFill>
                  <a:srgbClr val="888888"/>
                </a:solidFill>
                <a:latin typeface="Arial"/>
                <a:ea typeface="Arial"/>
                <a:cs typeface="Arial"/>
                <a:sym typeface="Arial"/>
              </a:defRPr>
            </a:lvl6pPr>
            <a:lvl7pPr indent="0" lvl="6" marL="0" marR="0" rtl="0" algn="r">
              <a:spcBef>
                <a:spcPts val="0"/>
              </a:spcBef>
              <a:spcAft>
                <a:spcPts val="0"/>
              </a:spcAft>
              <a:buNone/>
              <a:defRPr b="0" i="0" sz="1200" u="none" cap="none" strike="noStrike">
                <a:solidFill>
                  <a:srgbClr val="888888"/>
                </a:solidFill>
                <a:latin typeface="Arial"/>
                <a:ea typeface="Arial"/>
                <a:cs typeface="Arial"/>
                <a:sym typeface="Arial"/>
              </a:defRPr>
            </a:lvl7pPr>
            <a:lvl8pPr indent="0" lvl="7" marL="0" marR="0" rtl="0" algn="r">
              <a:spcBef>
                <a:spcPts val="0"/>
              </a:spcBef>
              <a:spcAft>
                <a:spcPts val="0"/>
              </a:spcAft>
              <a:buNone/>
              <a:defRPr b="0" i="0" sz="1200" u="none" cap="none" strike="noStrike">
                <a:solidFill>
                  <a:srgbClr val="888888"/>
                </a:solidFill>
                <a:latin typeface="Arial"/>
                <a:ea typeface="Arial"/>
                <a:cs typeface="Arial"/>
                <a:sym typeface="Arial"/>
              </a:defRPr>
            </a:lvl8pPr>
            <a:lvl9pPr indent="0" lvl="8" marL="0" marR="0" rtl="0" algn="r">
              <a:spcBef>
                <a:spcPts val="0"/>
              </a:spcBef>
              <a:spcAft>
                <a:spcPts val="0"/>
              </a:spcAft>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2.jpg"/><Relationship Id="rId5"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png"/><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pic>
        <p:nvPicPr>
          <p:cNvPr id="89" name="Google Shape;89;p13"/>
          <p:cNvPicPr preferRelativeResize="0"/>
          <p:nvPr/>
        </p:nvPicPr>
        <p:blipFill rotWithShape="1">
          <a:blip r:embed="rId3">
            <a:alphaModFix/>
          </a:blip>
          <a:srcRect b="0" l="0" r="0" t="0"/>
          <a:stretch/>
        </p:blipFill>
        <p:spPr>
          <a:xfrm>
            <a:off x="1524000" y="5000626"/>
            <a:ext cx="6858000" cy="1857375"/>
          </a:xfrm>
          <a:prstGeom prst="rect">
            <a:avLst/>
          </a:prstGeom>
          <a:noFill/>
          <a:ln>
            <a:noFill/>
          </a:ln>
        </p:spPr>
      </p:pic>
      <p:pic>
        <p:nvPicPr>
          <p:cNvPr descr="SMC-Blue-box_Blue-type" id="90" name="Google Shape;90;p13"/>
          <p:cNvPicPr preferRelativeResize="0"/>
          <p:nvPr/>
        </p:nvPicPr>
        <p:blipFill rotWithShape="1">
          <a:blip r:embed="rId4">
            <a:alphaModFix/>
          </a:blip>
          <a:srcRect b="0" l="0" r="0" t="0"/>
          <a:stretch/>
        </p:blipFill>
        <p:spPr>
          <a:xfrm>
            <a:off x="1828800" y="442913"/>
            <a:ext cx="8305800" cy="1771650"/>
          </a:xfrm>
          <a:prstGeom prst="rect">
            <a:avLst/>
          </a:prstGeom>
          <a:noFill/>
          <a:ln>
            <a:noFill/>
          </a:ln>
        </p:spPr>
      </p:pic>
      <p:sp>
        <p:nvSpPr>
          <p:cNvPr id="91" name="Google Shape;91;p13"/>
          <p:cNvSpPr txBox="1"/>
          <p:nvPr/>
        </p:nvSpPr>
        <p:spPr>
          <a:xfrm>
            <a:off x="2024064" y="3571876"/>
            <a:ext cx="8072437" cy="2062163"/>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b="1" i="0" lang="en-GB" sz="4800" u="none" cap="none" strike="noStrike">
                <a:solidFill>
                  <a:srgbClr val="000099"/>
                </a:solidFill>
                <a:latin typeface="Calibri"/>
                <a:ea typeface="Calibri"/>
                <a:cs typeface="Calibri"/>
                <a:sym typeface="Calibri"/>
              </a:rPr>
              <a:t>Fiona Lethbridge</a:t>
            </a:r>
            <a:endParaRPr b="1" i="0" sz="4800" u="none" cap="none" strike="noStrike">
              <a:solidFill>
                <a:srgbClr val="000099"/>
              </a:solidFill>
              <a:latin typeface="Calibri"/>
              <a:ea typeface="Calibri"/>
              <a:cs typeface="Calibri"/>
              <a:sym typeface="Calibri"/>
            </a:endParaRPr>
          </a:p>
          <a:p>
            <a:pPr indent="0" lvl="0" marL="0" marR="0" rtl="0" algn="r">
              <a:spcBef>
                <a:spcPts val="0"/>
              </a:spcBef>
              <a:spcAft>
                <a:spcPts val="0"/>
              </a:spcAft>
              <a:buNone/>
            </a:pPr>
            <a:r>
              <a:rPr b="1" i="1" lang="en-GB" sz="4000" u="none" cap="none" strike="noStrike">
                <a:solidFill>
                  <a:srgbClr val="000099"/>
                </a:solidFill>
                <a:latin typeface="Calibri"/>
                <a:ea typeface="Calibri"/>
                <a:cs typeface="Calibri"/>
                <a:sym typeface="Calibri"/>
              </a:rPr>
              <a:t>Senior Press Officer</a:t>
            </a:r>
            <a:endParaRPr/>
          </a:p>
          <a:p>
            <a:pPr indent="0" lvl="0" marL="0" marR="0" rtl="0" algn="r">
              <a:spcBef>
                <a:spcPts val="0"/>
              </a:spcBef>
              <a:spcAft>
                <a:spcPts val="0"/>
              </a:spcAft>
              <a:buNone/>
            </a:pPr>
            <a:r>
              <a:t/>
            </a:r>
            <a:endParaRPr b="1" i="0" sz="4000" u="none" cap="none" strike="noStrike">
              <a:solidFill>
                <a:srgbClr val="003399"/>
              </a:solidFill>
              <a:latin typeface="Calibri"/>
              <a:ea typeface="Calibri"/>
              <a:cs typeface="Calibri"/>
              <a:sym typeface="Calibri"/>
            </a:endParaRPr>
          </a:p>
        </p:txBody>
      </p:sp>
      <p:pic>
        <p:nvPicPr>
          <p:cNvPr id="92" name="Google Shape;92;p13"/>
          <p:cNvPicPr preferRelativeResize="0"/>
          <p:nvPr/>
        </p:nvPicPr>
        <p:blipFill rotWithShape="1">
          <a:blip r:embed="rId5">
            <a:alphaModFix/>
          </a:blip>
          <a:srcRect b="0" l="0" r="0" t="0"/>
          <a:stretch/>
        </p:blipFill>
        <p:spPr>
          <a:xfrm>
            <a:off x="8382000" y="5000626"/>
            <a:ext cx="2286000" cy="18573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4"/>
          <p:cNvSpPr txBox="1"/>
          <p:nvPr/>
        </p:nvSpPr>
        <p:spPr>
          <a:xfrm>
            <a:off x="2024064" y="1700809"/>
            <a:ext cx="8072437" cy="2277547"/>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1" i="0" sz="2400" u="none" cap="none" strike="noStrike">
              <a:solidFill>
                <a:srgbClr val="990099"/>
              </a:solidFill>
              <a:latin typeface="Calibri"/>
              <a:ea typeface="Calibri"/>
              <a:cs typeface="Calibri"/>
              <a:sym typeface="Calibri"/>
            </a:endParaRPr>
          </a:p>
          <a:p>
            <a:pPr indent="0" lvl="0" marL="0" marR="0" rtl="0" algn="ctr">
              <a:spcBef>
                <a:spcPts val="600"/>
              </a:spcBef>
              <a:spcAft>
                <a:spcPts val="0"/>
              </a:spcAft>
              <a:buNone/>
            </a:pPr>
            <a:r>
              <a:t/>
            </a:r>
            <a:endParaRPr b="1" i="0" sz="3600" u="none" cap="none" strike="noStrike">
              <a:solidFill>
                <a:srgbClr val="000099"/>
              </a:solidFill>
              <a:latin typeface="Calibri"/>
              <a:ea typeface="Calibri"/>
              <a:cs typeface="Calibri"/>
              <a:sym typeface="Calibri"/>
            </a:endParaRPr>
          </a:p>
          <a:p>
            <a:pPr indent="0" lvl="0" marL="0" marR="0" rtl="0" algn="ctr">
              <a:spcBef>
                <a:spcPts val="600"/>
              </a:spcBef>
              <a:spcAft>
                <a:spcPts val="0"/>
              </a:spcAft>
              <a:buNone/>
            </a:pPr>
            <a:r>
              <a:rPr b="1" i="0" lang="en-GB" sz="3600" u="none" cap="none" strike="noStrike">
                <a:solidFill>
                  <a:srgbClr val="000099"/>
                </a:solidFill>
                <a:latin typeface="Calibri"/>
                <a:ea typeface="Calibri"/>
                <a:cs typeface="Calibri"/>
                <a:sym typeface="Calibri"/>
              </a:rPr>
              <a:t>There is plenty to celebrate – efforts of scientists, statisticians and journalists</a:t>
            </a:r>
            <a:endParaRPr b="1" i="0" sz="3200" u="none" cap="none" strike="noStrike">
              <a:solidFill>
                <a:srgbClr val="0000CC"/>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id="104" name="Google Shape;104;p15"/>
          <p:cNvPicPr preferRelativeResize="0"/>
          <p:nvPr/>
        </p:nvPicPr>
        <p:blipFill rotWithShape="1">
          <a:blip r:embed="rId3">
            <a:alphaModFix/>
          </a:blip>
          <a:srcRect b="0" l="0" r="0" t="0"/>
          <a:stretch/>
        </p:blipFill>
        <p:spPr>
          <a:xfrm>
            <a:off x="0" y="5679346"/>
            <a:ext cx="12186750" cy="1178653"/>
          </a:xfrm>
          <a:prstGeom prst="rect">
            <a:avLst/>
          </a:prstGeom>
          <a:noFill/>
          <a:ln>
            <a:noFill/>
          </a:ln>
        </p:spPr>
      </p:pic>
      <p:pic>
        <p:nvPicPr>
          <p:cNvPr id="105" name="Google Shape;105;p15"/>
          <p:cNvPicPr preferRelativeResize="0"/>
          <p:nvPr/>
        </p:nvPicPr>
        <p:blipFill rotWithShape="1">
          <a:blip r:embed="rId4">
            <a:alphaModFix/>
          </a:blip>
          <a:srcRect b="0" l="0" r="0" t="0"/>
          <a:stretch/>
        </p:blipFill>
        <p:spPr>
          <a:xfrm>
            <a:off x="109821" y="75420"/>
            <a:ext cx="11967107" cy="678258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6"/>
          <p:cNvSpPr txBox="1"/>
          <p:nvPr/>
        </p:nvSpPr>
        <p:spPr>
          <a:xfrm>
            <a:off x="1700258" y="795287"/>
            <a:ext cx="8791483" cy="393954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1" i="0" sz="2400" u="none" cap="none" strike="noStrike">
              <a:solidFill>
                <a:srgbClr val="990099"/>
              </a:solidFill>
              <a:latin typeface="Calibri"/>
              <a:ea typeface="Calibri"/>
              <a:cs typeface="Calibri"/>
              <a:sym typeface="Calibri"/>
            </a:endParaRPr>
          </a:p>
          <a:p>
            <a:pPr indent="0" lvl="0" marL="0" marR="0" rtl="0" algn="ctr">
              <a:spcBef>
                <a:spcPts val="600"/>
              </a:spcBef>
              <a:spcAft>
                <a:spcPts val="0"/>
              </a:spcAft>
              <a:buNone/>
            </a:pPr>
            <a:r>
              <a:t/>
            </a:r>
            <a:endParaRPr b="1" i="0" sz="3600" u="none" cap="none" strike="noStrike">
              <a:solidFill>
                <a:srgbClr val="000099"/>
              </a:solidFill>
              <a:latin typeface="Calibri"/>
              <a:ea typeface="Calibri"/>
              <a:cs typeface="Calibri"/>
              <a:sym typeface="Calibri"/>
            </a:endParaRPr>
          </a:p>
          <a:p>
            <a:pPr indent="0" lvl="0" marL="0" marR="0" rtl="0" algn="ctr">
              <a:spcBef>
                <a:spcPts val="600"/>
              </a:spcBef>
              <a:spcAft>
                <a:spcPts val="0"/>
              </a:spcAft>
              <a:buNone/>
            </a:pPr>
            <a:r>
              <a:rPr b="1" i="0" lang="en-GB" sz="3600" u="none" cap="none" strike="noStrike">
                <a:solidFill>
                  <a:srgbClr val="000099"/>
                </a:solidFill>
                <a:latin typeface="Calibri"/>
                <a:ea typeface="Calibri"/>
                <a:cs typeface="Calibri"/>
                <a:sym typeface="Calibri"/>
              </a:rPr>
              <a:t>How do we make sure journalists continue to have access to the best science when things are increasingly politicised, and how can we make sure the best scientists keep engaging and don’t pull back from the fray?</a:t>
            </a:r>
            <a:endParaRPr b="1" i="0" sz="3200" u="none" cap="none" strike="noStrike">
              <a:solidFill>
                <a:srgbClr val="0000CC"/>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7"/>
          <p:cNvSpPr txBox="1"/>
          <p:nvPr/>
        </p:nvSpPr>
        <p:spPr>
          <a:xfrm>
            <a:off x="2024064" y="1700809"/>
            <a:ext cx="8072437" cy="1723549"/>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1" i="0" sz="2400" u="none" cap="none" strike="noStrike">
              <a:solidFill>
                <a:srgbClr val="990099"/>
              </a:solidFill>
              <a:latin typeface="Calibri"/>
              <a:ea typeface="Calibri"/>
              <a:cs typeface="Calibri"/>
              <a:sym typeface="Calibri"/>
            </a:endParaRPr>
          </a:p>
          <a:p>
            <a:pPr indent="0" lvl="0" marL="0" marR="0" rtl="0" algn="ctr">
              <a:spcBef>
                <a:spcPts val="600"/>
              </a:spcBef>
              <a:spcAft>
                <a:spcPts val="0"/>
              </a:spcAft>
              <a:buNone/>
            </a:pPr>
            <a:r>
              <a:t/>
            </a:r>
            <a:endParaRPr b="1" i="0" sz="3600" u="none" cap="none" strike="noStrike">
              <a:solidFill>
                <a:srgbClr val="000099"/>
              </a:solidFill>
              <a:latin typeface="Calibri"/>
              <a:ea typeface="Calibri"/>
              <a:cs typeface="Calibri"/>
              <a:sym typeface="Calibri"/>
            </a:endParaRPr>
          </a:p>
          <a:p>
            <a:pPr indent="0" lvl="0" marL="0" marR="0" rtl="0" algn="ctr">
              <a:spcBef>
                <a:spcPts val="600"/>
              </a:spcBef>
              <a:spcAft>
                <a:spcPts val="0"/>
              </a:spcAft>
              <a:buNone/>
            </a:pPr>
            <a:r>
              <a:rPr b="1" i="0" lang="en-GB" sz="3600" u="none" cap="none" strike="noStrike">
                <a:solidFill>
                  <a:srgbClr val="000099"/>
                </a:solidFill>
                <a:latin typeface="Calibri"/>
                <a:ea typeface="Calibri"/>
                <a:cs typeface="Calibri"/>
                <a:sym typeface="Calibri"/>
              </a:rPr>
              <a:t>Keep helping the science journalists</a:t>
            </a:r>
            <a:endParaRPr b="1" i="0" sz="3200" u="none" cap="none" strike="noStrike">
              <a:solidFill>
                <a:srgbClr val="0000CC"/>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pic>
        <p:nvPicPr>
          <p:cNvPr id="122" name="Google Shape;122;p18"/>
          <p:cNvPicPr preferRelativeResize="0"/>
          <p:nvPr/>
        </p:nvPicPr>
        <p:blipFill rotWithShape="1">
          <a:blip r:embed="rId3">
            <a:alphaModFix/>
          </a:blip>
          <a:srcRect b="0" l="0" r="0" t="0"/>
          <a:stretch/>
        </p:blipFill>
        <p:spPr>
          <a:xfrm>
            <a:off x="119063" y="401638"/>
            <a:ext cx="11522075" cy="6456362"/>
          </a:xfrm>
          <a:prstGeom prst="rect">
            <a:avLst/>
          </a:prstGeom>
          <a:noFill/>
          <a:ln>
            <a:noFill/>
          </a:ln>
        </p:spPr>
      </p:pic>
      <p:sp>
        <p:nvSpPr>
          <p:cNvPr id="123" name="Google Shape;123;p18"/>
          <p:cNvSpPr/>
          <p:nvPr/>
        </p:nvSpPr>
        <p:spPr>
          <a:xfrm>
            <a:off x="2351088" y="2671763"/>
            <a:ext cx="1008062" cy="287337"/>
          </a:xfrm>
          <a:prstGeom prst="ellipse">
            <a:avLst/>
          </a:prstGeom>
          <a:no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24" name="Google Shape;124;p18"/>
          <p:cNvSpPr/>
          <p:nvPr/>
        </p:nvSpPr>
        <p:spPr>
          <a:xfrm>
            <a:off x="1703388" y="5732463"/>
            <a:ext cx="1757362" cy="504825"/>
          </a:xfrm>
          <a:prstGeom prst="ellipse">
            <a:avLst/>
          </a:prstGeom>
          <a:no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19"/>
          <p:cNvSpPr txBox="1"/>
          <p:nvPr/>
        </p:nvSpPr>
        <p:spPr>
          <a:xfrm>
            <a:off x="630315" y="884063"/>
            <a:ext cx="10582181" cy="563231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GB" sz="3600" u="none" cap="none" strike="noStrike">
                <a:solidFill>
                  <a:srgbClr val="000099"/>
                </a:solidFill>
                <a:latin typeface="Calibri"/>
                <a:ea typeface="Calibri"/>
                <a:cs typeface="Calibri"/>
                <a:sym typeface="Calibri"/>
              </a:rPr>
              <a:t>Keep being sciency:</a:t>
            </a:r>
            <a:endParaRPr/>
          </a:p>
          <a:p>
            <a:pPr indent="0" lvl="0" marL="0" marR="0" rtl="0" algn="l">
              <a:spcBef>
                <a:spcPts val="600"/>
              </a:spcBef>
              <a:spcAft>
                <a:spcPts val="0"/>
              </a:spcAft>
              <a:buNone/>
            </a:pPr>
            <a:r>
              <a:t/>
            </a:r>
            <a:endParaRPr b="1" i="0" sz="3600" u="none" cap="none" strike="noStrike">
              <a:solidFill>
                <a:srgbClr val="000099"/>
              </a:solidFill>
              <a:latin typeface="Calibri"/>
              <a:ea typeface="Calibri"/>
              <a:cs typeface="Calibri"/>
              <a:sym typeface="Calibri"/>
            </a:endParaRPr>
          </a:p>
          <a:p>
            <a:pPr indent="-571500" lvl="0" marL="571500" marR="0" rtl="0" algn="l">
              <a:spcBef>
                <a:spcPts val="600"/>
              </a:spcBef>
              <a:spcAft>
                <a:spcPts val="0"/>
              </a:spcAft>
              <a:buClr>
                <a:srgbClr val="000099"/>
              </a:buClr>
              <a:buSzPts val="3600"/>
              <a:buFont typeface="Calibri"/>
              <a:buChar char="-"/>
            </a:pPr>
            <a:r>
              <a:rPr b="1" i="0" lang="en-GB" sz="3600" u="none" cap="none" strike="noStrike">
                <a:solidFill>
                  <a:srgbClr val="000099"/>
                </a:solidFill>
                <a:latin typeface="Calibri"/>
                <a:ea typeface="Calibri"/>
                <a:cs typeface="Calibri"/>
                <a:sym typeface="Calibri"/>
              </a:rPr>
              <a:t>stick to the evidence; talk about data</a:t>
            </a:r>
            <a:endParaRPr/>
          </a:p>
          <a:p>
            <a:pPr indent="-571500" lvl="0" marL="571500" marR="0" rtl="0" algn="l">
              <a:spcBef>
                <a:spcPts val="600"/>
              </a:spcBef>
              <a:spcAft>
                <a:spcPts val="0"/>
              </a:spcAft>
              <a:buClr>
                <a:srgbClr val="000099"/>
              </a:buClr>
              <a:buSzPts val="3600"/>
              <a:buFont typeface="Calibri"/>
              <a:buChar char="-"/>
            </a:pPr>
            <a:r>
              <a:rPr b="1" i="0" lang="en-GB" sz="3600" u="none" cap="none" strike="noStrike">
                <a:solidFill>
                  <a:srgbClr val="000099"/>
                </a:solidFill>
                <a:latin typeface="Calibri"/>
                <a:ea typeface="Calibri"/>
                <a:cs typeface="Calibri"/>
                <a:sym typeface="Calibri"/>
              </a:rPr>
              <a:t>change your mind when the evidence changes</a:t>
            </a:r>
            <a:endParaRPr/>
          </a:p>
          <a:p>
            <a:pPr indent="-571500" lvl="0" marL="571500" marR="0" rtl="0" algn="l">
              <a:spcBef>
                <a:spcPts val="600"/>
              </a:spcBef>
              <a:spcAft>
                <a:spcPts val="0"/>
              </a:spcAft>
              <a:buClr>
                <a:srgbClr val="000099"/>
              </a:buClr>
              <a:buSzPts val="3600"/>
              <a:buFont typeface="Calibri"/>
              <a:buChar char="-"/>
            </a:pPr>
            <a:r>
              <a:rPr b="1" i="0" lang="en-GB" sz="3600" u="none" cap="none" strike="noStrike">
                <a:solidFill>
                  <a:srgbClr val="000099"/>
                </a:solidFill>
                <a:latin typeface="Calibri"/>
                <a:ea typeface="Calibri"/>
                <a:cs typeface="Calibri"/>
                <a:sym typeface="Calibri"/>
              </a:rPr>
              <a:t>be open about uncertainty</a:t>
            </a:r>
            <a:endParaRPr/>
          </a:p>
          <a:p>
            <a:pPr indent="-571500" lvl="0" marL="571500" marR="0" rtl="0" algn="l">
              <a:spcBef>
                <a:spcPts val="600"/>
              </a:spcBef>
              <a:spcAft>
                <a:spcPts val="0"/>
              </a:spcAft>
              <a:buClr>
                <a:srgbClr val="000099"/>
              </a:buClr>
              <a:buSzPts val="3600"/>
              <a:buFont typeface="Calibri"/>
              <a:buChar char="-"/>
            </a:pPr>
            <a:r>
              <a:rPr b="1" i="0" lang="en-GB" sz="3600" u="none" cap="none" strike="noStrike">
                <a:solidFill>
                  <a:srgbClr val="000099"/>
                </a:solidFill>
                <a:latin typeface="Calibri"/>
                <a:ea typeface="Calibri"/>
                <a:cs typeface="Calibri"/>
                <a:sym typeface="Calibri"/>
              </a:rPr>
              <a:t>“I don’t know” is a mark of expertise not ignorance</a:t>
            </a:r>
            <a:endParaRPr/>
          </a:p>
          <a:p>
            <a:pPr indent="-571500" lvl="0" marL="571500" marR="0" rtl="0" algn="l">
              <a:spcBef>
                <a:spcPts val="600"/>
              </a:spcBef>
              <a:spcAft>
                <a:spcPts val="0"/>
              </a:spcAft>
              <a:buClr>
                <a:srgbClr val="000099"/>
              </a:buClr>
              <a:buSzPts val="3600"/>
              <a:buFont typeface="Calibri"/>
              <a:buChar char="-"/>
            </a:pPr>
            <a:r>
              <a:rPr b="1" i="0" lang="en-GB" sz="3600" u="none" cap="none" strike="noStrike">
                <a:solidFill>
                  <a:srgbClr val="000099"/>
                </a:solidFill>
                <a:latin typeface="Calibri"/>
                <a:ea typeface="Calibri"/>
                <a:cs typeface="Calibri"/>
                <a:sym typeface="Calibri"/>
              </a:rPr>
              <a:t>don’t ‘take sides’ from an ideological perspective</a:t>
            </a:r>
            <a:endParaRPr/>
          </a:p>
          <a:p>
            <a:pPr indent="-571500" lvl="0" marL="571500" marR="0" rtl="0" algn="l">
              <a:spcBef>
                <a:spcPts val="600"/>
              </a:spcBef>
              <a:spcAft>
                <a:spcPts val="0"/>
              </a:spcAft>
              <a:buClr>
                <a:srgbClr val="000099"/>
              </a:buClr>
              <a:buSzPts val="3600"/>
              <a:buFont typeface="Calibri"/>
              <a:buChar char="-"/>
            </a:pPr>
            <a:r>
              <a:rPr b="1" i="0" lang="en-GB" sz="3600" u="none" cap="none" strike="noStrike">
                <a:solidFill>
                  <a:srgbClr val="000099"/>
                </a:solidFill>
                <a:latin typeface="Calibri"/>
                <a:ea typeface="Calibri"/>
                <a:cs typeface="Calibri"/>
                <a:sym typeface="Calibri"/>
              </a:rPr>
              <a:t>stay in your lane</a:t>
            </a:r>
            <a:endParaRPr/>
          </a:p>
          <a:p>
            <a:pPr indent="0" lvl="0" marL="0" marR="0" rtl="0" algn="ctr">
              <a:spcBef>
                <a:spcPts val="600"/>
              </a:spcBef>
              <a:spcAft>
                <a:spcPts val="0"/>
              </a:spcAft>
              <a:buNone/>
            </a:pPr>
            <a:r>
              <a:t/>
            </a:r>
            <a:endParaRPr b="1" i="0" sz="3200" u="none" cap="none" strike="noStrike">
              <a:solidFill>
                <a:srgbClr val="0000CC"/>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0"/>
          <p:cNvSpPr txBox="1"/>
          <p:nvPr/>
        </p:nvSpPr>
        <p:spPr>
          <a:xfrm>
            <a:off x="2024064" y="1700809"/>
            <a:ext cx="8072437" cy="2985433"/>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1" i="0" sz="2400" u="none" cap="none" strike="noStrike">
              <a:solidFill>
                <a:srgbClr val="990099"/>
              </a:solidFill>
              <a:latin typeface="Calibri"/>
              <a:ea typeface="Calibri"/>
              <a:cs typeface="Calibri"/>
              <a:sym typeface="Calibri"/>
            </a:endParaRPr>
          </a:p>
          <a:p>
            <a:pPr indent="0" lvl="0" marL="0" marR="0" rtl="0" algn="ctr">
              <a:spcBef>
                <a:spcPts val="600"/>
              </a:spcBef>
              <a:spcAft>
                <a:spcPts val="0"/>
              </a:spcAft>
              <a:buNone/>
            </a:pPr>
            <a:r>
              <a:t/>
            </a:r>
            <a:endParaRPr b="1" i="0" sz="3600" u="none" cap="none" strike="noStrike">
              <a:solidFill>
                <a:srgbClr val="000099"/>
              </a:solidFill>
              <a:latin typeface="Calibri"/>
              <a:ea typeface="Calibri"/>
              <a:cs typeface="Calibri"/>
              <a:sym typeface="Calibri"/>
            </a:endParaRPr>
          </a:p>
          <a:p>
            <a:pPr indent="0" lvl="0" marL="0" marR="0" rtl="0" algn="ctr">
              <a:spcBef>
                <a:spcPts val="600"/>
              </a:spcBef>
              <a:spcAft>
                <a:spcPts val="0"/>
              </a:spcAft>
              <a:buNone/>
            </a:pPr>
            <a:r>
              <a:rPr b="1" i="0" lang="en-GB" sz="3600" u="none" cap="none" strike="noStrike">
                <a:solidFill>
                  <a:srgbClr val="000099"/>
                </a:solidFill>
                <a:latin typeface="Calibri"/>
                <a:ea typeface="Calibri"/>
                <a:cs typeface="Calibri"/>
                <a:sym typeface="Calibri"/>
              </a:rPr>
              <a:t>lethbridge@sciencemediacentre.org</a:t>
            </a:r>
            <a:endParaRPr/>
          </a:p>
          <a:p>
            <a:pPr indent="0" lvl="0" marL="0" marR="0" rtl="0" algn="ctr">
              <a:spcBef>
                <a:spcPts val="600"/>
              </a:spcBef>
              <a:spcAft>
                <a:spcPts val="0"/>
              </a:spcAft>
              <a:buNone/>
            </a:pPr>
            <a:r>
              <a:t/>
            </a:r>
            <a:endParaRPr b="1" i="0" sz="3600" u="none" cap="none" strike="noStrike">
              <a:solidFill>
                <a:srgbClr val="000099"/>
              </a:solidFill>
              <a:latin typeface="Calibri"/>
              <a:ea typeface="Calibri"/>
              <a:cs typeface="Calibri"/>
              <a:sym typeface="Calibri"/>
            </a:endParaRPr>
          </a:p>
          <a:p>
            <a:pPr indent="0" lvl="0" marL="0" marR="0" rtl="0" algn="ctr">
              <a:spcBef>
                <a:spcPts val="600"/>
              </a:spcBef>
              <a:spcAft>
                <a:spcPts val="0"/>
              </a:spcAft>
              <a:buNone/>
            </a:pPr>
            <a:r>
              <a:rPr b="1" i="0" lang="en-GB" sz="3600" u="none" cap="none" strike="noStrike">
                <a:solidFill>
                  <a:srgbClr val="000099"/>
                </a:solidFill>
                <a:latin typeface="Calibri"/>
                <a:ea typeface="Calibri"/>
                <a:cs typeface="Calibri"/>
                <a:sym typeface="Calibri"/>
              </a:rPr>
              <a:t>www.sciencemediacentre.org</a:t>
            </a:r>
            <a:endParaRPr b="1" i="0" sz="3200" u="none" cap="none" strike="noStrike">
              <a:solidFill>
                <a:srgbClr val="0000CC"/>
              </a:solidFill>
              <a:latin typeface="Calibri"/>
              <a:ea typeface="Calibri"/>
              <a:cs typeface="Calibri"/>
              <a:sym typeface="Calibri"/>
            </a:endParaRPr>
          </a:p>
        </p:txBody>
      </p:sp>
      <p:pic>
        <p:nvPicPr>
          <p:cNvPr descr="S:\Images\Logo\SMC logo.jpg" id="137" name="Google Shape;137;p20"/>
          <p:cNvPicPr preferRelativeResize="0"/>
          <p:nvPr/>
        </p:nvPicPr>
        <p:blipFill rotWithShape="1">
          <a:blip r:embed="rId3">
            <a:alphaModFix/>
          </a:blip>
          <a:srcRect b="0" l="0" r="0" t="0"/>
          <a:stretch/>
        </p:blipFill>
        <p:spPr>
          <a:xfrm>
            <a:off x="1658939" y="130176"/>
            <a:ext cx="3507206" cy="747712"/>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