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6858000" cx="12192000"/>
  <p:notesSz cx="7104050" cy="10234600"/>
  <p:embeddedFontLst>
    <p:embeddedFont>
      <p:font typeface="Inter"/>
      <p:regular r:id="rId46"/>
      <p:bold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Inter-regular.fntdata"/><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font" Target="fonts/OpenSans-regular.fntdata"/><Relationship Id="rId47" Type="http://schemas.openxmlformats.org/officeDocument/2006/relationships/font" Target="fonts/Inter-bold.fntdata"/><Relationship Id="rId49" Type="http://schemas.openxmlformats.org/officeDocument/2006/relationships/font" Target="fonts/OpenSans-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427" cy="513508"/>
          </a:xfrm>
          <a:prstGeom prst="rect">
            <a:avLst/>
          </a:prstGeom>
          <a:noFill/>
          <a:ln>
            <a:noFill/>
          </a:ln>
        </p:spPr>
        <p:txBody>
          <a:bodyPr anchorCtr="0" anchor="t" bIns="49525" lIns="99075" spcFirstLastPara="1" rIns="99075" wrap="square" tIns="495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2" y="0"/>
            <a:ext cx="3078427" cy="513508"/>
          </a:xfrm>
          <a:prstGeom prst="rect">
            <a:avLst/>
          </a:prstGeom>
          <a:noFill/>
          <a:ln>
            <a:noFill/>
          </a:ln>
        </p:spPr>
        <p:txBody>
          <a:bodyPr anchorCtr="0" anchor="t" bIns="49525" lIns="99075" spcFirstLastPara="1" rIns="99075" wrap="square" tIns="495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7" cy="513507"/>
          </a:xfrm>
          <a:prstGeom prst="rect">
            <a:avLst/>
          </a:prstGeom>
          <a:noFill/>
          <a:ln>
            <a:noFill/>
          </a:ln>
        </p:spPr>
        <p:txBody>
          <a:bodyPr anchorCtr="0" anchor="b" bIns="49525" lIns="99075" spcFirstLastPara="1" rIns="99075" wrap="square" tIns="495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6" name="Google Shape;186;p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Clr>
                <a:schemeClr val="dk1"/>
              </a:buClr>
              <a:buSzPts val="1200"/>
              <a:buFont typeface="Arial"/>
              <a:buNone/>
            </a:pPr>
            <a:r>
              <a:t/>
            </a:r>
            <a:endParaRPr/>
          </a:p>
        </p:txBody>
      </p:sp>
      <p:sp>
        <p:nvSpPr>
          <p:cNvPr id="266" name="Google Shape;266;p10: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4" name="Google Shape;274;p1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1" name="Google Shape;281;p1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b="1"/>
          </a:p>
        </p:txBody>
      </p:sp>
      <p:sp>
        <p:nvSpPr>
          <p:cNvPr id="290" name="Google Shape;290;p1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2" name="Google Shape;302;p1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2" marL="1295339" rtl="0" algn="l">
              <a:spcBef>
                <a:spcPts val="0"/>
              </a:spcBef>
              <a:spcAft>
                <a:spcPts val="0"/>
              </a:spcAft>
              <a:buClr>
                <a:schemeClr val="dk1"/>
              </a:buClr>
              <a:buSzPts val="1200"/>
              <a:buFont typeface="Arial"/>
              <a:buNone/>
            </a:pPr>
            <a:r>
              <a:t/>
            </a:r>
            <a:endParaRPr/>
          </a:p>
        </p:txBody>
      </p:sp>
      <p:sp>
        <p:nvSpPr>
          <p:cNvPr id="312" name="Google Shape;312;p1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2" name="Google Shape;322;p1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0" name="Google Shape;330;p1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7" name="Google Shape;337;p1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45" name="Google Shape;345;p1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93" name="Google Shape;193;p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3" name="Google Shape;353;p20: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61" name="Google Shape;361;p2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2" name="Google Shape;372;p2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9" name="Google Shape;379;p2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86" name="Google Shape;386;p2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98" name="Google Shape;398;p2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6" name="Google Shape;406;p2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2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13" name="Google Shape;413;p2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Clr>
                <a:schemeClr val="dk1"/>
              </a:buClr>
              <a:buSzPts val="1800"/>
              <a:buFont typeface="Arial"/>
              <a:buNone/>
            </a:pPr>
            <a:r>
              <a:t/>
            </a:r>
            <a:endParaRPr sz="1800"/>
          </a:p>
        </p:txBody>
      </p:sp>
      <p:sp>
        <p:nvSpPr>
          <p:cNvPr id="421" name="Google Shape;421;p2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3" name="Google Shape;433;p2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2" name="Google Shape;202;p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41" name="Google Shape;441;p30: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3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Clr>
                <a:schemeClr val="dk1"/>
              </a:buClr>
              <a:buSzPts val="1200"/>
              <a:buFont typeface="Arial"/>
              <a:buNone/>
            </a:pPr>
            <a:r>
              <a:t/>
            </a:r>
            <a:endParaRPr/>
          </a:p>
        </p:txBody>
      </p:sp>
      <p:sp>
        <p:nvSpPr>
          <p:cNvPr id="456" name="Google Shape;456;p3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3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65" name="Google Shape;465;p3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77" name="Google Shape;477;p3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GB"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3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88" name="Google Shape;488;p3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3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95" name="Google Shape;495;p3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3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04" name="Google Shape;504;p3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3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12" name="Google Shape;512;p3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8:notes"/>
          <p:cNvSpPr/>
          <p:nvPr>
            <p:ph idx="2" type="sldImg"/>
          </p:nvPr>
        </p:nvSpPr>
        <p:spPr>
          <a:xfrm>
            <a:off x="-493713" y="404813"/>
            <a:ext cx="8018463" cy="45116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3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20" name="Google Shape;520;p3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12" name="Google Shape;212;p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1" name="Google Shape;221;p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0" name="Google Shape;230;p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9" name="Google Shape;239;p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48" name="Google Shape;248;p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8" name="Google Shape;258;p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blue">
  <p:cSld name="Section title - blue">
    <p:spTree>
      <p:nvGrpSpPr>
        <p:cNvPr id="11" name="Shape 11"/>
        <p:cNvGrpSpPr/>
        <p:nvPr/>
      </p:nvGrpSpPr>
      <p:grpSpPr>
        <a:xfrm>
          <a:off x="0" y="0"/>
          <a:ext cx="0" cy="0"/>
          <a:chOff x="0" y="0"/>
          <a:chExt cx="0" cy="0"/>
        </a:xfrm>
      </p:grpSpPr>
      <p:sp>
        <p:nvSpPr>
          <p:cNvPr id="12" name="Google Shape;12;p2"/>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2880000" y="4222656"/>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667"/>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667"/>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3pPr>
            <a:lvl4pPr lvl="3"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2 col text / med image">
  <p:cSld name="layout - 2 col text / med image">
    <p:spTree>
      <p:nvGrpSpPr>
        <p:cNvPr id="65" name="Shape 65"/>
        <p:cNvGrpSpPr/>
        <p:nvPr/>
      </p:nvGrpSpPr>
      <p:grpSpPr>
        <a:xfrm>
          <a:off x="0" y="0"/>
          <a:ext cx="0" cy="0"/>
          <a:chOff x="0" y="0"/>
          <a:chExt cx="0" cy="0"/>
        </a:xfrm>
      </p:grpSpPr>
      <p:sp>
        <p:nvSpPr>
          <p:cNvPr id="66" name="Google Shape;66;p12"/>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67" name="Google Shape;67;p12"/>
          <p:cNvSpPr txBox="1"/>
          <p:nvPr>
            <p:ph idx="1" type="body"/>
          </p:nvPr>
        </p:nvSpPr>
        <p:spPr>
          <a:xfrm>
            <a:off x="576000" y="1440000"/>
            <a:ext cx="2400000" cy="4938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68" name="Google Shape;68;p12"/>
          <p:cNvSpPr/>
          <p:nvPr/>
        </p:nvSpPr>
        <p:spPr>
          <a:xfrm>
            <a:off x="3456001" y="1440483"/>
            <a:ext cx="8256000" cy="4937517"/>
          </a:xfrm>
          <a:prstGeom prst="rect">
            <a:avLst/>
          </a:prstGeom>
          <a:solidFill>
            <a:schemeClr val="lt2">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Arial"/>
              <a:ea typeface="Arial"/>
              <a:cs typeface="Arial"/>
              <a:sym typeface="Arial"/>
            </a:endParaRPr>
          </a:p>
        </p:txBody>
      </p:sp>
      <p:sp>
        <p:nvSpPr>
          <p:cNvPr id="69" name="Google Shape;69;p12"/>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2"/>
          <p:cNvSpPr txBox="1"/>
          <p:nvPr>
            <p:ph idx="2"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2 col text / image">
  <p:cSld name="layout - 2 col text / image">
    <p:spTree>
      <p:nvGrpSpPr>
        <p:cNvPr id="71" name="Shape 71"/>
        <p:cNvGrpSpPr/>
        <p:nvPr/>
      </p:nvGrpSpPr>
      <p:grpSpPr>
        <a:xfrm>
          <a:off x="0" y="0"/>
          <a:ext cx="0" cy="0"/>
          <a:chOff x="0" y="0"/>
          <a:chExt cx="0" cy="0"/>
        </a:xfrm>
      </p:grpSpPr>
      <p:sp>
        <p:nvSpPr>
          <p:cNvPr id="72" name="Google Shape;72;p13"/>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73" name="Google Shape;73;p13"/>
          <p:cNvSpPr txBox="1"/>
          <p:nvPr>
            <p:ph idx="1" type="body"/>
          </p:nvPr>
        </p:nvSpPr>
        <p:spPr>
          <a:xfrm>
            <a:off x="576002" y="1440000"/>
            <a:ext cx="4527551" cy="4938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74" name="Google Shape;74;p13"/>
          <p:cNvSpPr/>
          <p:nvPr>
            <p:ph idx="2" type="pic"/>
          </p:nvPr>
        </p:nvSpPr>
        <p:spPr>
          <a:xfrm>
            <a:off x="5568000" y="1440000"/>
            <a:ext cx="6144000" cy="4937517"/>
          </a:xfrm>
          <a:prstGeom prst="rect">
            <a:avLst/>
          </a:prstGeom>
          <a:solidFill>
            <a:schemeClr val="lt2">
              <a:alpha val="29803"/>
            </a:schemeClr>
          </a:solidFill>
          <a:ln>
            <a:noFill/>
          </a:ln>
        </p:spPr>
        <p:txBody>
          <a:bodyPr anchorCtr="0" anchor="ctr" bIns="0" lIns="0" spcFirstLastPara="1" rIns="0" wrap="square" tIns="0">
            <a:noAutofit/>
          </a:bodyPr>
          <a:lstStyle>
            <a:lvl1pPr lvl="0" marR="0" rtl="0" algn="ctr">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lvl="1"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lvl="2"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75" name="Google Shape;75;p13"/>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3"/>
          <p:cNvSpPr txBox="1"/>
          <p:nvPr>
            <p:ph idx="3"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2 col text / chart">
  <p:cSld name="layout - 2 col text / chart">
    <p:bg>
      <p:bgPr>
        <a:solidFill>
          <a:schemeClr val="lt1"/>
        </a:solidFill>
      </p:bgPr>
    </p:bg>
    <p:spTree>
      <p:nvGrpSpPr>
        <p:cNvPr id="77" name="Shape 77"/>
        <p:cNvGrpSpPr/>
        <p:nvPr/>
      </p:nvGrpSpPr>
      <p:grpSpPr>
        <a:xfrm>
          <a:off x="0" y="0"/>
          <a:ext cx="0" cy="0"/>
          <a:chOff x="0" y="0"/>
          <a:chExt cx="0" cy="0"/>
        </a:xfrm>
      </p:grpSpPr>
      <p:sp>
        <p:nvSpPr>
          <p:cNvPr id="78" name="Google Shape;78;p14"/>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79" name="Google Shape;79;p14"/>
          <p:cNvSpPr txBox="1"/>
          <p:nvPr>
            <p:ph idx="1" type="body"/>
          </p:nvPr>
        </p:nvSpPr>
        <p:spPr>
          <a:xfrm>
            <a:off x="576002" y="4182563"/>
            <a:ext cx="4527551" cy="2195437"/>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333"/>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0" name="Google Shape;80;p14"/>
          <p:cNvSpPr/>
          <p:nvPr/>
        </p:nvSpPr>
        <p:spPr>
          <a:xfrm>
            <a:off x="5582403" y="1440483"/>
            <a:ext cx="6129599" cy="4937517"/>
          </a:xfrm>
          <a:prstGeom prst="rect">
            <a:avLst/>
          </a:prstGeom>
          <a:solidFill>
            <a:schemeClr val="lt2">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Arial"/>
              <a:ea typeface="Arial"/>
              <a:cs typeface="Arial"/>
              <a:sym typeface="Arial"/>
            </a:endParaRPr>
          </a:p>
        </p:txBody>
      </p:sp>
      <p:sp>
        <p:nvSpPr>
          <p:cNvPr id="81" name="Google Shape;81;p14"/>
          <p:cNvSpPr txBox="1"/>
          <p:nvPr>
            <p:ph idx="2" type="body"/>
          </p:nvPr>
        </p:nvSpPr>
        <p:spPr>
          <a:xfrm>
            <a:off x="576002" y="1440000"/>
            <a:ext cx="4527551" cy="245456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2" name="Google Shape;82;p14"/>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4"/>
          <p:cNvSpPr txBox="1"/>
          <p:nvPr>
            <p:ph idx="3"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3 column">
  <p:cSld name="layout - 3 column">
    <p:spTree>
      <p:nvGrpSpPr>
        <p:cNvPr id="84" name="Shape 84"/>
        <p:cNvGrpSpPr/>
        <p:nvPr/>
      </p:nvGrpSpPr>
      <p:grpSpPr>
        <a:xfrm>
          <a:off x="0" y="0"/>
          <a:ext cx="0" cy="0"/>
          <a:chOff x="0" y="0"/>
          <a:chExt cx="0" cy="0"/>
        </a:xfrm>
      </p:grpSpPr>
      <p:sp>
        <p:nvSpPr>
          <p:cNvPr id="85" name="Google Shape;85;p15"/>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86" name="Google Shape;86;p15"/>
          <p:cNvSpPr txBox="1"/>
          <p:nvPr>
            <p:ph idx="1" type="body"/>
          </p:nvPr>
        </p:nvSpPr>
        <p:spPr>
          <a:xfrm>
            <a:off x="575999" y="1440000"/>
            <a:ext cx="2880000" cy="4938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7" name="Google Shape;87;p15"/>
          <p:cNvSpPr txBox="1"/>
          <p:nvPr>
            <p:ph idx="2" type="body"/>
          </p:nvPr>
        </p:nvSpPr>
        <p:spPr>
          <a:xfrm>
            <a:off x="3840000" y="1440000"/>
            <a:ext cx="2880000" cy="4938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8" name="Google Shape;88;p15"/>
          <p:cNvSpPr txBox="1"/>
          <p:nvPr>
            <p:ph idx="3" type="body"/>
          </p:nvPr>
        </p:nvSpPr>
        <p:spPr>
          <a:xfrm>
            <a:off x="7104003" y="1440000"/>
            <a:ext cx="4607999" cy="4938000"/>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333"/>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9" name="Google Shape;89;p15"/>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4"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2 rows">
  <p:cSld name="layout - 2 rows">
    <p:spTree>
      <p:nvGrpSpPr>
        <p:cNvPr id="91" name="Shape 91"/>
        <p:cNvGrpSpPr/>
        <p:nvPr/>
      </p:nvGrpSpPr>
      <p:grpSpPr>
        <a:xfrm>
          <a:off x="0" y="0"/>
          <a:ext cx="0" cy="0"/>
          <a:chOff x="0" y="0"/>
          <a:chExt cx="0" cy="0"/>
        </a:xfrm>
      </p:grpSpPr>
      <p:sp>
        <p:nvSpPr>
          <p:cNvPr id="92" name="Google Shape;92;p16"/>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93" name="Google Shape;93;p16"/>
          <p:cNvSpPr txBox="1"/>
          <p:nvPr>
            <p:ph idx="1" type="body"/>
          </p:nvPr>
        </p:nvSpPr>
        <p:spPr>
          <a:xfrm>
            <a:off x="575999" y="1440003"/>
            <a:ext cx="11136000" cy="222676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94" name="Google Shape;94;p16"/>
          <p:cNvSpPr txBox="1"/>
          <p:nvPr>
            <p:ph idx="2" type="body"/>
          </p:nvPr>
        </p:nvSpPr>
        <p:spPr>
          <a:xfrm>
            <a:off x="576000" y="3954771"/>
            <a:ext cx="11136000" cy="2423231"/>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333"/>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95" name="Google Shape;95;p16"/>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16"/>
          <p:cNvSpPr txBox="1"/>
          <p:nvPr>
            <p:ph idx="3"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orange">
  <p:cSld name="Section title - orange">
    <p:bg>
      <p:bgPr>
        <a:solidFill>
          <a:schemeClr val="accent2"/>
        </a:solidFill>
      </p:bgPr>
    </p:bg>
    <p:spTree>
      <p:nvGrpSpPr>
        <p:cNvPr id="97" name="Shape 97"/>
        <p:cNvGrpSpPr/>
        <p:nvPr/>
      </p:nvGrpSpPr>
      <p:grpSpPr>
        <a:xfrm>
          <a:off x="0" y="0"/>
          <a:ext cx="0" cy="0"/>
          <a:chOff x="0" y="0"/>
          <a:chExt cx="0" cy="0"/>
        </a:xfrm>
      </p:grpSpPr>
      <p:sp>
        <p:nvSpPr>
          <p:cNvPr id="98" name="Google Shape;98;p17"/>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7"/>
          <p:cNvSpPr txBox="1"/>
          <p:nvPr>
            <p:ph idx="1" type="subTitle"/>
          </p:nvPr>
        </p:nvSpPr>
        <p:spPr>
          <a:xfrm>
            <a:off x="2880000" y="4222656"/>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667"/>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667"/>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3pPr>
            <a:lvl4pPr lvl="3"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5" name="Google Shape;11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1" name="Google Shape;12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orange">
  <p:cSld name="Section title - orange">
    <p:bg>
      <p:bgPr>
        <a:solidFill>
          <a:schemeClr val="accent2"/>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
          <p:cNvSpPr txBox="1"/>
          <p:nvPr>
            <p:ph idx="1" type="subTitle"/>
          </p:nvPr>
        </p:nvSpPr>
        <p:spPr>
          <a:xfrm>
            <a:off x="2880000" y="4222656"/>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667"/>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667"/>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3pPr>
            <a:lvl4pPr lvl="3"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0" name="Shape 140"/>
        <p:cNvGrpSpPr/>
        <p:nvPr/>
      </p:nvGrpSpPr>
      <p:grpSpPr>
        <a:xfrm>
          <a:off x="0" y="0"/>
          <a:ext cx="0" cy="0"/>
          <a:chOff x="0" y="0"/>
          <a:chExt cx="0" cy="0"/>
        </a:xfrm>
      </p:grpSpPr>
      <p:sp>
        <p:nvSpPr>
          <p:cNvPr id="141" name="Google Shape;14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9" name="Shape 149"/>
        <p:cNvGrpSpPr/>
        <p:nvPr/>
      </p:nvGrpSpPr>
      <p:grpSpPr>
        <a:xfrm>
          <a:off x="0" y="0"/>
          <a:ext cx="0" cy="0"/>
          <a:chOff x="0" y="0"/>
          <a:chExt cx="0" cy="0"/>
        </a:xfrm>
      </p:grpSpPr>
      <p:sp>
        <p:nvSpPr>
          <p:cNvPr id="150" name="Google Shape;150;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2" name="Google Shape;152;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9" name="Google Shape;159;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0" name="Google Shape;16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78" name="Shape 178"/>
        <p:cNvGrpSpPr/>
        <p:nvPr/>
      </p:nvGrpSpPr>
      <p:grpSpPr>
        <a:xfrm>
          <a:off x="0" y="0"/>
          <a:ext cx="0" cy="0"/>
          <a:chOff x="0" y="0"/>
          <a:chExt cx="0" cy="0"/>
        </a:xfrm>
      </p:grpSpPr>
      <p:sp>
        <p:nvSpPr>
          <p:cNvPr id="179" name="Google Shape;179;p31"/>
          <p:cNvSpPr txBox="1"/>
          <p:nvPr>
            <p:ph type="ctrTitle"/>
          </p:nvPr>
        </p:nvSpPr>
        <p:spPr>
          <a:xfrm>
            <a:off x="365761" y="2880001"/>
            <a:ext cx="11486267" cy="132959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Arial"/>
              <a:buNone/>
              <a:defRPr b="1"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31"/>
          <p:cNvSpPr txBox="1"/>
          <p:nvPr>
            <p:ph idx="1" type="subTitle"/>
          </p:nvPr>
        </p:nvSpPr>
        <p:spPr>
          <a:xfrm>
            <a:off x="365761" y="4222657"/>
            <a:ext cx="11486268" cy="332399"/>
          </a:xfrm>
          <a:prstGeom prst="rect">
            <a:avLst/>
          </a:prstGeom>
          <a:noFill/>
          <a:ln>
            <a:noFill/>
          </a:ln>
        </p:spPr>
        <p:txBody>
          <a:bodyPr anchorCtr="0" anchor="t" bIns="0" lIns="0" spcFirstLastPara="1" rIns="0" wrap="square" tIns="0">
            <a:noAutofit/>
          </a:bodyPr>
          <a:lstStyle>
            <a:lvl1pPr lvl="0" algn="l">
              <a:lnSpc>
                <a:spcPct val="90000"/>
              </a:lnSpc>
              <a:spcBef>
                <a:spcPts val="1001"/>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1" name="Google Shape;181;p31"/>
          <p:cNvSpPr txBox="1"/>
          <p:nvPr>
            <p:ph idx="10" type="dt"/>
          </p:nvPr>
        </p:nvSpPr>
        <p:spPr>
          <a:xfrm>
            <a:off x="365759" y="6321578"/>
            <a:ext cx="2743200" cy="184665"/>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333">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82" name="Google Shape;182;p31"/>
          <p:cNvPicPr preferRelativeResize="0"/>
          <p:nvPr/>
        </p:nvPicPr>
        <p:blipFill rotWithShape="1">
          <a:blip r:embed="rId2">
            <a:alphaModFix/>
          </a:blip>
          <a:srcRect b="0" l="0" r="0" t="0"/>
          <a:stretch/>
        </p:blipFill>
        <p:spPr>
          <a:xfrm>
            <a:off x="10391477" y="5507027"/>
            <a:ext cx="1460553" cy="9992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turquoise">
  <p:cSld name="Section title - turquoise">
    <p:bg>
      <p:bgPr>
        <a:solidFill>
          <a:schemeClr val="accent4"/>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4"/>
          <p:cNvSpPr txBox="1"/>
          <p:nvPr>
            <p:ph idx="1" type="subTitle"/>
          </p:nvPr>
        </p:nvSpPr>
        <p:spPr>
          <a:xfrm>
            <a:off x="2880000" y="4222656"/>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667"/>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667"/>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3pPr>
            <a:lvl4pPr lvl="3"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pink">
  <p:cSld name="Section title - pink">
    <p:bg>
      <p:bgPr>
        <a:solidFill>
          <a:schemeClr val="accent3"/>
        </a:solidFill>
      </p:bgPr>
    </p:bg>
    <p:spTree>
      <p:nvGrpSpPr>
        <p:cNvPr id="20" name="Shape 20"/>
        <p:cNvGrpSpPr/>
        <p:nvPr/>
      </p:nvGrpSpPr>
      <p:grpSpPr>
        <a:xfrm>
          <a:off x="0" y="0"/>
          <a:ext cx="0" cy="0"/>
          <a:chOff x="0" y="0"/>
          <a:chExt cx="0" cy="0"/>
        </a:xfrm>
      </p:grpSpPr>
      <p:sp>
        <p:nvSpPr>
          <p:cNvPr id="21" name="Google Shape;21;p5"/>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5"/>
          <p:cNvSpPr txBox="1"/>
          <p:nvPr>
            <p:ph idx="1" type="subTitle"/>
          </p:nvPr>
        </p:nvSpPr>
        <p:spPr>
          <a:xfrm>
            <a:off x="2880000" y="4222656"/>
            <a:ext cx="7200000" cy="66479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667"/>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667"/>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3pPr>
            <a:lvl4pPr lvl="3"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7"/>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b="0" i="0" sz="1600" u="none" cap="none" strike="noStrike">
                <a:solidFill>
                  <a:schemeClr val="lt1"/>
                </a:solidFill>
                <a:latin typeface="Arial"/>
                <a:ea typeface="Arial"/>
                <a:cs typeface="Arial"/>
                <a:sym typeface="Arial"/>
              </a:defRPr>
            </a:lvl1pPr>
            <a:lvl2pPr indent="0" lvl="1" marL="0" algn="ctr">
              <a:spcBef>
                <a:spcPts val="0"/>
              </a:spcBef>
              <a:buNone/>
              <a:defRPr b="0" i="0" sz="1600" u="none" cap="none" strike="noStrike">
                <a:solidFill>
                  <a:schemeClr val="lt1"/>
                </a:solidFill>
                <a:latin typeface="Arial"/>
                <a:ea typeface="Arial"/>
                <a:cs typeface="Arial"/>
                <a:sym typeface="Arial"/>
              </a:defRPr>
            </a:lvl2pPr>
            <a:lvl3pPr indent="0" lvl="2" marL="0" algn="ctr">
              <a:spcBef>
                <a:spcPts val="0"/>
              </a:spcBef>
              <a:buNone/>
              <a:defRPr b="0" i="0" sz="1600" u="none" cap="none" strike="noStrike">
                <a:solidFill>
                  <a:schemeClr val="lt1"/>
                </a:solidFill>
                <a:latin typeface="Arial"/>
                <a:ea typeface="Arial"/>
                <a:cs typeface="Arial"/>
                <a:sym typeface="Arial"/>
              </a:defRPr>
            </a:lvl3pPr>
            <a:lvl4pPr indent="0" lvl="3" marL="0" algn="ctr">
              <a:spcBef>
                <a:spcPts val="0"/>
              </a:spcBef>
              <a:buNone/>
              <a:defRPr b="0" i="0" sz="1600" u="none" cap="none" strike="noStrike">
                <a:solidFill>
                  <a:schemeClr val="lt1"/>
                </a:solidFill>
                <a:latin typeface="Arial"/>
                <a:ea typeface="Arial"/>
                <a:cs typeface="Arial"/>
                <a:sym typeface="Arial"/>
              </a:defRPr>
            </a:lvl4pPr>
            <a:lvl5pPr indent="0" lvl="4" marL="0" algn="ctr">
              <a:spcBef>
                <a:spcPts val="0"/>
              </a:spcBef>
              <a:buNone/>
              <a:defRPr b="0" i="0" sz="1600" u="none" cap="none" strike="noStrike">
                <a:solidFill>
                  <a:schemeClr val="lt1"/>
                </a:solidFill>
                <a:latin typeface="Arial"/>
                <a:ea typeface="Arial"/>
                <a:cs typeface="Arial"/>
                <a:sym typeface="Arial"/>
              </a:defRPr>
            </a:lvl5pPr>
            <a:lvl6pPr indent="0" lvl="5" marL="0" algn="ctr">
              <a:spcBef>
                <a:spcPts val="0"/>
              </a:spcBef>
              <a:buNone/>
              <a:defRPr b="0" i="0" sz="1600" u="none" cap="none" strike="noStrike">
                <a:solidFill>
                  <a:schemeClr val="lt1"/>
                </a:solidFill>
                <a:latin typeface="Arial"/>
                <a:ea typeface="Arial"/>
                <a:cs typeface="Arial"/>
                <a:sym typeface="Arial"/>
              </a:defRPr>
            </a:lvl6pPr>
            <a:lvl7pPr indent="0" lvl="6" marL="0" algn="ctr">
              <a:spcBef>
                <a:spcPts val="0"/>
              </a:spcBef>
              <a:buNone/>
              <a:defRPr b="0" i="0" sz="1600" u="none" cap="none" strike="noStrike">
                <a:solidFill>
                  <a:schemeClr val="lt1"/>
                </a:solidFill>
                <a:latin typeface="Arial"/>
                <a:ea typeface="Arial"/>
                <a:cs typeface="Arial"/>
                <a:sym typeface="Arial"/>
              </a:defRPr>
            </a:lvl7pPr>
            <a:lvl8pPr indent="0" lvl="7" marL="0" algn="ctr">
              <a:spcBef>
                <a:spcPts val="0"/>
              </a:spcBef>
              <a:buNone/>
              <a:defRPr b="0" i="0" sz="1600" u="none" cap="none" strike="noStrike">
                <a:solidFill>
                  <a:schemeClr val="lt1"/>
                </a:solidFill>
                <a:latin typeface="Arial"/>
                <a:ea typeface="Arial"/>
                <a:cs typeface="Arial"/>
                <a:sym typeface="Arial"/>
              </a:defRPr>
            </a:lvl8pPr>
            <a:lvl9pPr indent="0" lvl="8" marL="0" algn="ctr">
              <a:spcBef>
                <a:spcPts val="0"/>
              </a:spcBef>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just text">
  <p:cSld name="layout - just text">
    <p:spTree>
      <p:nvGrpSpPr>
        <p:cNvPr id="29" name="Shape 29"/>
        <p:cNvGrpSpPr/>
        <p:nvPr/>
      </p:nvGrpSpPr>
      <p:grpSpPr>
        <a:xfrm>
          <a:off x="0" y="0"/>
          <a:ext cx="0" cy="0"/>
          <a:chOff x="0" y="0"/>
          <a:chExt cx="0" cy="0"/>
        </a:xfrm>
      </p:grpSpPr>
      <p:sp>
        <p:nvSpPr>
          <p:cNvPr id="30" name="Google Shape;30;p8"/>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8"/>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32" name="Google Shape;32;p8"/>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sz="1600">
                <a:solidFill>
                  <a:schemeClr val="lt1"/>
                </a:solidFill>
                <a:latin typeface="Arial"/>
                <a:ea typeface="Arial"/>
                <a:cs typeface="Arial"/>
                <a:sym typeface="Arial"/>
              </a:defRPr>
            </a:lvl1pPr>
            <a:lvl2pPr indent="0" lvl="1" marL="0" algn="ctr">
              <a:spcBef>
                <a:spcPts val="0"/>
              </a:spcBef>
              <a:buNone/>
              <a:defRPr sz="1600">
                <a:solidFill>
                  <a:schemeClr val="lt1"/>
                </a:solidFill>
                <a:latin typeface="Arial"/>
                <a:ea typeface="Arial"/>
                <a:cs typeface="Arial"/>
                <a:sym typeface="Arial"/>
              </a:defRPr>
            </a:lvl2pPr>
            <a:lvl3pPr indent="0" lvl="2" marL="0" algn="ctr">
              <a:spcBef>
                <a:spcPts val="0"/>
              </a:spcBef>
              <a:buNone/>
              <a:defRPr sz="1600">
                <a:solidFill>
                  <a:schemeClr val="lt1"/>
                </a:solidFill>
                <a:latin typeface="Arial"/>
                <a:ea typeface="Arial"/>
                <a:cs typeface="Arial"/>
                <a:sym typeface="Arial"/>
              </a:defRPr>
            </a:lvl3pPr>
            <a:lvl4pPr indent="0" lvl="3" marL="0" algn="ctr">
              <a:spcBef>
                <a:spcPts val="0"/>
              </a:spcBef>
              <a:buNone/>
              <a:defRPr sz="1600">
                <a:solidFill>
                  <a:schemeClr val="lt1"/>
                </a:solidFill>
                <a:latin typeface="Arial"/>
                <a:ea typeface="Arial"/>
                <a:cs typeface="Arial"/>
                <a:sym typeface="Arial"/>
              </a:defRPr>
            </a:lvl4pPr>
            <a:lvl5pPr indent="0" lvl="4" marL="0" algn="ctr">
              <a:spcBef>
                <a:spcPts val="0"/>
              </a:spcBef>
              <a:buNone/>
              <a:defRPr sz="1600">
                <a:solidFill>
                  <a:schemeClr val="lt1"/>
                </a:solidFill>
                <a:latin typeface="Arial"/>
                <a:ea typeface="Arial"/>
                <a:cs typeface="Arial"/>
                <a:sym typeface="Arial"/>
              </a:defRPr>
            </a:lvl5pPr>
            <a:lvl6pPr indent="0" lvl="5" marL="0" algn="ctr">
              <a:spcBef>
                <a:spcPts val="0"/>
              </a:spcBef>
              <a:buNone/>
              <a:defRPr sz="1600">
                <a:solidFill>
                  <a:schemeClr val="lt1"/>
                </a:solidFill>
                <a:latin typeface="Arial"/>
                <a:ea typeface="Arial"/>
                <a:cs typeface="Arial"/>
                <a:sym typeface="Arial"/>
              </a:defRPr>
            </a:lvl6pPr>
            <a:lvl7pPr indent="0" lvl="6" marL="0" algn="ctr">
              <a:spcBef>
                <a:spcPts val="0"/>
              </a:spcBef>
              <a:buNone/>
              <a:defRPr sz="1600">
                <a:solidFill>
                  <a:schemeClr val="lt1"/>
                </a:solidFill>
                <a:latin typeface="Arial"/>
                <a:ea typeface="Arial"/>
                <a:cs typeface="Arial"/>
                <a:sym typeface="Arial"/>
              </a:defRPr>
            </a:lvl7pPr>
            <a:lvl8pPr indent="0" lvl="7" marL="0" algn="ctr">
              <a:spcBef>
                <a:spcPts val="0"/>
              </a:spcBef>
              <a:buNone/>
              <a:defRPr sz="1600">
                <a:solidFill>
                  <a:schemeClr val="lt1"/>
                </a:solidFill>
                <a:latin typeface="Arial"/>
                <a:ea typeface="Arial"/>
                <a:cs typeface="Arial"/>
                <a:sym typeface="Arial"/>
              </a:defRPr>
            </a:lvl8pPr>
            <a:lvl9pPr indent="0" lvl="8" marL="0" algn="ctr">
              <a:spcBef>
                <a:spcPts val="0"/>
              </a:spcBef>
              <a:buNone/>
              <a:defRPr sz="16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33" name="Google Shape;33;p8"/>
          <p:cNvSpPr txBox="1"/>
          <p:nvPr>
            <p:ph idx="2"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contents 1">
  <p:cSld name="layout - contents 1">
    <p:spTree>
      <p:nvGrpSpPr>
        <p:cNvPr id="34" name="Shape 34"/>
        <p:cNvGrpSpPr/>
        <p:nvPr/>
      </p:nvGrpSpPr>
      <p:grpSpPr>
        <a:xfrm>
          <a:off x="0" y="0"/>
          <a:ext cx="0" cy="0"/>
          <a:chOff x="0" y="0"/>
          <a:chExt cx="0" cy="0"/>
        </a:xfrm>
      </p:grpSpPr>
      <p:sp>
        <p:nvSpPr>
          <p:cNvPr id="35" name="Google Shape;35;p9"/>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9"/>
          <p:cNvSpPr txBox="1"/>
          <p:nvPr/>
        </p:nvSpPr>
        <p:spPr>
          <a:xfrm>
            <a:off x="5286619" y="505730"/>
            <a:ext cx="1356583" cy="277127"/>
          </a:xfrm>
          <a:prstGeom prst="rect">
            <a:avLst/>
          </a:prstGeom>
          <a:solidFill>
            <a:schemeClr val="accent1"/>
          </a:solidFill>
          <a:ln>
            <a:noFill/>
          </a:ln>
        </p:spPr>
        <p:txBody>
          <a:bodyPr anchorCtr="0" anchor="ctr" bIns="0" lIns="48000" spcFirstLastPara="1" rIns="0" wrap="square" tIns="0">
            <a:noAutofit/>
          </a:bodyPr>
          <a:lstStyle/>
          <a:p>
            <a:pPr indent="0" lvl="0" marL="0" marR="0" rtl="0" algn="l">
              <a:spcBef>
                <a:spcPts val="0"/>
              </a:spcBef>
              <a:spcAft>
                <a:spcPts val="0"/>
              </a:spcAft>
              <a:buNone/>
            </a:pPr>
            <a:r>
              <a:rPr b="1" lang="en-GB" sz="1801">
                <a:solidFill>
                  <a:schemeClr val="lt1"/>
                </a:solidFill>
                <a:latin typeface="Arial"/>
                <a:ea typeface="Arial"/>
                <a:cs typeface="Arial"/>
                <a:sym typeface="Arial"/>
              </a:rPr>
              <a:t>CONTENTS</a:t>
            </a:r>
            <a:endParaRPr/>
          </a:p>
        </p:txBody>
      </p:sp>
      <p:sp>
        <p:nvSpPr>
          <p:cNvPr id="37" name="Google Shape;37;p9"/>
          <p:cNvSpPr txBox="1"/>
          <p:nvPr>
            <p:ph idx="1" type="body"/>
          </p:nvPr>
        </p:nvSpPr>
        <p:spPr>
          <a:xfrm>
            <a:off x="5286613" y="1051397"/>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38" name="Google Shape;38;p9"/>
          <p:cNvSpPr txBox="1"/>
          <p:nvPr>
            <p:ph idx="2" type="body"/>
          </p:nvPr>
        </p:nvSpPr>
        <p:spPr>
          <a:xfrm>
            <a:off x="6006613" y="1051393"/>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39" name="Google Shape;39;p9"/>
          <p:cNvSpPr txBox="1"/>
          <p:nvPr>
            <p:ph idx="3" type="body"/>
          </p:nvPr>
        </p:nvSpPr>
        <p:spPr>
          <a:xfrm>
            <a:off x="6006613" y="1410244"/>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0" name="Google Shape;40;p9"/>
          <p:cNvSpPr txBox="1"/>
          <p:nvPr>
            <p:ph idx="4" type="body"/>
          </p:nvPr>
        </p:nvSpPr>
        <p:spPr>
          <a:xfrm>
            <a:off x="5286613" y="1985406"/>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1" name="Google Shape;41;p9"/>
          <p:cNvSpPr txBox="1"/>
          <p:nvPr>
            <p:ph idx="5" type="body"/>
          </p:nvPr>
        </p:nvSpPr>
        <p:spPr>
          <a:xfrm>
            <a:off x="6006613" y="1985403"/>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2" name="Google Shape;42;p9"/>
          <p:cNvSpPr txBox="1"/>
          <p:nvPr>
            <p:ph idx="6" type="body"/>
          </p:nvPr>
        </p:nvSpPr>
        <p:spPr>
          <a:xfrm>
            <a:off x="6006613" y="2344253"/>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3" name="Google Shape;43;p9"/>
          <p:cNvSpPr txBox="1"/>
          <p:nvPr>
            <p:ph idx="7" type="body"/>
          </p:nvPr>
        </p:nvSpPr>
        <p:spPr>
          <a:xfrm>
            <a:off x="5286613" y="2919415"/>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4" name="Google Shape;44;p9"/>
          <p:cNvSpPr txBox="1"/>
          <p:nvPr>
            <p:ph idx="8" type="body"/>
          </p:nvPr>
        </p:nvSpPr>
        <p:spPr>
          <a:xfrm>
            <a:off x="6006613" y="2919412"/>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5" name="Google Shape;45;p9"/>
          <p:cNvSpPr txBox="1"/>
          <p:nvPr>
            <p:ph idx="9" type="body"/>
          </p:nvPr>
        </p:nvSpPr>
        <p:spPr>
          <a:xfrm>
            <a:off x="6006613" y="3278263"/>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6" name="Google Shape;46;p9"/>
          <p:cNvSpPr txBox="1"/>
          <p:nvPr>
            <p:ph idx="13" type="body"/>
          </p:nvPr>
        </p:nvSpPr>
        <p:spPr>
          <a:xfrm>
            <a:off x="5286613" y="3853422"/>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7" name="Google Shape;47;p9"/>
          <p:cNvSpPr txBox="1"/>
          <p:nvPr>
            <p:ph idx="14" type="body"/>
          </p:nvPr>
        </p:nvSpPr>
        <p:spPr>
          <a:xfrm>
            <a:off x="6006613" y="3853421"/>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8" name="Google Shape;48;p9"/>
          <p:cNvSpPr txBox="1"/>
          <p:nvPr>
            <p:ph idx="15" type="body"/>
          </p:nvPr>
        </p:nvSpPr>
        <p:spPr>
          <a:xfrm>
            <a:off x="6006613" y="4212272"/>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49" name="Google Shape;49;p9"/>
          <p:cNvSpPr txBox="1"/>
          <p:nvPr>
            <p:ph idx="16" type="body"/>
          </p:nvPr>
        </p:nvSpPr>
        <p:spPr>
          <a:xfrm>
            <a:off x="5286613" y="4787433"/>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0" name="Google Shape;50;p9"/>
          <p:cNvSpPr txBox="1"/>
          <p:nvPr>
            <p:ph idx="17" type="body"/>
          </p:nvPr>
        </p:nvSpPr>
        <p:spPr>
          <a:xfrm>
            <a:off x="6006613" y="4787431"/>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1" name="Google Shape;51;p9"/>
          <p:cNvSpPr txBox="1"/>
          <p:nvPr>
            <p:ph idx="18" type="body"/>
          </p:nvPr>
        </p:nvSpPr>
        <p:spPr>
          <a:xfrm>
            <a:off x="6006613" y="5146281"/>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2" name="Google Shape;52;p9"/>
          <p:cNvSpPr txBox="1"/>
          <p:nvPr>
            <p:ph idx="19" type="body"/>
          </p:nvPr>
        </p:nvSpPr>
        <p:spPr>
          <a:xfrm>
            <a:off x="5286613" y="5721443"/>
            <a:ext cx="720000" cy="67199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chemeClr val="accent1"/>
              </a:buClr>
              <a:buSzPts val="4800"/>
              <a:buFont typeface="Arial"/>
              <a:buNone/>
              <a:defRPr b="1" i="0" sz="4800" u="none" cap="none" strike="noStrike">
                <a:solidFill>
                  <a:schemeClr val="accent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3" name="Google Shape;53;p9"/>
          <p:cNvSpPr txBox="1"/>
          <p:nvPr>
            <p:ph idx="20" type="body"/>
          </p:nvPr>
        </p:nvSpPr>
        <p:spPr>
          <a:xfrm>
            <a:off x="6006613" y="5721440"/>
            <a:ext cx="4800000" cy="349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4" name="Google Shape;54;p9"/>
          <p:cNvSpPr txBox="1"/>
          <p:nvPr>
            <p:ph idx="21" type="body"/>
          </p:nvPr>
        </p:nvSpPr>
        <p:spPr>
          <a:xfrm>
            <a:off x="6006613" y="6080291"/>
            <a:ext cx="4800000" cy="480000"/>
          </a:xfrm>
          <a:prstGeom prst="rect">
            <a:avLst/>
          </a:prstGeom>
          <a:noFill/>
          <a:ln>
            <a:noFill/>
          </a:ln>
        </p:spPr>
        <p:txBody>
          <a:bodyPr anchorCtr="0" anchor="t" bIns="0" lIns="91425" spcFirstLastPara="1" rIns="91425" wrap="square" tIns="0">
            <a:noAutofit/>
          </a:bodyPr>
          <a:lstStyle>
            <a:lvl1pPr indent="-228600" lvl="0" marL="457200" marR="0" rtl="0" algn="l">
              <a:lnSpc>
                <a:spcPct val="90000"/>
              </a:lnSpc>
              <a:spcBef>
                <a:spcPts val="1333"/>
              </a:spcBef>
              <a:spcAft>
                <a:spcPts val="0"/>
              </a:spcAft>
              <a:buClr>
                <a:schemeClr val="dk1"/>
              </a:buClr>
              <a:buSzPts val="1333"/>
              <a:buFont typeface="Arial"/>
              <a:buNone/>
              <a:defRPr b="0" i="0" sz="1333" u="none" cap="none" strike="noStrike">
                <a:solidFill>
                  <a:schemeClr val="dk1"/>
                </a:solidFill>
                <a:latin typeface="Arial"/>
                <a:ea typeface="Arial"/>
                <a:cs typeface="Arial"/>
                <a:sym typeface="Arial"/>
              </a:defRPr>
            </a:lvl1pPr>
            <a:lvl2pPr indent="-228600" lvl="1" marL="9144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2pPr>
            <a:lvl3pPr indent="-228600" lvl="2" marL="13716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667"/>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5" name="Google Shape;55;p9"/>
          <p:cNvSpPr/>
          <p:nvPr>
            <p:ph idx="22" type="pic"/>
          </p:nvPr>
        </p:nvSpPr>
        <p:spPr>
          <a:xfrm>
            <a:off x="0" y="0"/>
            <a:ext cx="4800000" cy="6858000"/>
          </a:xfrm>
          <a:prstGeom prst="rect">
            <a:avLst/>
          </a:prstGeom>
          <a:solidFill>
            <a:schemeClr val="lt2">
              <a:alpha val="29803"/>
            </a:schemeClr>
          </a:solidFill>
          <a:ln>
            <a:noFill/>
          </a:ln>
        </p:spPr>
        <p:txBody>
          <a:bodyPr anchorCtr="0" anchor="ctr" bIns="0" lIns="0" spcFirstLastPara="1" rIns="0" wrap="square" tIns="0">
            <a:noAutofit/>
          </a:bodyPr>
          <a:lstStyle>
            <a:lvl1pPr lvl="0" marR="0" rtl="0" algn="ctr">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lvl="1"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lvl="2"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contents 2">
  <p:cSld name="layout - contents 2">
    <p:spTree>
      <p:nvGrpSpPr>
        <p:cNvPr id="56" name="Shape 56"/>
        <p:cNvGrpSpPr/>
        <p:nvPr/>
      </p:nvGrpSpPr>
      <p:grpSpPr>
        <a:xfrm>
          <a:off x="0" y="0"/>
          <a:ext cx="0" cy="0"/>
          <a:chOff x="0" y="0"/>
          <a:chExt cx="0" cy="0"/>
        </a:xfrm>
      </p:grpSpPr>
      <p:sp>
        <p:nvSpPr>
          <p:cNvPr id="57" name="Google Shape;57;p10"/>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10"/>
          <p:cNvSpPr txBox="1"/>
          <p:nvPr/>
        </p:nvSpPr>
        <p:spPr>
          <a:xfrm>
            <a:off x="518401" y="535839"/>
            <a:ext cx="1356583" cy="277127"/>
          </a:xfrm>
          <a:prstGeom prst="rect">
            <a:avLst/>
          </a:prstGeom>
          <a:solidFill>
            <a:schemeClr val="accent1"/>
          </a:solidFill>
          <a:ln>
            <a:noFill/>
          </a:ln>
        </p:spPr>
        <p:txBody>
          <a:bodyPr anchorCtr="0" anchor="ctr" bIns="0" lIns="48000" spcFirstLastPara="1" rIns="0" wrap="square" tIns="0">
            <a:noAutofit/>
          </a:bodyPr>
          <a:lstStyle/>
          <a:p>
            <a:pPr indent="0" lvl="0" marL="0" marR="0" rtl="0" algn="l">
              <a:spcBef>
                <a:spcPts val="0"/>
              </a:spcBef>
              <a:spcAft>
                <a:spcPts val="0"/>
              </a:spcAft>
              <a:buNone/>
            </a:pPr>
            <a:r>
              <a:rPr b="1" lang="en-GB" sz="1801">
                <a:solidFill>
                  <a:schemeClr val="lt1"/>
                </a:solidFill>
                <a:latin typeface="Arial"/>
                <a:ea typeface="Arial"/>
                <a:cs typeface="Arial"/>
                <a:sym typeface="Arial"/>
              </a:rPr>
              <a:t>CONTENTS</a:t>
            </a:r>
            <a:endParaRPr/>
          </a:p>
        </p:txBody>
      </p:sp>
      <p:sp>
        <p:nvSpPr>
          <p:cNvPr id="59" name="Google Shape;59;p10"/>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lvl1pPr indent="-228600" lvl="0" marL="457200" marR="0" rtl="0" algn="l">
              <a:lnSpc>
                <a:spcPct val="133312"/>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 just an image">
  <p:cSld name="layout - just an image">
    <p:spTree>
      <p:nvGrpSpPr>
        <p:cNvPr id="60" name="Shape 60"/>
        <p:cNvGrpSpPr/>
        <p:nvPr/>
      </p:nvGrpSpPr>
      <p:grpSpPr>
        <a:xfrm>
          <a:off x="0" y="0"/>
          <a:ext cx="0" cy="0"/>
          <a:chOff x="0" y="0"/>
          <a:chExt cx="0" cy="0"/>
        </a:xfrm>
      </p:grpSpPr>
      <p:sp>
        <p:nvSpPr>
          <p:cNvPr id="61" name="Google Shape;61;p11"/>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62" name="Google Shape;62;p11"/>
          <p:cNvSpPr/>
          <p:nvPr>
            <p:ph idx="2" type="pic"/>
          </p:nvPr>
        </p:nvSpPr>
        <p:spPr>
          <a:xfrm>
            <a:off x="576000" y="1440000"/>
            <a:ext cx="11136000" cy="4937517"/>
          </a:xfrm>
          <a:prstGeom prst="rect">
            <a:avLst/>
          </a:prstGeom>
          <a:solidFill>
            <a:schemeClr val="lt2">
              <a:alpha val="29803"/>
            </a:schemeClr>
          </a:solidFill>
          <a:ln>
            <a:noFill/>
          </a:ln>
        </p:spPr>
        <p:txBody>
          <a:bodyPr anchorCtr="0" anchor="ctr" bIns="0" lIns="0" spcFirstLastPara="1" rIns="0" wrap="square" tIns="0">
            <a:noAutofit/>
          </a:bodyPr>
          <a:lstStyle>
            <a:lvl1pPr lvl="0" marR="0" rtl="0" algn="ctr">
              <a:lnSpc>
                <a:spcPct val="90000"/>
              </a:lnSpc>
              <a:spcBef>
                <a:spcPts val="1333"/>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lvl="1"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lvl="2"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63" name="Google Shape;63;p11"/>
          <p:cNvSpPr txBox="1"/>
          <p:nvPr>
            <p:ph type="ctrTitle"/>
          </p:nvPr>
        </p:nvSpPr>
        <p:spPr>
          <a:xfrm>
            <a:off x="518401" y="533235"/>
            <a:ext cx="1680000" cy="282767"/>
          </a:xfrm>
          <a:prstGeom prst="rect">
            <a:avLst/>
          </a:prstGeom>
          <a:solidFill>
            <a:schemeClr val="accent1"/>
          </a:solidFill>
          <a:ln>
            <a:noFill/>
          </a:ln>
        </p:spPr>
        <p:txBody>
          <a:bodyPr anchorCtr="0" anchor="ctr" bIns="0" lIns="36000" spcFirstLastPara="1" rIns="0" wrap="square" tIns="18000">
            <a:noAutofit/>
          </a:bodyPr>
          <a:lstStyle>
            <a:lvl1pPr lvl="0" marR="0" rtl="0" algn="l">
              <a:lnSpc>
                <a:spcPct val="90000"/>
              </a:lnSpc>
              <a:spcBef>
                <a:spcPts val="0"/>
              </a:spcBef>
              <a:spcAft>
                <a:spcPts val="0"/>
              </a:spcAft>
              <a:buClr>
                <a:schemeClr val="lt1"/>
              </a:buClr>
              <a:buSzPts val="1867"/>
              <a:buFont typeface="Arial"/>
              <a:buNone/>
              <a:defRPr b="1" i="0" sz="1867"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1"/>
          <p:cNvSpPr txBox="1"/>
          <p:nvPr>
            <p:ph idx="1"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lvl1pPr indent="-228600" lvl="0" marL="457200" marR="0" rtl="0" algn="l">
              <a:lnSpc>
                <a:spcPct val="90000"/>
              </a:lnSpc>
              <a:spcBef>
                <a:spcPts val="1333"/>
              </a:spcBef>
              <a:spcAft>
                <a:spcPts val="0"/>
              </a:spcAft>
              <a:buClr>
                <a:schemeClr val="dk1"/>
              </a:buClr>
              <a:buSzPts val="1867"/>
              <a:buFont typeface="Arial"/>
              <a:buNone/>
              <a:defRPr b="1" i="0" sz="1867" u="none" cap="none" strike="noStrike">
                <a:solidFill>
                  <a:schemeClr val="dk1"/>
                </a:solidFill>
                <a:latin typeface="Arial"/>
                <a:ea typeface="Arial"/>
                <a:cs typeface="Arial"/>
                <a:sym typeface="Arial"/>
              </a:defRPr>
            </a:lvl1pPr>
            <a:lvl2pPr indent="-330200" lvl="1" marL="9144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667"/>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3.xml"/><Relationship Id="rId12" Type="http://schemas.openxmlformats.org/officeDocument/2006/relationships/slideLayout" Target="../slideLayouts/slideLayout15.xml"/><Relationship Id="rId1" Type="http://schemas.openxmlformats.org/officeDocument/2006/relationships/image" Target="../media/image2.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5.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1136001" y="220800"/>
            <a:ext cx="842012" cy="576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1">
            <a:alphaModFix/>
          </a:blip>
          <a:srcRect b="0" l="0" r="0" t="0"/>
          <a:stretch/>
        </p:blipFill>
        <p:spPr>
          <a:xfrm>
            <a:off x="11134106" y="221057"/>
            <a:ext cx="859989" cy="591240"/>
          </a:xfrm>
          <a:prstGeom prst="rect">
            <a:avLst/>
          </a:prstGeom>
          <a:noFill/>
          <a:ln>
            <a:noFill/>
          </a:ln>
        </p:spPr>
      </p:pic>
      <p:sp>
        <p:nvSpPr>
          <p:cNvPr id="25" name="Google Shape;25;p6"/>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lvl1pPr indent="0" lvl="0" marL="0" marR="0" rtl="0" algn="ctr">
              <a:spcBef>
                <a:spcPts val="0"/>
              </a:spcBef>
              <a:buNone/>
              <a:defRPr b="0" i="0" sz="1600" u="none" cap="none" strike="noStrike">
                <a:solidFill>
                  <a:schemeClr val="lt1"/>
                </a:solidFill>
                <a:latin typeface="Arial"/>
                <a:ea typeface="Arial"/>
                <a:cs typeface="Arial"/>
                <a:sym typeface="Arial"/>
              </a:defRPr>
            </a:lvl1pPr>
            <a:lvl2pPr indent="0" lvl="1" marL="0" marR="0" rtl="0" algn="ctr">
              <a:spcBef>
                <a:spcPts val="0"/>
              </a:spcBef>
              <a:buNone/>
              <a:defRPr b="0" i="0" sz="1600" u="none" cap="none" strike="noStrike">
                <a:solidFill>
                  <a:schemeClr val="lt1"/>
                </a:solidFill>
                <a:latin typeface="Arial"/>
                <a:ea typeface="Arial"/>
                <a:cs typeface="Arial"/>
                <a:sym typeface="Arial"/>
              </a:defRPr>
            </a:lvl2pPr>
            <a:lvl3pPr indent="0" lvl="2" marL="0" marR="0" rtl="0" algn="ctr">
              <a:spcBef>
                <a:spcPts val="0"/>
              </a:spcBef>
              <a:buNone/>
              <a:defRPr b="0" i="0" sz="1600" u="none" cap="none" strike="noStrike">
                <a:solidFill>
                  <a:schemeClr val="lt1"/>
                </a:solidFill>
                <a:latin typeface="Arial"/>
                <a:ea typeface="Arial"/>
                <a:cs typeface="Arial"/>
                <a:sym typeface="Arial"/>
              </a:defRPr>
            </a:lvl3pPr>
            <a:lvl4pPr indent="0" lvl="3" marL="0" marR="0" rtl="0" algn="ctr">
              <a:spcBef>
                <a:spcPts val="0"/>
              </a:spcBef>
              <a:buNone/>
              <a:defRPr b="0" i="0" sz="1600" u="none" cap="none" strike="noStrike">
                <a:solidFill>
                  <a:schemeClr val="lt1"/>
                </a:solidFill>
                <a:latin typeface="Arial"/>
                <a:ea typeface="Arial"/>
                <a:cs typeface="Arial"/>
                <a:sym typeface="Arial"/>
              </a:defRPr>
            </a:lvl4pPr>
            <a:lvl5pPr indent="0" lvl="4" marL="0" marR="0" rtl="0" algn="ctr">
              <a:spcBef>
                <a:spcPts val="0"/>
              </a:spcBef>
              <a:buNone/>
              <a:defRPr b="0" i="0" sz="1600" u="none" cap="none" strike="noStrike">
                <a:solidFill>
                  <a:schemeClr val="lt1"/>
                </a:solidFill>
                <a:latin typeface="Arial"/>
                <a:ea typeface="Arial"/>
                <a:cs typeface="Arial"/>
                <a:sym typeface="Arial"/>
              </a:defRPr>
            </a:lvl5pPr>
            <a:lvl6pPr indent="0" lvl="5" marL="0" marR="0" rtl="0" algn="ctr">
              <a:spcBef>
                <a:spcPts val="0"/>
              </a:spcBef>
              <a:buNone/>
              <a:defRPr b="0" i="0" sz="1600" u="none" cap="none" strike="noStrike">
                <a:solidFill>
                  <a:schemeClr val="lt1"/>
                </a:solidFill>
                <a:latin typeface="Arial"/>
                <a:ea typeface="Arial"/>
                <a:cs typeface="Arial"/>
                <a:sym typeface="Arial"/>
              </a:defRPr>
            </a:lvl6pPr>
            <a:lvl7pPr indent="0" lvl="6" marL="0" marR="0" rtl="0" algn="ctr">
              <a:spcBef>
                <a:spcPts val="0"/>
              </a:spcBef>
              <a:buNone/>
              <a:defRPr b="0" i="0" sz="1600" u="none" cap="none" strike="noStrike">
                <a:solidFill>
                  <a:schemeClr val="lt1"/>
                </a:solidFill>
                <a:latin typeface="Arial"/>
                <a:ea typeface="Arial"/>
                <a:cs typeface="Arial"/>
                <a:sym typeface="Arial"/>
              </a:defRPr>
            </a:lvl7pPr>
            <a:lvl8pPr indent="0" lvl="7" marL="0" marR="0" rtl="0" algn="ctr">
              <a:spcBef>
                <a:spcPts val="0"/>
              </a:spcBef>
              <a:buNone/>
              <a:defRPr b="0" i="0" sz="1600" u="none" cap="none" strike="noStrike">
                <a:solidFill>
                  <a:schemeClr val="lt1"/>
                </a:solidFill>
                <a:latin typeface="Arial"/>
                <a:ea typeface="Arial"/>
                <a:cs typeface="Arial"/>
                <a:sym typeface="Arial"/>
              </a:defRPr>
            </a:lvl8pPr>
            <a:lvl9pPr indent="0" lvl="8" marL="0" marR="0" rtl="0" algn="ctr">
              <a:spcBef>
                <a:spcPts val="0"/>
              </a:spcBef>
              <a:buNone/>
              <a:defRPr b="0" i="0" sz="16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30"/>
          <p:cNvSpPr txBox="1"/>
          <p:nvPr>
            <p:ph type="title"/>
          </p:nvPr>
        </p:nvSpPr>
        <p:spPr>
          <a:xfrm>
            <a:off x="838201"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30"/>
          <p:cNvSpPr txBox="1"/>
          <p:nvPr>
            <p:ph idx="1" type="body"/>
          </p:nvPr>
        </p:nvSpPr>
        <p:spPr>
          <a:xfrm>
            <a:off x="838201" y="1825625"/>
            <a:ext cx="10515600" cy="43513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1"/>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63" lvl="3" marL="1828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4pPr>
            <a:lvl5pPr indent="-342963" lvl="4" marL="22860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5pPr>
            <a:lvl6pPr indent="-342963" lvl="5" marL="27432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6pPr>
            <a:lvl7pPr indent="-342963" lvl="6" marL="32004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7pPr>
            <a:lvl8pPr indent="-342963" lvl="7" marL="36576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8pPr>
            <a:lvl9pPr indent="-342963" lvl="8" marL="4114800" marR="0" rtl="0" algn="l">
              <a:lnSpc>
                <a:spcPct val="90000"/>
              </a:lnSpc>
              <a:spcBef>
                <a:spcPts val="500"/>
              </a:spcBef>
              <a:spcAft>
                <a:spcPts val="0"/>
              </a:spcAft>
              <a:buClr>
                <a:schemeClr val="dk1"/>
              </a:buClr>
              <a:buSzPts val="1801"/>
              <a:buFont typeface="Arial"/>
              <a:buChar char="•"/>
              <a:defRPr b="0" i="0" sz="1801"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4"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doi.org/10.1038/d41586-020-03189-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s://www.sciencemediacentre.org/does-covid-19-need-a-different-kind-of-journalis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doi.org/10.1177/0267323120966842"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hyperlink" Target="http://dx.doi.org/10.1136/bmjebm-2020-11154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doi.org/10.1136/bmj.m3979" TargetMode="External"/><Relationship Id="rId4" Type="http://schemas.openxmlformats.org/officeDocument/2006/relationships/hyperlink" Target="https://unherd.com/2020/10/how-the-experts-messed-up-on-cov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doi.org/10.1073/pnas.1913678117" TargetMode="External"/><Relationship Id="rId4" Type="http://schemas.openxmlformats.org/officeDocument/2006/relationships/image" Target="../media/image15.png"/><Relationship Id="rId5" Type="http://schemas.openxmlformats.org/officeDocument/2006/relationships/hyperlink" Target="https://wintoncentre.maths.cam.ac.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9.jpg"/><Relationship Id="rId4" Type="http://schemas.openxmlformats.org/officeDocument/2006/relationships/image" Target="../media/image12.jpg"/><Relationship Id="rId5"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zoonosen.charite.de/fileadmin/user_upload/microsites/m_cc05/virologie-ccm/dateien_upload/Weitere_Dateien/analysis-of-SARS-CoV-2-viral-load-by-patient-age.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hyperlink" Target="http://www.theguardian.com/" TargetMode="External"/><Relationship Id="rId5" Type="http://schemas.openxmlformats.org/officeDocument/2006/relationships/image" Target="../media/image17.png"/><Relationship Id="rId6" Type="http://schemas.openxmlformats.org/officeDocument/2006/relationships/hyperlink" Target="http://www.bbc.co.uk/new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hyperlink" Target="https://www.thetimes.co.uk/edition/news/coronavirus-analysis-dont-blame-false-positives-look-at-the-hospital-figures-3xf7wj0fv" TargetMode="External"/><Relationship Id="rId5" Type="http://schemas.openxmlformats.org/officeDocument/2006/relationships/image" Target="../media/image26.png"/><Relationship Id="rId6" Type="http://schemas.openxmlformats.org/officeDocument/2006/relationships/hyperlink" Target="https://unherd.com/2020/09/do-we-need-a-second-lockdow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hyperlink" Target="https://www.dailymail.co.uk/news/article-8785775/Coronavirus-cases-spiralled-days-August-Bank-Holiday.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hyperlink" Target="mailto:kevin.mcconway@open.ac.uk"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medium.com/@d_spiegel/is-sars-cov-2-viral-load-lower-in-young-children-than-adults-8b4116d28353"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www.bild.de/politik/inland/politik-inland/kritik-an-star-virologe-drosten-wir-empfehlen-die-studie-zurueckzuziehen-70884902.bild.html"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hyperlink" Target="https://www.bild.de/politik/inland/politik-inland/fragwuerdige-methoden-drosten-studie-ueber-ansteckende-kinder-grob-falsch-70862170.bild.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bild.de/politik/inland/politik-inland/corona-virus-drosten-studie-fuehrte-bild-seinen-mathematiker-in-die-irre-70887122.bild.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ctrTitle"/>
          </p:nvPr>
        </p:nvSpPr>
        <p:spPr>
          <a:xfrm>
            <a:off x="817279" y="1402073"/>
            <a:ext cx="10665883" cy="199439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a:t>Will the new coronavirus lead to new ways of reporting on statistics?</a:t>
            </a:r>
            <a:endParaRPr/>
          </a:p>
        </p:txBody>
      </p:sp>
      <p:sp>
        <p:nvSpPr>
          <p:cNvPr id="189" name="Google Shape;189;p32"/>
          <p:cNvSpPr txBox="1"/>
          <p:nvPr>
            <p:ph idx="1" type="subTitle"/>
          </p:nvPr>
        </p:nvSpPr>
        <p:spPr>
          <a:xfrm>
            <a:off x="817280" y="3908424"/>
            <a:ext cx="9309041" cy="232679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None/>
            </a:pPr>
            <a:r>
              <a:rPr lang="en-GB"/>
              <a:t>Kevin McConway</a:t>
            </a:r>
            <a:br>
              <a:rPr lang="en-GB"/>
            </a:br>
            <a:r>
              <a:rPr i="1" lang="en-GB"/>
              <a:t>Emeritus Professor of Applied Statistics</a:t>
            </a:r>
            <a:br>
              <a:rPr i="1" lang="en-GB"/>
            </a:br>
            <a:r>
              <a:rPr i="1" lang="en-GB"/>
              <a:t>The Open University</a:t>
            </a:r>
            <a:endParaRPr/>
          </a:p>
          <a:p>
            <a:pPr indent="0" lvl="0" marL="0" rtl="0" algn="l">
              <a:lnSpc>
                <a:spcPct val="90000"/>
              </a:lnSpc>
              <a:spcBef>
                <a:spcPts val="0"/>
              </a:spcBef>
              <a:spcAft>
                <a:spcPts val="0"/>
              </a:spcAft>
              <a:buClr>
                <a:schemeClr val="lt1"/>
              </a:buClr>
              <a:buSzPts val="2400"/>
              <a:buNone/>
            </a:pPr>
            <a:r>
              <a:t/>
            </a:r>
            <a:endParaRPr i="1"/>
          </a:p>
          <a:p>
            <a:pPr indent="0" lvl="0" marL="0" rtl="0" algn="l">
              <a:lnSpc>
                <a:spcPct val="90000"/>
              </a:lnSpc>
              <a:spcBef>
                <a:spcPts val="0"/>
              </a:spcBef>
              <a:spcAft>
                <a:spcPts val="0"/>
              </a:spcAft>
              <a:buClr>
                <a:schemeClr val="lt1"/>
              </a:buClr>
              <a:buSzPts val="2400"/>
              <a:buNone/>
            </a:pPr>
            <a:r>
              <a:rPr i="1" lang="en-GB"/>
              <a:t>Conference on Coronavirus, Statistical Chaos and the News</a:t>
            </a:r>
            <a:endParaRPr/>
          </a:p>
          <a:p>
            <a:pPr indent="0" lvl="0" marL="0" rtl="0" algn="l">
              <a:lnSpc>
                <a:spcPct val="90000"/>
              </a:lnSpc>
              <a:spcBef>
                <a:spcPts val="0"/>
              </a:spcBef>
              <a:spcAft>
                <a:spcPts val="0"/>
              </a:spcAft>
              <a:buClr>
                <a:schemeClr val="lt1"/>
              </a:buClr>
              <a:buSzPts val="2400"/>
              <a:buNone/>
            </a:pPr>
            <a:r>
              <a:rPr i="1" lang="en-GB"/>
              <a:t>4 December,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1"/>
          <p:cNvSpPr txBox="1"/>
          <p:nvPr>
            <p:ph type="ctrTitle"/>
          </p:nvPr>
        </p:nvSpPr>
        <p:spPr>
          <a:xfrm>
            <a:off x="518400" y="533234"/>
            <a:ext cx="5669749" cy="426765"/>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 if anything, does this teach us?</a:t>
            </a:r>
            <a:endParaRPr/>
          </a:p>
        </p:txBody>
      </p:sp>
      <p:sp>
        <p:nvSpPr>
          <p:cNvPr id="269" name="Google Shape;269;p41"/>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GB" sz="1800"/>
              <a:t>Imagine the preprint had come out in another year, about some infection that wasn’t infecting tens of thousands and locking countries down.</a:t>
            </a:r>
            <a:endParaRPr/>
          </a:p>
          <a:p>
            <a:pPr indent="-285749" lvl="1" marL="895319" rtl="0" algn="l">
              <a:lnSpc>
                <a:spcPct val="90000"/>
              </a:lnSpc>
              <a:spcBef>
                <a:spcPts val="667"/>
              </a:spcBef>
              <a:spcAft>
                <a:spcPts val="0"/>
              </a:spcAft>
              <a:buClr>
                <a:schemeClr val="dk1"/>
              </a:buClr>
              <a:buSzPts val="1800"/>
              <a:buFont typeface="Arial"/>
              <a:buChar char="•"/>
            </a:pPr>
            <a:r>
              <a:rPr lang="en-GB" sz="1800"/>
              <a:t>We quite likely wouldn’t even have seen it, and if we had…</a:t>
            </a:r>
            <a:endParaRPr/>
          </a:p>
          <a:p>
            <a:pPr indent="-285749" lvl="1" marL="895319" rtl="0" algn="l">
              <a:lnSpc>
                <a:spcPct val="90000"/>
              </a:lnSpc>
              <a:spcBef>
                <a:spcPts val="667"/>
              </a:spcBef>
              <a:spcAft>
                <a:spcPts val="0"/>
              </a:spcAft>
              <a:buClr>
                <a:schemeClr val="dk1"/>
              </a:buClr>
              <a:buSzPts val="1800"/>
              <a:buFont typeface="Arial"/>
              <a:buChar char="•"/>
            </a:pPr>
            <a:r>
              <a:rPr lang="en-GB" sz="1800"/>
              <a:t>…we’d have done what one is supposed to do with a preprint – comment to the authors, maybe in public on a preprint archive.</a:t>
            </a:r>
            <a:endParaRPr/>
          </a:p>
          <a:p>
            <a:pPr indent="0" lvl="0" marL="0" rtl="0" algn="l">
              <a:lnSpc>
                <a:spcPct val="90000"/>
              </a:lnSpc>
              <a:spcBef>
                <a:spcPts val="1333"/>
              </a:spcBef>
              <a:spcAft>
                <a:spcPts val="0"/>
              </a:spcAft>
              <a:buClr>
                <a:schemeClr val="dk1"/>
              </a:buClr>
              <a:buSzPts val="1800"/>
              <a:buNone/>
            </a:pPr>
            <a:r>
              <a:rPr lang="en-GB" sz="1800"/>
              <a:t>We wouldn’t have involved ourselves in this public way if the politics hadn’t already been put in there by the original authors </a:t>
            </a:r>
            <a:r>
              <a:rPr i="1" lang="en-GB" sz="1800"/>
              <a:t>and continued by others</a:t>
            </a:r>
            <a:r>
              <a:rPr lang="en-GB" sz="1800"/>
              <a:t>. </a:t>
            </a:r>
            <a:endParaRPr/>
          </a:p>
          <a:p>
            <a:pPr indent="-285749" lvl="1" marL="895319" rtl="0" algn="l">
              <a:lnSpc>
                <a:spcPct val="90000"/>
              </a:lnSpc>
              <a:spcBef>
                <a:spcPts val="667"/>
              </a:spcBef>
              <a:spcAft>
                <a:spcPts val="0"/>
              </a:spcAft>
              <a:buClr>
                <a:schemeClr val="dk1"/>
              </a:buClr>
              <a:buSzPts val="1800"/>
              <a:buFont typeface="Arial"/>
              <a:buChar char="•"/>
            </a:pPr>
            <a:r>
              <a:rPr lang="en-GB" sz="1800"/>
              <a:t>Christian Drosten has a strong public profile in Germany. There’s polarisation of the debate there just as here.</a:t>
            </a:r>
            <a:endParaRPr/>
          </a:p>
          <a:p>
            <a:pPr indent="-285749" lvl="1" marL="895319" rtl="0" algn="l">
              <a:lnSpc>
                <a:spcPct val="90000"/>
              </a:lnSpc>
              <a:spcBef>
                <a:spcPts val="667"/>
              </a:spcBef>
              <a:spcAft>
                <a:spcPts val="0"/>
              </a:spcAft>
              <a:buClr>
                <a:schemeClr val="dk1"/>
              </a:buClr>
              <a:buSzPts val="1800"/>
              <a:buFont typeface="Arial"/>
              <a:buChar char="•"/>
            </a:pPr>
            <a:r>
              <a:rPr lang="en-GB" sz="1800"/>
              <a:t>How far should we have checked on the situation </a:t>
            </a:r>
            <a:r>
              <a:rPr i="1" lang="en-GB" sz="1800"/>
              <a:t>in Germany </a:t>
            </a:r>
            <a:r>
              <a:rPr lang="en-GB" sz="1800"/>
              <a:t>before getting involved?</a:t>
            </a:r>
            <a:endParaRPr/>
          </a:p>
          <a:p>
            <a:pPr indent="-171449" lvl="1" marL="895319" rtl="0" algn="l">
              <a:lnSpc>
                <a:spcPct val="90000"/>
              </a:lnSpc>
              <a:spcBef>
                <a:spcPts val="667"/>
              </a:spcBef>
              <a:spcAft>
                <a:spcPts val="0"/>
              </a:spcAft>
              <a:buClr>
                <a:schemeClr val="dk1"/>
              </a:buClr>
              <a:buSzPts val="1800"/>
              <a:buFont typeface="Arial"/>
              <a:buNone/>
            </a:pPr>
            <a:r>
              <a:t/>
            </a:r>
            <a:endParaRPr sz="1800"/>
          </a:p>
          <a:p>
            <a:pPr indent="-285750" lvl="0" marL="285750" rtl="0" algn="l">
              <a:lnSpc>
                <a:spcPct val="90000"/>
              </a:lnSpc>
              <a:spcBef>
                <a:spcPts val="1333"/>
              </a:spcBef>
              <a:spcAft>
                <a:spcPts val="0"/>
              </a:spcAft>
              <a:buClr>
                <a:schemeClr val="dk1"/>
              </a:buClr>
              <a:buSzPts val="1800"/>
              <a:buFont typeface="Arial"/>
              <a:buChar char="•"/>
            </a:pPr>
            <a:r>
              <a:rPr lang="en-GB" sz="1800"/>
              <a:t>Blastland </a:t>
            </a:r>
            <a:r>
              <a:rPr i="1" lang="en-GB" sz="1800"/>
              <a:t>et al.,</a:t>
            </a:r>
            <a:r>
              <a:rPr lang="en-GB" sz="1800"/>
              <a:t> </a:t>
            </a:r>
            <a:r>
              <a:rPr i="1" lang="en-GB" sz="1800"/>
              <a:t>Nature, </a:t>
            </a:r>
            <a:r>
              <a:rPr lang="en-GB" sz="1800"/>
              <a:t>‘Five rules for evidence communication’, </a:t>
            </a:r>
            <a:br>
              <a:rPr lang="en-GB" sz="1800"/>
            </a:br>
            <a:r>
              <a:rPr lang="en-GB" sz="1800" u="sng">
                <a:solidFill>
                  <a:schemeClr val="hlink"/>
                </a:solidFill>
                <a:hlinkClick r:id="rId3"/>
              </a:rPr>
              <a:t>https://doi.org/10.1038/d41586-020-03189-1</a:t>
            </a:r>
            <a:r>
              <a:rPr lang="en-GB" sz="1800"/>
              <a:t> </a:t>
            </a:r>
            <a:endParaRPr/>
          </a:p>
          <a:p>
            <a:pPr indent="0" lvl="1" marL="609570" rtl="0" algn="l">
              <a:lnSpc>
                <a:spcPct val="90000"/>
              </a:lnSpc>
              <a:spcBef>
                <a:spcPts val="667"/>
              </a:spcBef>
              <a:spcAft>
                <a:spcPts val="0"/>
              </a:spcAft>
              <a:buClr>
                <a:schemeClr val="dk1"/>
              </a:buClr>
              <a:buSzPts val="1800"/>
              <a:buNone/>
            </a:pPr>
            <a:r>
              <a:rPr b="1" i="1" lang="en-GB" sz="1800"/>
              <a:t>Strive to inform, not persuade</a:t>
            </a:r>
            <a:endParaRPr/>
          </a:p>
          <a:p>
            <a:pPr indent="0" lvl="1" marL="609570" rtl="0" algn="l">
              <a:lnSpc>
                <a:spcPct val="90000"/>
              </a:lnSpc>
              <a:spcBef>
                <a:spcPts val="667"/>
              </a:spcBef>
              <a:spcAft>
                <a:spcPts val="0"/>
              </a:spcAft>
              <a:buClr>
                <a:schemeClr val="dk1"/>
              </a:buClr>
              <a:buSzPts val="1800"/>
              <a:buNone/>
            </a:pPr>
            <a:r>
              <a:t/>
            </a:r>
            <a:endParaRPr b="1" sz="1800"/>
          </a:p>
          <a:p>
            <a:pPr indent="0" lvl="1" marL="609570" rtl="0" algn="l">
              <a:lnSpc>
                <a:spcPct val="90000"/>
              </a:lnSpc>
              <a:spcBef>
                <a:spcPts val="667"/>
              </a:spcBef>
              <a:spcAft>
                <a:spcPts val="0"/>
              </a:spcAft>
              <a:buClr>
                <a:schemeClr val="dk1"/>
              </a:buClr>
              <a:buSzPts val="1800"/>
              <a:buNone/>
            </a:pPr>
            <a:r>
              <a:rPr b="1" lang="en-GB" sz="1800"/>
              <a:t>Did we strive hard enough?</a:t>
            </a:r>
            <a:endParaRPr sz="1800"/>
          </a:p>
        </p:txBody>
      </p:sp>
      <p:sp>
        <p:nvSpPr>
          <p:cNvPr id="270" name="Google Shape;270;p41"/>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a:t>What </a:t>
            </a:r>
            <a:r>
              <a:rPr i="1" lang="en-GB"/>
              <a:t>hasn’t </a:t>
            </a:r>
            <a:r>
              <a:rPr lang="en-GB"/>
              <a:t>changed</a:t>
            </a:r>
            <a:endParaRPr/>
          </a:p>
        </p:txBody>
      </p:sp>
      <p:sp>
        <p:nvSpPr>
          <p:cNvPr id="277" name="Google Shape;277;p42"/>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fld id="{00000000-1234-1234-1234-123412341234}" type="slidenum">
              <a:rPr b="0" i="0" lang="en-GB" sz="1600" u="none" cap="none" strike="noStrike">
                <a:solidFill>
                  <a:srgbClr val="FFFFFF"/>
                </a:solidFill>
                <a:latin typeface="Calibri"/>
                <a:ea typeface="Calibri"/>
                <a:cs typeface="Calibri"/>
                <a:sym typeface="Calibri"/>
              </a:rPr>
              <a:t>‹#›</a:t>
            </a:fld>
            <a:endParaRPr b="0"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type="ctrTitle"/>
          </p:nvPr>
        </p:nvSpPr>
        <p:spPr>
          <a:xfrm>
            <a:off x="518401" y="336003"/>
            <a:ext cx="3224259" cy="479999"/>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 hasn’t changed</a:t>
            </a:r>
            <a:endParaRPr/>
          </a:p>
        </p:txBody>
      </p:sp>
      <p:sp>
        <p:nvSpPr>
          <p:cNvPr id="284" name="Google Shape;284;p43"/>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2800"/>
              <a:buFont typeface="Arial"/>
              <a:buChar char="•"/>
            </a:pPr>
            <a:r>
              <a:rPr lang="en-GB" sz="2800"/>
              <a:t>Ubiquitous statistics (well, numbers)</a:t>
            </a:r>
            <a:endParaRPr/>
          </a:p>
        </p:txBody>
      </p:sp>
      <p:sp>
        <p:nvSpPr>
          <p:cNvPr id="285" name="Google Shape;285;p43"/>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pic>
        <p:nvPicPr>
          <p:cNvPr descr="Toy plastic numbers" id="286" name="Google Shape;286;p43"/>
          <p:cNvPicPr preferRelativeResize="0"/>
          <p:nvPr/>
        </p:nvPicPr>
        <p:blipFill rotWithShape="1">
          <a:blip r:embed="rId3">
            <a:alphaModFix/>
          </a:blip>
          <a:srcRect b="0" l="0" r="0" t="0"/>
          <a:stretch/>
        </p:blipFill>
        <p:spPr>
          <a:xfrm>
            <a:off x="576000" y="1967027"/>
            <a:ext cx="10664756" cy="493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ctrTitle"/>
          </p:nvPr>
        </p:nvSpPr>
        <p:spPr>
          <a:xfrm>
            <a:off x="518400" y="533235"/>
            <a:ext cx="9699487" cy="591240"/>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latin typeface="Arial"/>
                <a:ea typeface="Arial"/>
                <a:cs typeface="Arial"/>
                <a:sym typeface="Arial"/>
              </a:rPr>
              <a:t>What statistics were there in the traditional media pre-Covid?</a:t>
            </a:r>
            <a:endParaRPr/>
          </a:p>
        </p:txBody>
      </p:sp>
      <p:sp>
        <p:nvSpPr>
          <p:cNvPr id="293" name="Google Shape;293;p44"/>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2867"/>
              <a:buNone/>
            </a:pPr>
            <a:r>
              <a:rPr lang="en-GB" sz="2867">
                <a:latin typeface="Arial"/>
                <a:ea typeface="Arial"/>
                <a:cs typeface="Arial"/>
                <a:sym typeface="Arial"/>
              </a:rPr>
              <a:t>There are numbers everywhere!</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Business, sport…</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…but also politics, economics,…</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…science (mostly health, environment)…</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…infographics…</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…silly stories based on dubious surveys, fillers, just about everywhere.</a:t>
            </a:r>
            <a:endParaRPr/>
          </a:p>
          <a:p>
            <a:pPr indent="0" lvl="0" marL="0" rtl="0" algn="l">
              <a:lnSpc>
                <a:spcPct val="80000"/>
              </a:lnSpc>
              <a:spcBef>
                <a:spcPts val="1333"/>
              </a:spcBef>
              <a:spcAft>
                <a:spcPts val="0"/>
              </a:spcAft>
              <a:buClr>
                <a:schemeClr val="dk1"/>
              </a:buClr>
              <a:buSzPts val="2867"/>
              <a:buNone/>
            </a:pPr>
            <a:r>
              <a:rPr lang="en-GB" sz="2867">
                <a:latin typeface="Arial"/>
                <a:ea typeface="Arial"/>
                <a:cs typeface="Arial"/>
                <a:sym typeface="Arial"/>
              </a:rPr>
              <a:t>Why?</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Because they are the basis of the story, but also…</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…for rhetorical purposes or to increase credibility and trustworthiness…</a:t>
            </a:r>
            <a:endParaRPr/>
          </a:p>
          <a:p>
            <a:pPr indent="0" lvl="1" marL="609570" rtl="0" algn="l">
              <a:lnSpc>
                <a:spcPct val="80000"/>
              </a:lnSpc>
              <a:spcBef>
                <a:spcPts val="667"/>
              </a:spcBef>
              <a:spcAft>
                <a:spcPts val="0"/>
              </a:spcAft>
              <a:buClr>
                <a:schemeClr val="dk1"/>
              </a:buClr>
              <a:buSzPts val="2405"/>
              <a:buNone/>
            </a:pPr>
            <a:r>
              <a:rPr lang="en-GB" sz="2405">
                <a:latin typeface="Arial"/>
                <a:ea typeface="Arial"/>
                <a:cs typeface="Arial"/>
                <a:sym typeface="Arial"/>
              </a:rPr>
              <a:t>…or just to make the page or webpage look better.</a:t>
            </a:r>
            <a:endParaRPr/>
          </a:p>
          <a:p>
            <a:pPr indent="0" lvl="1" marL="457200" rtl="0" algn="l">
              <a:lnSpc>
                <a:spcPct val="80000"/>
              </a:lnSpc>
              <a:spcBef>
                <a:spcPts val="667"/>
              </a:spcBef>
              <a:spcAft>
                <a:spcPts val="0"/>
              </a:spcAft>
              <a:buClr>
                <a:schemeClr val="dk1"/>
              </a:buClr>
              <a:buSzPts val="1480"/>
              <a:buNone/>
            </a:pPr>
            <a:r>
              <a:t/>
            </a:r>
            <a:endParaRPr sz="1480">
              <a:latin typeface="Arial"/>
              <a:ea typeface="Arial"/>
              <a:cs typeface="Arial"/>
              <a:sym typeface="Arial"/>
            </a:endParaRPr>
          </a:p>
          <a:p>
            <a:pPr indent="0" lvl="0" marL="0" rtl="0" algn="l">
              <a:lnSpc>
                <a:spcPct val="80000"/>
              </a:lnSpc>
              <a:spcBef>
                <a:spcPts val="1333"/>
              </a:spcBef>
              <a:spcAft>
                <a:spcPts val="0"/>
              </a:spcAft>
              <a:buClr>
                <a:schemeClr val="dk1"/>
              </a:buClr>
              <a:buSzPts val="1387"/>
              <a:buNone/>
            </a:pPr>
            <a:r>
              <a:rPr lang="en-GB" sz="1387">
                <a:latin typeface="Arial"/>
                <a:ea typeface="Arial"/>
                <a:cs typeface="Arial"/>
                <a:sym typeface="Arial"/>
              </a:rPr>
              <a:t>(More in McConway K (2019) ‘Towards a Fruitful Relationship Between Statistics and the Media: One Statistician’s View’, in Nguyen, An (ed.) </a:t>
            </a:r>
            <a:r>
              <a:rPr i="1" lang="en-GB" sz="1387">
                <a:latin typeface="Arial"/>
                <a:ea typeface="Arial"/>
                <a:cs typeface="Arial"/>
                <a:sym typeface="Arial"/>
              </a:rPr>
              <a:t>News, Numbers and Public Opinion in a Data-Driven World</a:t>
            </a:r>
            <a:r>
              <a:rPr lang="en-GB" sz="1387">
                <a:latin typeface="Arial"/>
                <a:ea typeface="Arial"/>
                <a:cs typeface="Arial"/>
                <a:sym typeface="Arial"/>
              </a:rPr>
              <a:t>, London: Bloomsbury; or  </a:t>
            </a:r>
            <a:br>
              <a:rPr lang="en-GB" sz="1387">
                <a:latin typeface="Arial"/>
                <a:ea typeface="Arial"/>
                <a:cs typeface="Arial"/>
                <a:sym typeface="Arial"/>
              </a:rPr>
            </a:br>
            <a:r>
              <a:rPr lang="en-GB" sz="1387">
                <a:latin typeface="Arial"/>
                <a:ea typeface="Arial"/>
                <a:cs typeface="Arial"/>
                <a:sym typeface="Arial"/>
              </a:rPr>
              <a:t>McConway K (2016) ‘Statistics in the media: A statistician’s view’, </a:t>
            </a:r>
            <a:r>
              <a:rPr i="1" lang="en-GB" sz="1387">
                <a:latin typeface="Arial"/>
                <a:ea typeface="Arial"/>
                <a:cs typeface="Arial"/>
                <a:sym typeface="Arial"/>
              </a:rPr>
              <a:t>Journalism</a:t>
            </a:r>
            <a:r>
              <a:rPr lang="en-GB" sz="1387">
                <a:latin typeface="Arial"/>
                <a:ea typeface="Arial"/>
                <a:cs typeface="Arial"/>
                <a:sym typeface="Arial"/>
              </a:rPr>
              <a:t>, </a:t>
            </a:r>
            <a:r>
              <a:rPr b="1" lang="en-GB" sz="1387">
                <a:latin typeface="Arial"/>
                <a:ea typeface="Arial"/>
                <a:cs typeface="Arial"/>
                <a:sym typeface="Arial"/>
              </a:rPr>
              <a:t>17</a:t>
            </a:r>
            <a:r>
              <a:rPr lang="en-GB" sz="1387">
                <a:latin typeface="Arial"/>
                <a:ea typeface="Arial"/>
                <a:cs typeface="Arial"/>
                <a:sym typeface="Arial"/>
              </a:rPr>
              <a:t>, 49–65, DOI: 10.1177/1464884915593243)</a:t>
            </a:r>
            <a:endParaRPr/>
          </a:p>
        </p:txBody>
      </p:sp>
      <p:sp>
        <p:nvSpPr>
          <p:cNvPr id="294" name="Google Shape;294;p44"/>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pic>
        <p:nvPicPr>
          <p:cNvPr id="295" name="Google Shape;295;p44"/>
          <p:cNvPicPr preferRelativeResize="0"/>
          <p:nvPr/>
        </p:nvPicPr>
        <p:blipFill rotWithShape="1">
          <a:blip r:embed="rId3">
            <a:alphaModFix/>
          </a:blip>
          <a:srcRect b="0" l="0" r="0" t="0"/>
          <a:stretch/>
        </p:blipFill>
        <p:spPr>
          <a:xfrm>
            <a:off x="11134106" y="221057"/>
            <a:ext cx="859989" cy="591240"/>
          </a:xfrm>
          <a:prstGeom prst="rect">
            <a:avLst/>
          </a:prstGeom>
          <a:noFill/>
          <a:ln>
            <a:noFill/>
          </a:ln>
        </p:spPr>
      </p:pic>
      <p:grpSp>
        <p:nvGrpSpPr>
          <p:cNvPr id="296" name="Google Shape;296;p44"/>
          <p:cNvGrpSpPr/>
          <p:nvPr/>
        </p:nvGrpSpPr>
        <p:grpSpPr>
          <a:xfrm>
            <a:off x="8242423" y="1317976"/>
            <a:ext cx="2682552" cy="1658275"/>
            <a:chOff x="8737699" y="3311579"/>
            <a:chExt cx="3943517" cy="2437767"/>
          </a:xfrm>
        </p:grpSpPr>
        <p:pic>
          <p:nvPicPr>
            <p:cNvPr descr="SCAN0005.JPG" id="297" name="Google Shape;297;p44"/>
            <p:cNvPicPr preferRelativeResize="0"/>
            <p:nvPr/>
          </p:nvPicPr>
          <p:blipFill rotWithShape="1">
            <a:blip r:embed="rId4">
              <a:alphaModFix/>
            </a:blip>
            <a:srcRect b="0" l="0" r="0" t="0"/>
            <a:stretch/>
          </p:blipFill>
          <p:spPr>
            <a:xfrm>
              <a:off x="8737699" y="3311579"/>
              <a:ext cx="3943517" cy="1800604"/>
            </a:xfrm>
            <a:prstGeom prst="rect">
              <a:avLst/>
            </a:prstGeom>
            <a:noFill/>
            <a:ln>
              <a:noFill/>
            </a:ln>
          </p:spPr>
        </p:pic>
        <p:sp>
          <p:nvSpPr>
            <p:cNvPr id="298" name="Google Shape;298;p44"/>
            <p:cNvSpPr txBox="1"/>
            <p:nvPr/>
          </p:nvSpPr>
          <p:spPr>
            <a:xfrm>
              <a:off x="9018503" y="5336673"/>
              <a:ext cx="3436988" cy="4126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24"/>
                <a:buFont typeface="Calibri"/>
                <a:buNone/>
              </a:pPr>
              <a:r>
                <a:rPr b="0" i="1" lang="en-GB" sz="1224" u="none" cap="none" strike="noStrike">
                  <a:solidFill>
                    <a:srgbClr val="000000"/>
                  </a:solidFill>
                  <a:latin typeface="Calibri"/>
                  <a:ea typeface="Calibri"/>
                  <a:cs typeface="Calibri"/>
                  <a:sym typeface="Calibri"/>
                </a:rPr>
                <a:t>Guardian</a:t>
              </a:r>
              <a:r>
                <a:rPr b="0" i="0" lang="en-GB" sz="1224" u="none" cap="none" strike="noStrike">
                  <a:solidFill>
                    <a:srgbClr val="000000"/>
                  </a:solidFill>
                  <a:latin typeface="Calibri"/>
                  <a:ea typeface="Calibri"/>
                  <a:cs typeface="Calibri"/>
                  <a:sym typeface="Calibri"/>
                </a:rPr>
                <a:t>, 22 November 2010</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ctrTitle"/>
          </p:nvPr>
        </p:nvSpPr>
        <p:spPr>
          <a:xfrm>
            <a:off x="518401" y="336003"/>
            <a:ext cx="5353010" cy="522683"/>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800"/>
              <a:buFont typeface="Arial"/>
              <a:buNone/>
            </a:pPr>
            <a:r>
              <a:rPr lang="en-GB" sz="2800"/>
              <a:t>What has and hasn’t changed</a:t>
            </a:r>
            <a:endParaRPr/>
          </a:p>
        </p:txBody>
      </p:sp>
      <p:sp>
        <p:nvSpPr>
          <p:cNvPr id="305" name="Google Shape;305;p45"/>
          <p:cNvSpPr txBox="1"/>
          <p:nvPr>
            <p:ph idx="1" type="body"/>
          </p:nvPr>
        </p:nvSpPr>
        <p:spPr>
          <a:xfrm>
            <a:off x="515840" y="1199366"/>
            <a:ext cx="5920050" cy="286730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GB" sz="1800"/>
              <a:t>Ubiquitous statistics (well, numbers)…</a:t>
            </a:r>
            <a:endParaRPr/>
          </a:p>
          <a:p>
            <a:pPr indent="0" lvl="0" marL="0" rtl="0" algn="l">
              <a:lnSpc>
                <a:spcPct val="90000"/>
              </a:lnSpc>
              <a:spcBef>
                <a:spcPts val="1333"/>
              </a:spcBef>
              <a:spcAft>
                <a:spcPts val="0"/>
              </a:spcAft>
              <a:buClr>
                <a:schemeClr val="dk1"/>
              </a:buClr>
              <a:buSzPts val="1800"/>
              <a:buNone/>
            </a:pPr>
            <a:r>
              <a:rPr b="1" lang="en-GB" sz="1800"/>
              <a:t>…but numbers have been ubiquitous for decades (or for ever, really)</a:t>
            </a:r>
            <a:endParaRPr/>
          </a:p>
          <a:p>
            <a:pPr indent="0" lvl="0" marL="0" rtl="0" algn="l">
              <a:lnSpc>
                <a:spcPct val="90000"/>
              </a:lnSpc>
              <a:spcBef>
                <a:spcPts val="1333"/>
              </a:spcBef>
              <a:spcAft>
                <a:spcPts val="0"/>
              </a:spcAft>
              <a:buClr>
                <a:schemeClr val="dk1"/>
              </a:buClr>
              <a:buSzPts val="1800"/>
              <a:buNone/>
            </a:pPr>
            <a:r>
              <a:rPr lang="en-GB" sz="1800"/>
              <a:t>I suspect what’s changed isn’t so much the column inches of coverage as </a:t>
            </a:r>
            <a:endParaRPr/>
          </a:p>
          <a:p>
            <a:pPr indent="-285749" lvl="1" marL="895319" rtl="0" algn="l">
              <a:lnSpc>
                <a:spcPct val="90000"/>
              </a:lnSpc>
              <a:spcBef>
                <a:spcPts val="667"/>
              </a:spcBef>
              <a:spcAft>
                <a:spcPts val="0"/>
              </a:spcAft>
              <a:buClr>
                <a:schemeClr val="dk1"/>
              </a:buClr>
              <a:buSzPts val="1800"/>
              <a:buFont typeface="Arial"/>
              <a:buChar char="•"/>
            </a:pPr>
            <a:r>
              <a:rPr b="1" lang="en-GB" sz="1800"/>
              <a:t>news value</a:t>
            </a:r>
            <a:endParaRPr/>
          </a:p>
          <a:p>
            <a:pPr indent="-285749" lvl="1" marL="895319" rtl="0" algn="l">
              <a:lnSpc>
                <a:spcPct val="90000"/>
              </a:lnSpc>
              <a:spcBef>
                <a:spcPts val="667"/>
              </a:spcBef>
              <a:spcAft>
                <a:spcPts val="0"/>
              </a:spcAft>
              <a:buClr>
                <a:schemeClr val="dk1"/>
              </a:buClr>
              <a:buSzPts val="1800"/>
              <a:buFont typeface="Arial"/>
              <a:buChar char="•"/>
            </a:pPr>
            <a:r>
              <a:rPr b="1" lang="en-GB" sz="1800"/>
              <a:t>perceived importance</a:t>
            </a:r>
            <a:r>
              <a:rPr lang="en-GB" sz="1800"/>
              <a:t> of the numbers </a:t>
            </a:r>
            <a:endParaRPr/>
          </a:p>
          <a:p>
            <a:pPr indent="-285749" lvl="1" marL="895319" rtl="0" algn="l">
              <a:lnSpc>
                <a:spcPct val="90000"/>
              </a:lnSpc>
              <a:spcBef>
                <a:spcPts val="667"/>
              </a:spcBef>
              <a:spcAft>
                <a:spcPts val="0"/>
              </a:spcAft>
              <a:buClr>
                <a:schemeClr val="dk1"/>
              </a:buClr>
              <a:buSzPts val="1800"/>
              <a:buFont typeface="Arial"/>
              <a:buChar char="•"/>
            </a:pPr>
            <a:r>
              <a:rPr lang="en-GB" sz="1800"/>
              <a:t>the </a:t>
            </a:r>
            <a:r>
              <a:rPr b="1" lang="en-GB" sz="1800"/>
              <a:t>type of journalists </a:t>
            </a:r>
            <a:r>
              <a:rPr lang="en-GB" sz="1800"/>
              <a:t>involved (beat, background, data skills)</a:t>
            </a:r>
            <a:endParaRPr/>
          </a:p>
          <a:p>
            <a:pPr indent="-171449" lvl="1" marL="895319" rtl="0" algn="l">
              <a:lnSpc>
                <a:spcPct val="90000"/>
              </a:lnSpc>
              <a:spcBef>
                <a:spcPts val="667"/>
              </a:spcBef>
              <a:spcAft>
                <a:spcPts val="0"/>
              </a:spcAft>
              <a:buClr>
                <a:schemeClr val="dk1"/>
              </a:buClr>
              <a:buSzPts val="1800"/>
              <a:buFont typeface="Arial"/>
              <a:buNone/>
            </a:pPr>
            <a:r>
              <a:t/>
            </a:r>
            <a:endParaRPr sz="1800"/>
          </a:p>
          <a:p>
            <a:pPr indent="-171449" lvl="1" marL="895319" rtl="0" algn="l">
              <a:lnSpc>
                <a:spcPct val="90000"/>
              </a:lnSpc>
              <a:spcBef>
                <a:spcPts val="667"/>
              </a:spcBef>
              <a:spcAft>
                <a:spcPts val="0"/>
              </a:spcAft>
              <a:buClr>
                <a:schemeClr val="dk1"/>
              </a:buClr>
              <a:buSzPts val="1800"/>
              <a:buFont typeface="Arial"/>
              <a:buNone/>
            </a:pPr>
            <a:r>
              <a:t/>
            </a:r>
            <a:endParaRPr sz="1800"/>
          </a:p>
          <a:p>
            <a:pPr indent="-171450" lvl="0" marL="285750" rtl="0" algn="l">
              <a:lnSpc>
                <a:spcPct val="90000"/>
              </a:lnSpc>
              <a:spcBef>
                <a:spcPts val="1333"/>
              </a:spcBef>
              <a:spcAft>
                <a:spcPts val="0"/>
              </a:spcAft>
              <a:buClr>
                <a:schemeClr val="dk1"/>
              </a:buClr>
              <a:buSzPts val="1800"/>
              <a:buFont typeface="Arial"/>
              <a:buNone/>
            </a:pPr>
            <a:r>
              <a:t/>
            </a:r>
            <a:endParaRPr sz="1800"/>
          </a:p>
          <a:p>
            <a:pPr indent="-171450" lvl="0" marL="285750" rtl="0" algn="l">
              <a:lnSpc>
                <a:spcPct val="90000"/>
              </a:lnSpc>
              <a:spcBef>
                <a:spcPts val="1333"/>
              </a:spcBef>
              <a:spcAft>
                <a:spcPts val="0"/>
              </a:spcAft>
              <a:buClr>
                <a:schemeClr val="dk1"/>
              </a:buClr>
              <a:buSzPts val="1800"/>
              <a:buFont typeface="Arial"/>
              <a:buNone/>
            </a:pPr>
            <a:r>
              <a:t/>
            </a:r>
            <a:endParaRPr sz="1800"/>
          </a:p>
          <a:p>
            <a:pPr indent="-171450" lvl="0" marL="285750" rtl="0" algn="l">
              <a:lnSpc>
                <a:spcPct val="90000"/>
              </a:lnSpc>
              <a:spcBef>
                <a:spcPts val="1333"/>
              </a:spcBef>
              <a:spcAft>
                <a:spcPts val="0"/>
              </a:spcAft>
              <a:buClr>
                <a:schemeClr val="dk1"/>
              </a:buClr>
              <a:buSzPts val="1800"/>
              <a:buFont typeface="Arial"/>
              <a:buNone/>
            </a:pPr>
            <a:r>
              <a:t/>
            </a:r>
            <a:endParaRPr sz="1800"/>
          </a:p>
        </p:txBody>
      </p:sp>
      <p:sp>
        <p:nvSpPr>
          <p:cNvPr id="306" name="Google Shape;306;p45"/>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sz="1800"/>
              <a:t>‹#›</a:t>
            </a:fld>
            <a:endParaRPr sz="1800"/>
          </a:p>
        </p:txBody>
      </p:sp>
      <p:pic>
        <p:nvPicPr>
          <p:cNvPr descr="Fiona Fox's blog on science and the media" id="307" name="Google Shape;307;p45"/>
          <p:cNvPicPr preferRelativeResize="0"/>
          <p:nvPr/>
        </p:nvPicPr>
        <p:blipFill rotWithShape="1">
          <a:blip r:embed="rId3">
            <a:alphaModFix/>
          </a:blip>
          <a:srcRect b="0" l="0" r="0" t="0"/>
          <a:stretch/>
        </p:blipFill>
        <p:spPr>
          <a:xfrm>
            <a:off x="6496050" y="1654593"/>
            <a:ext cx="5695950" cy="2105025"/>
          </a:xfrm>
          <a:prstGeom prst="rect">
            <a:avLst/>
          </a:prstGeom>
          <a:noFill/>
          <a:ln>
            <a:noFill/>
          </a:ln>
        </p:spPr>
      </p:pic>
      <p:sp>
        <p:nvSpPr>
          <p:cNvPr id="308" name="Google Shape;308;p45"/>
          <p:cNvSpPr txBox="1"/>
          <p:nvPr/>
        </p:nvSpPr>
        <p:spPr>
          <a:xfrm>
            <a:off x="518401" y="4407351"/>
            <a:ext cx="10569702" cy="23664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Fiona Fox, Chief Executive of the (UK) Science Media Centre blogged about the involvement of political correspondents:</a:t>
            </a: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0" lvl="1" marL="609570" marR="0" rtl="0" algn="l">
              <a:lnSpc>
                <a:spcPct val="90000"/>
              </a:lnSpc>
              <a:spcBef>
                <a:spcPts val="667"/>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“But many of the big decisions still rest on our progress in understanding the virus and frankly none of us yet fully understand it. […] Doubtless politicians are spinning and hiding plenty as they always have. But somehow the ‘why is this lying bastard lying to me’ approach feels a little off beam.”</a:t>
            </a:r>
            <a:br>
              <a:rPr b="0" i="0" lang="en-GB" sz="1800" u="none" cap="none" strike="noStrike">
                <a:solidFill>
                  <a:schemeClr val="dk1"/>
                </a:solidFill>
                <a:latin typeface="Arial"/>
                <a:ea typeface="Arial"/>
                <a:cs typeface="Arial"/>
                <a:sym typeface="Arial"/>
              </a:rPr>
            </a:br>
            <a:br>
              <a:rPr b="0" i="0" lang="en-GB" sz="1800" u="none" cap="none" strike="noStrike">
                <a:solidFill>
                  <a:schemeClr val="dk1"/>
                </a:solidFill>
                <a:latin typeface="Arial"/>
                <a:ea typeface="Arial"/>
                <a:cs typeface="Arial"/>
                <a:sym typeface="Arial"/>
              </a:rPr>
            </a:br>
            <a:r>
              <a:rPr b="0" i="0" lang="en-GB" sz="1600" u="sng" cap="none" strike="noStrike">
                <a:solidFill>
                  <a:schemeClr val="hlink"/>
                </a:solidFill>
                <a:latin typeface="Arial"/>
                <a:ea typeface="Arial"/>
                <a:cs typeface="Arial"/>
                <a:sym typeface="Arial"/>
                <a:hlinkClick r:id="rId4"/>
              </a:rPr>
              <a:t>https://www.sciencemediacentre.org/does-covid-19-need-a-different-kind-of-journalism/</a:t>
            </a:r>
            <a:r>
              <a:rPr b="0" i="0" lang="en-GB" sz="1600" u="none" cap="none" strike="noStrike">
                <a:solidFill>
                  <a:schemeClr val="dk1"/>
                </a:solidFill>
                <a:latin typeface="Arial"/>
                <a:ea typeface="Arial"/>
                <a:cs typeface="Arial"/>
                <a:sym typeface="Arial"/>
              </a:rPr>
              <a:t>, 4 May 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txBox="1"/>
          <p:nvPr>
            <p:ph type="ctrTitle"/>
          </p:nvPr>
        </p:nvSpPr>
        <p:spPr>
          <a:xfrm>
            <a:off x="518401" y="442469"/>
            <a:ext cx="3086036" cy="426765"/>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000"/>
              <a:buFont typeface="Arial"/>
              <a:buNone/>
            </a:pPr>
            <a:r>
              <a:rPr lang="en-GB" sz="2000"/>
              <a:t>Why so many numbers?</a:t>
            </a:r>
            <a:endParaRPr/>
          </a:p>
        </p:txBody>
      </p:sp>
      <p:sp>
        <p:nvSpPr>
          <p:cNvPr id="315" name="Google Shape;315;p46"/>
          <p:cNvSpPr txBox="1"/>
          <p:nvPr>
            <p:ph idx="1" type="body"/>
          </p:nvPr>
        </p:nvSpPr>
        <p:spPr>
          <a:xfrm>
            <a:off x="576000" y="1440000"/>
            <a:ext cx="11136000" cy="233455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GB" sz="1800"/>
              <a:t>The unreasonable persuasiveness of numbers. </a:t>
            </a:r>
            <a:endParaRPr sz="1800"/>
          </a:p>
          <a:p>
            <a:pPr indent="0" lvl="0" marL="0" rtl="0" algn="l">
              <a:lnSpc>
                <a:spcPct val="90000"/>
              </a:lnSpc>
              <a:spcBef>
                <a:spcPts val="1333"/>
              </a:spcBef>
              <a:spcAft>
                <a:spcPts val="0"/>
              </a:spcAft>
              <a:buClr>
                <a:schemeClr val="dk1"/>
              </a:buClr>
              <a:buSzPts val="1800"/>
              <a:buNone/>
            </a:pPr>
            <a:r>
              <a:rPr lang="en-GB" sz="1800"/>
              <a:t>Numbers as devices of rhetoric.</a:t>
            </a:r>
            <a:endParaRPr/>
          </a:p>
          <a:p>
            <a:pPr indent="-285749" lvl="1" marL="895319" rtl="0" algn="l">
              <a:lnSpc>
                <a:spcPct val="90000"/>
              </a:lnSpc>
              <a:spcBef>
                <a:spcPts val="667"/>
              </a:spcBef>
              <a:spcAft>
                <a:spcPts val="0"/>
              </a:spcAft>
              <a:buClr>
                <a:schemeClr val="dk1"/>
              </a:buClr>
              <a:buSzPts val="1800"/>
              <a:buFont typeface="Arial"/>
              <a:buChar char="•"/>
            </a:pPr>
            <a:r>
              <a:rPr lang="en-GB" sz="1800"/>
              <a:t>Interesting recent paper by Brendan Lawson and Matthew Lovatt: </a:t>
            </a:r>
            <a:br>
              <a:rPr lang="en-GB" sz="1800"/>
            </a:br>
            <a:r>
              <a:rPr i="1" lang="en-GB" sz="1800"/>
              <a:t>Towards a rhetorical understanding of statistics in politics: Quantifying the National Health Service ‘Winter Crisis</a:t>
            </a:r>
            <a:r>
              <a:rPr i="0" lang="en-GB" sz="1800"/>
              <a:t>’.</a:t>
            </a:r>
            <a:br>
              <a:rPr i="0" lang="en-GB" sz="1800"/>
            </a:br>
            <a:r>
              <a:rPr lang="en-GB"/>
              <a:t>European Journal of Communication, 2020, </a:t>
            </a:r>
            <a:r>
              <a:rPr lang="en-GB" u="sng">
                <a:solidFill>
                  <a:schemeClr val="hlink"/>
                </a:solidFill>
                <a:hlinkClick r:id="rId3"/>
              </a:rPr>
              <a:t>https://doi.org/10.1177/0267323120966842</a:t>
            </a:r>
            <a:r>
              <a:rPr lang="en-GB"/>
              <a:t> </a:t>
            </a:r>
            <a:endParaRPr sz="1800"/>
          </a:p>
          <a:p>
            <a:pPr indent="-285749" lvl="1" marL="895319" rtl="0" algn="l">
              <a:lnSpc>
                <a:spcPct val="90000"/>
              </a:lnSpc>
              <a:spcBef>
                <a:spcPts val="667"/>
              </a:spcBef>
              <a:spcAft>
                <a:spcPts val="0"/>
              </a:spcAft>
              <a:buClr>
                <a:schemeClr val="dk1"/>
              </a:buClr>
              <a:buSzPts val="1800"/>
              <a:buFont typeface="Arial"/>
              <a:buChar char="•"/>
            </a:pPr>
            <a:r>
              <a:rPr lang="en-GB" sz="1800"/>
              <a:t>Numbers for shutting down argument.</a:t>
            </a:r>
            <a:endParaRPr/>
          </a:p>
          <a:p>
            <a:pPr indent="0" lvl="0" marL="0" rtl="0" algn="l">
              <a:lnSpc>
                <a:spcPct val="90000"/>
              </a:lnSpc>
              <a:spcBef>
                <a:spcPts val="1333"/>
              </a:spcBef>
              <a:spcAft>
                <a:spcPts val="0"/>
              </a:spcAft>
              <a:buClr>
                <a:schemeClr val="dk1"/>
              </a:buClr>
              <a:buSzPts val="1800"/>
              <a:buNone/>
            </a:pPr>
            <a:r>
              <a:rPr lang="en-GB" sz="1800"/>
              <a:t>Numbers can increase the credibility of a story. (Koetsenruijter 2008, 2011, 2018)</a:t>
            </a:r>
            <a:endParaRPr/>
          </a:p>
          <a:p>
            <a:pPr indent="-196850" lvl="0" marL="285750" rtl="0" algn="l">
              <a:lnSpc>
                <a:spcPct val="90000"/>
              </a:lnSpc>
              <a:spcBef>
                <a:spcPts val="1333"/>
              </a:spcBef>
              <a:spcAft>
                <a:spcPts val="0"/>
              </a:spcAft>
              <a:buClr>
                <a:schemeClr val="dk1"/>
              </a:buClr>
              <a:buSzPts val="1400"/>
              <a:buFont typeface="Arial"/>
              <a:buNone/>
            </a:pPr>
            <a:r>
              <a:t/>
            </a:r>
            <a:endParaRPr sz="1400"/>
          </a:p>
        </p:txBody>
      </p:sp>
      <p:sp>
        <p:nvSpPr>
          <p:cNvPr id="316" name="Google Shape;316;p46"/>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17" name="Google Shape;317;p46"/>
          <p:cNvSpPr txBox="1"/>
          <p:nvPr/>
        </p:nvSpPr>
        <p:spPr>
          <a:xfrm>
            <a:off x="756754" y="4231758"/>
            <a:ext cx="4913884"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Tim Harford’s new book </a:t>
            </a:r>
            <a:r>
              <a:rPr i="1" lang="en-GB" sz="2000">
                <a:solidFill>
                  <a:schemeClr val="dk1"/>
                </a:solidFill>
                <a:latin typeface="Arial"/>
                <a:ea typeface="Arial"/>
                <a:cs typeface="Arial"/>
                <a:sym typeface="Arial"/>
              </a:rPr>
              <a:t>How to Make the World Add Up: Ten Rules for Thinking Differently about Numbers </a:t>
            </a:r>
            <a:r>
              <a:rPr lang="en-GB" sz="2000">
                <a:solidFill>
                  <a:schemeClr val="dk1"/>
                </a:solidFill>
                <a:latin typeface="Arial"/>
                <a:ea typeface="Arial"/>
                <a:cs typeface="Arial"/>
                <a:sym typeface="Arial"/>
              </a:rPr>
              <a:t> (Bridge Street Press, 2020)</a:t>
            </a:r>
            <a:endParaRPr/>
          </a:p>
          <a:p>
            <a:pPr indent="0" lvl="0" marL="0" marR="0" rtl="0" algn="l">
              <a:spcBef>
                <a:spcPts val="0"/>
              </a:spcBef>
              <a:spcAft>
                <a:spcPts val="0"/>
              </a:spcAft>
              <a:buNone/>
            </a:pPr>
            <a:r>
              <a:t/>
            </a:r>
            <a:endParaRPr sz="2000">
              <a:solidFill>
                <a:srgbClr val="FF0000"/>
              </a:solidFill>
              <a:latin typeface="Arial"/>
              <a:ea typeface="Arial"/>
              <a:cs typeface="Arial"/>
              <a:sym typeface="Arial"/>
            </a:endParaRPr>
          </a:p>
          <a:p>
            <a:pPr indent="0" lvl="2" marL="914400" marR="0" rtl="0" algn="l">
              <a:spcBef>
                <a:spcPts val="0"/>
              </a:spcBef>
              <a:spcAft>
                <a:spcPts val="0"/>
              </a:spcAft>
              <a:buNone/>
            </a:pPr>
            <a:r>
              <a:rPr b="1" i="0" lang="en-GB" sz="2000" u="none" cap="none" strike="noStrike">
                <a:solidFill>
                  <a:srgbClr val="FF0000"/>
                </a:solidFill>
                <a:latin typeface="Arial"/>
                <a:ea typeface="Arial"/>
                <a:cs typeface="Arial"/>
                <a:sym typeface="Arial"/>
              </a:rPr>
              <a:t>Rule 1: Search your feelings</a:t>
            </a:r>
            <a:endParaRPr b="0" i="0" sz="2000" u="none" cap="none" strike="noStrike">
              <a:solidFill>
                <a:srgbClr val="FF0000"/>
              </a:solidFill>
              <a:latin typeface="Arial"/>
              <a:ea typeface="Arial"/>
              <a:cs typeface="Arial"/>
              <a:sym typeface="Arial"/>
            </a:endParaRPr>
          </a:p>
        </p:txBody>
      </p:sp>
      <p:pic>
        <p:nvPicPr>
          <p:cNvPr descr="How to Make the World Add Up: Ten Rules for Thinking Differently About Numbers by [Tim Harford]" id="318" name="Google Shape;318;p46"/>
          <p:cNvPicPr preferRelativeResize="0"/>
          <p:nvPr/>
        </p:nvPicPr>
        <p:blipFill rotWithShape="1">
          <a:blip r:embed="rId4">
            <a:alphaModFix/>
          </a:blip>
          <a:srcRect b="0" l="0" r="0" t="0"/>
          <a:stretch/>
        </p:blipFill>
        <p:spPr>
          <a:xfrm>
            <a:off x="9133047" y="3486023"/>
            <a:ext cx="1992819" cy="30471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7"/>
          <p:cNvSpPr txBox="1"/>
          <p:nvPr>
            <p:ph type="ctrTitle"/>
          </p:nvPr>
        </p:nvSpPr>
        <p:spPr>
          <a:xfrm>
            <a:off x="518401" y="336003"/>
            <a:ext cx="3224259" cy="479999"/>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 hasn’t changed</a:t>
            </a:r>
            <a:endParaRPr/>
          </a:p>
        </p:txBody>
      </p:sp>
      <p:sp>
        <p:nvSpPr>
          <p:cNvPr id="325" name="Google Shape;325;p47"/>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rgbClr val="7F7F7F"/>
              </a:buClr>
              <a:buSzPts val="2800"/>
              <a:buFont typeface="Arial"/>
              <a:buChar char="•"/>
            </a:pPr>
            <a:r>
              <a:rPr lang="en-GB" sz="2800">
                <a:solidFill>
                  <a:srgbClr val="7F7F7F"/>
                </a:solidFill>
              </a:rPr>
              <a:t>Ubiquitous statistics (well, numbers)</a:t>
            </a:r>
            <a:endParaRPr/>
          </a:p>
          <a:p>
            <a:pPr indent="-285750" lvl="0" marL="285750" rtl="0" algn="l">
              <a:lnSpc>
                <a:spcPct val="90000"/>
              </a:lnSpc>
              <a:spcBef>
                <a:spcPts val="1333"/>
              </a:spcBef>
              <a:spcAft>
                <a:spcPts val="0"/>
              </a:spcAft>
              <a:buClr>
                <a:schemeClr val="dk1"/>
              </a:buClr>
              <a:buSzPts val="2800"/>
              <a:buFont typeface="Arial"/>
              <a:buChar char="•"/>
            </a:pPr>
            <a:r>
              <a:rPr lang="en-GB" sz="2800"/>
              <a:t>Poor communication of uncertainty</a:t>
            </a:r>
            <a:endParaRPr/>
          </a:p>
          <a:p>
            <a:pPr indent="-184150" lvl="0" marL="285750" rtl="0" algn="l">
              <a:lnSpc>
                <a:spcPct val="90000"/>
              </a:lnSpc>
              <a:spcBef>
                <a:spcPts val="1333"/>
              </a:spcBef>
              <a:spcAft>
                <a:spcPts val="0"/>
              </a:spcAft>
              <a:buClr>
                <a:schemeClr val="dk1"/>
              </a:buClr>
              <a:buSzPts val="1600"/>
              <a:buFont typeface="Arial"/>
              <a:buNone/>
            </a:pPr>
            <a:r>
              <a:t/>
            </a:r>
            <a:endParaRPr/>
          </a:p>
          <a:p>
            <a:pPr indent="-184149" lvl="1" marL="895319" rtl="0" algn="l">
              <a:lnSpc>
                <a:spcPct val="90000"/>
              </a:lnSpc>
              <a:spcBef>
                <a:spcPts val="667"/>
              </a:spcBef>
              <a:spcAft>
                <a:spcPts val="0"/>
              </a:spcAft>
              <a:buClr>
                <a:schemeClr val="dk1"/>
              </a:buClr>
              <a:buSzPts val="1600"/>
              <a:buFont typeface="Arial"/>
              <a:buNone/>
            </a:pPr>
            <a:r>
              <a:t/>
            </a:r>
            <a:endParaRPr/>
          </a:p>
          <a:p>
            <a:pPr indent="-184149" lvl="1" marL="895319" rtl="0" algn="l">
              <a:lnSpc>
                <a:spcPct val="90000"/>
              </a:lnSpc>
              <a:spcBef>
                <a:spcPts val="667"/>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p:txBody>
      </p:sp>
      <p:sp>
        <p:nvSpPr>
          <p:cNvPr id="326" name="Google Shape;326;p47"/>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8"/>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i="1" lang="en-GB"/>
              <a:t>Why</a:t>
            </a:r>
            <a:r>
              <a:rPr lang="en-GB"/>
              <a:t> communicate uncertainty</a:t>
            </a:r>
            <a:endParaRPr i="1"/>
          </a:p>
        </p:txBody>
      </p:sp>
      <p:sp>
        <p:nvSpPr>
          <p:cNvPr id="333" name="Google Shape;333;p48"/>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9"/>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pic>
        <p:nvPicPr>
          <p:cNvPr id="340" name="Google Shape;340;p49"/>
          <p:cNvPicPr preferRelativeResize="0"/>
          <p:nvPr/>
        </p:nvPicPr>
        <p:blipFill rotWithShape="1">
          <a:blip r:embed="rId3">
            <a:alphaModFix/>
          </a:blip>
          <a:srcRect b="0" l="0" r="0" t="0"/>
          <a:stretch/>
        </p:blipFill>
        <p:spPr>
          <a:xfrm>
            <a:off x="956929" y="2147776"/>
            <a:ext cx="9425831" cy="2562447"/>
          </a:xfrm>
          <a:prstGeom prst="rect">
            <a:avLst/>
          </a:prstGeom>
          <a:noFill/>
          <a:ln>
            <a:noFill/>
          </a:ln>
        </p:spPr>
      </p:pic>
      <p:sp>
        <p:nvSpPr>
          <p:cNvPr id="341" name="Google Shape;341;p49"/>
          <p:cNvSpPr txBox="1"/>
          <p:nvPr/>
        </p:nvSpPr>
        <p:spPr>
          <a:xfrm>
            <a:off x="667192" y="6039446"/>
            <a:ext cx="481566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BMJ Evidence-based Medicine, Oct 2010 (online)</a:t>
            </a:r>
            <a:endParaRPr b="0" i="0" sz="1600" u="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600" u="sng" strike="noStrike">
                <a:solidFill>
                  <a:schemeClr val="hlink"/>
                </a:solidFill>
                <a:latin typeface="Inter"/>
                <a:ea typeface="Inter"/>
                <a:cs typeface="Inter"/>
                <a:sym typeface="Inter"/>
                <a:hlinkClick r:id="rId4"/>
              </a:rPr>
              <a:t>http://dx.doi.org/10.1136/bmjebm-2020-111541</a:t>
            </a:r>
            <a:r>
              <a:rPr b="0" i="0" lang="en-GB" sz="1600" u="none" strike="noStrike">
                <a:solidFill>
                  <a:schemeClr val="dk1"/>
                </a:solidFill>
                <a:latin typeface="Inter"/>
                <a:ea typeface="Inter"/>
                <a:cs typeface="Inter"/>
                <a:sym typeface="Inter"/>
              </a:rPr>
              <a:t> </a:t>
            </a:r>
            <a:endParaRPr sz="1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ctrTitle"/>
          </p:nvPr>
        </p:nvSpPr>
        <p:spPr>
          <a:xfrm>
            <a:off x="518400" y="533235"/>
            <a:ext cx="3298687" cy="426765"/>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Their conclusion</a:t>
            </a:r>
            <a:endParaRPr/>
          </a:p>
        </p:txBody>
      </p:sp>
      <p:sp>
        <p:nvSpPr>
          <p:cNvPr id="348" name="Google Shape;348;p50"/>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1800"/>
              <a:buFont typeface="Arial"/>
              <a:buChar char="•"/>
            </a:pPr>
            <a:r>
              <a:rPr lang="en-GB" sz="1800"/>
              <a:t>Two key messages sent to patients, instructing significant undertakings, by government in the context of COVID-19 did not contain any reference to their uncertainties. Yet the advice given was not based on highly certain evidence […]. </a:t>
            </a:r>
            <a:endParaRPr/>
          </a:p>
          <a:p>
            <a:pPr indent="-285750" lvl="0" marL="285750" rtl="0" algn="l">
              <a:lnSpc>
                <a:spcPct val="90000"/>
              </a:lnSpc>
              <a:spcBef>
                <a:spcPts val="1333"/>
              </a:spcBef>
              <a:spcAft>
                <a:spcPts val="0"/>
              </a:spcAft>
              <a:buClr>
                <a:schemeClr val="dk1"/>
              </a:buClr>
              <a:buSzPts val="1800"/>
              <a:buFont typeface="Arial"/>
              <a:buChar char="•"/>
            </a:pPr>
            <a:r>
              <a:rPr lang="en-GB" sz="1800"/>
              <a:t>Evidence based policy means that </a:t>
            </a:r>
            <a:r>
              <a:rPr b="1" lang="en-GB" sz="1800"/>
              <a:t>policy and public advice should change as better evidence emerges</a:t>
            </a:r>
            <a:r>
              <a:rPr lang="en-GB" sz="1800"/>
              <a:t>. If apparently inexplicable changes to advice follows, these risk incurring a loss of trust, and the public referring to less reliable sources instead. […]</a:t>
            </a:r>
            <a:endParaRPr/>
          </a:p>
          <a:p>
            <a:pPr indent="-285750" lvl="0" marL="285750" rtl="0" algn="l">
              <a:lnSpc>
                <a:spcPct val="90000"/>
              </a:lnSpc>
              <a:spcBef>
                <a:spcPts val="1333"/>
              </a:spcBef>
              <a:spcAft>
                <a:spcPts val="0"/>
              </a:spcAft>
              <a:buClr>
                <a:schemeClr val="dk1"/>
              </a:buClr>
              <a:buSzPts val="1800"/>
              <a:buFont typeface="Arial"/>
              <a:buChar char="•"/>
            </a:pPr>
            <a:r>
              <a:rPr lang="en-GB" sz="1800"/>
              <a:t>Further, medical ethics requires </a:t>
            </a:r>
            <a:r>
              <a:rPr b="1" lang="en-GB" sz="1800"/>
              <a:t>honesty and openness </a:t>
            </a:r>
            <a:r>
              <a:rPr lang="en-GB" sz="1800"/>
              <a:t>about the extent and </a:t>
            </a:r>
            <a:r>
              <a:rPr b="1" lang="en-GB" sz="1800"/>
              <a:t>limitations</a:t>
            </a:r>
            <a:r>
              <a:rPr lang="en-GB" sz="1800"/>
              <a:t> of current knowledge. </a:t>
            </a:r>
            <a:endParaRPr/>
          </a:p>
          <a:p>
            <a:pPr indent="-285750" lvl="0" marL="285750" rtl="0" algn="l">
              <a:lnSpc>
                <a:spcPct val="90000"/>
              </a:lnSpc>
              <a:spcBef>
                <a:spcPts val="1333"/>
              </a:spcBef>
              <a:spcAft>
                <a:spcPts val="0"/>
              </a:spcAft>
              <a:buClr>
                <a:schemeClr val="dk1"/>
              </a:buClr>
              <a:buSzPts val="1800"/>
              <a:buFont typeface="Arial"/>
              <a:buChar char="•"/>
            </a:pPr>
            <a:r>
              <a:rPr lang="en-GB" sz="1800"/>
              <a:t>We recommend that future public communications about risks in the context of COVID-19 carefully includes uncertainties and caveats. </a:t>
            </a:r>
            <a:r>
              <a:rPr b="1" lang="en-GB" sz="1800"/>
              <a:t>We also recommend that admissions of uncertainty in such communications is regarded as a strength of communication and desirable by policymakers</a:t>
            </a:r>
            <a:r>
              <a:rPr lang="en-GB" sz="1800"/>
              <a:t>.</a:t>
            </a:r>
            <a:endParaRPr/>
          </a:p>
          <a:p>
            <a:pPr indent="0" lvl="0" marL="0" rtl="0" algn="l">
              <a:lnSpc>
                <a:spcPct val="90000"/>
              </a:lnSpc>
              <a:spcBef>
                <a:spcPts val="1333"/>
              </a:spcBef>
              <a:spcAft>
                <a:spcPts val="0"/>
              </a:spcAft>
              <a:buClr>
                <a:schemeClr val="dk1"/>
              </a:buClr>
              <a:buSzPts val="1600"/>
              <a:buNone/>
            </a:pPr>
            <a:r>
              <a:t/>
            </a:r>
            <a:endParaRPr/>
          </a:p>
        </p:txBody>
      </p:sp>
      <p:sp>
        <p:nvSpPr>
          <p:cNvPr id="349" name="Google Shape;349;p50"/>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A picture containing text&#10;&#10;Description automatically generated" id="195" name="Google Shape;195;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33"/>
          <p:cNvSpPr txBox="1"/>
          <p:nvPr>
            <p:ph type="ctrTitle"/>
          </p:nvPr>
        </p:nvSpPr>
        <p:spPr>
          <a:xfrm>
            <a:off x="1412705" y="1433974"/>
            <a:ext cx="9067766"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Arial"/>
              <a:buNone/>
            </a:pPr>
            <a:r>
              <a:rPr lang="en-GB" sz="3600"/>
              <a:t>…but first:</a:t>
            </a:r>
            <a:br>
              <a:rPr lang="en-GB" sz="3600"/>
            </a:br>
            <a:br>
              <a:rPr lang="en-GB"/>
            </a:br>
            <a:r>
              <a:rPr lang="en-GB"/>
              <a:t>A coronavirus example…</a:t>
            </a:r>
            <a:endParaRPr/>
          </a:p>
        </p:txBody>
      </p:sp>
      <p:sp>
        <p:nvSpPr>
          <p:cNvPr id="197" name="Google Shape;197;p33"/>
          <p:cNvSpPr txBox="1"/>
          <p:nvPr>
            <p:ph idx="1" type="subTitle"/>
          </p:nvPr>
        </p:nvSpPr>
        <p:spPr>
          <a:xfrm>
            <a:off x="1412706" y="4222656"/>
            <a:ext cx="10299294" cy="15511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None/>
            </a:pPr>
            <a:r>
              <a:rPr lang="en-GB"/>
              <a:t>Or, </a:t>
            </a:r>
            <a:endParaRPr/>
          </a:p>
          <a:p>
            <a:pPr indent="0" lvl="0" marL="0" rtl="0" algn="l">
              <a:lnSpc>
                <a:spcPct val="90000"/>
              </a:lnSpc>
              <a:spcBef>
                <a:spcPts val="0"/>
              </a:spcBef>
              <a:spcAft>
                <a:spcPts val="0"/>
              </a:spcAft>
              <a:buClr>
                <a:schemeClr val="lt1"/>
              </a:buClr>
              <a:buSzPts val="2800"/>
              <a:buNone/>
            </a:pPr>
            <a:r>
              <a:t/>
            </a:r>
            <a:endParaRPr sz="2800"/>
          </a:p>
          <a:p>
            <a:pPr indent="0" lvl="0" marL="0" rtl="0" algn="l">
              <a:lnSpc>
                <a:spcPct val="90000"/>
              </a:lnSpc>
              <a:spcBef>
                <a:spcPts val="0"/>
              </a:spcBef>
              <a:spcAft>
                <a:spcPts val="0"/>
              </a:spcAft>
              <a:buClr>
                <a:schemeClr val="lt1"/>
              </a:buClr>
              <a:buSzPts val="2800"/>
              <a:buNone/>
            </a:pPr>
            <a:r>
              <a:rPr b="1" i="1" lang="en-GB" sz="2800"/>
              <a:t>Two UK statisticians sucked into </a:t>
            </a:r>
            <a:br>
              <a:rPr b="1" i="1" lang="en-GB" sz="2800"/>
            </a:br>
            <a:r>
              <a:rPr b="1" i="1" lang="en-GB" sz="2800"/>
              <a:t>German Twitter storm shock horror!</a:t>
            </a:r>
            <a:endParaRPr/>
          </a:p>
        </p:txBody>
      </p:sp>
      <p:sp>
        <p:nvSpPr>
          <p:cNvPr id="198" name="Google Shape;198;p33"/>
          <p:cNvSpPr txBox="1"/>
          <p:nvPr/>
        </p:nvSpPr>
        <p:spPr>
          <a:xfrm>
            <a:off x="11712000" y="6378000"/>
            <a:ext cx="480000" cy="48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600" u="none" cap="none" strike="noStrike">
                <a:solidFill>
                  <a:schemeClr val="lt1"/>
                </a:solidFill>
                <a:latin typeface="Calibri"/>
                <a:ea typeface="Calibri"/>
                <a:cs typeface="Calibri"/>
                <a:sym typeface="Calibri"/>
              </a:rPr>
              <a:t>‹#›</a:t>
            </a:fld>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ph type="ctrTitle"/>
          </p:nvPr>
        </p:nvSpPr>
        <p:spPr>
          <a:xfrm>
            <a:off x="518401" y="533235"/>
            <a:ext cx="4415106" cy="426765"/>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…and there’s more…</a:t>
            </a:r>
            <a:endParaRPr/>
          </a:p>
        </p:txBody>
      </p:sp>
      <p:sp>
        <p:nvSpPr>
          <p:cNvPr id="356" name="Google Shape;356;p51"/>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100000"/>
              </a:lnSpc>
              <a:spcBef>
                <a:spcPts val="0"/>
              </a:spcBef>
              <a:spcAft>
                <a:spcPts val="0"/>
              </a:spcAft>
              <a:buClr>
                <a:schemeClr val="dk1"/>
              </a:buClr>
              <a:buSzPts val="1800"/>
              <a:buFont typeface="Arial"/>
              <a:buChar char="•"/>
            </a:pPr>
            <a:r>
              <a:rPr i="1" lang="en-GB" sz="1800"/>
              <a:t>BMJ </a:t>
            </a:r>
            <a:r>
              <a:rPr lang="en-GB" sz="1800"/>
              <a:t>editorial, 19 October 2020, ‘Covid-19’s known unknowns’, by George Davey Smith, Michael Blastland and Marcus Munafò, </a:t>
            </a:r>
            <a:r>
              <a:rPr lang="en-GB" sz="1800" u="sng">
                <a:solidFill>
                  <a:schemeClr val="hlink"/>
                </a:solidFill>
                <a:hlinkClick r:id="rId3"/>
              </a:rPr>
              <a:t>https://doi.org/10.1136/bmj.m3979</a:t>
            </a:r>
            <a:r>
              <a:rPr lang="en-GB" sz="1800"/>
              <a:t> </a:t>
            </a:r>
            <a:endParaRPr/>
          </a:p>
          <a:p>
            <a:pPr indent="-285749" lvl="1" marL="895319" rtl="0" algn="l">
              <a:lnSpc>
                <a:spcPct val="100000"/>
              </a:lnSpc>
              <a:spcBef>
                <a:spcPts val="667"/>
              </a:spcBef>
              <a:spcAft>
                <a:spcPts val="0"/>
              </a:spcAft>
              <a:buClr>
                <a:schemeClr val="dk1"/>
              </a:buClr>
              <a:buSzPts val="1800"/>
              <a:buFont typeface="Arial"/>
              <a:buChar char="•"/>
            </a:pPr>
            <a:r>
              <a:rPr lang="en-GB" sz="1800"/>
              <a:t>Subtitle “</a:t>
            </a:r>
            <a:r>
              <a:rPr b="1" lang="en-GB" sz="1800"/>
              <a:t>The more certain someone is about covid-19, the less you should trust them</a:t>
            </a:r>
            <a:r>
              <a:rPr lang="en-GB" sz="1800"/>
              <a:t>”. </a:t>
            </a:r>
            <a:endParaRPr/>
          </a:p>
          <a:p>
            <a:pPr indent="-171450" lvl="0" marL="285750" rtl="0" algn="l">
              <a:lnSpc>
                <a:spcPct val="100000"/>
              </a:lnSpc>
              <a:spcBef>
                <a:spcPts val="1333"/>
              </a:spcBef>
              <a:spcAft>
                <a:spcPts val="0"/>
              </a:spcAft>
              <a:buClr>
                <a:schemeClr val="dk1"/>
              </a:buClr>
              <a:buSzPts val="1800"/>
              <a:buFont typeface="Arial"/>
              <a:buNone/>
            </a:pPr>
            <a:r>
              <a:t/>
            </a:r>
            <a:endParaRPr i="1" sz="1800"/>
          </a:p>
          <a:p>
            <a:pPr indent="-285750" lvl="0" marL="285750" rtl="0" algn="l">
              <a:lnSpc>
                <a:spcPct val="100000"/>
              </a:lnSpc>
              <a:spcBef>
                <a:spcPts val="1333"/>
              </a:spcBef>
              <a:spcAft>
                <a:spcPts val="0"/>
              </a:spcAft>
              <a:buClr>
                <a:schemeClr val="dk1"/>
              </a:buClr>
              <a:buSzPts val="1800"/>
              <a:buFont typeface="Arial"/>
              <a:buChar char="•"/>
            </a:pPr>
            <a:r>
              <a:rPr i="1" lang="en-GB" sz="1800"/>
              <a:t>UnHerd</a:t>
            </a:r>
            <a:r>
              <a:rPr lang="en-GB" sz="1800"/>
              <a:t>, 26 October 2020, ‘How the experts messed up on Covid’, by Stuart Ritchie and Michael Story, </a:t>
            </a:r>
            <a:r>
              <a:rPr lang="en-GB" sz="1800" u="sng">
                <a:solidFill>
                  <a:schemeClr val="hlink"/>
                </a:solidFill>
                <a:hlinkClick r:id="rId4"/>
              </a:rPr>
              <a:t>https://unherd.com/2020/10/how-the-experts-messed-up-on-covid/</a:t>
            </a:r>
            <a:r>
              <a:rPr lang="en-GB" sz="1800"/>
              <a:t> </a:t>
            </a:r>
            <a:endParaRPr i="1" sz="1800"/>
          </a:p>
        </p:txBody>
      </p:sp>
      <p:sp>
        <p:nvSpPr>
          <p:cNvPr id="357" name="Google Shape;357;p51"/>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64" name="Google Shape;364;p52"/>
          <p:cNvSpPr txBox="1"/>
          <p:nvPr/>
        </p:nvSpPr>
        <p:spPr>
          <a:xfrm>
            <a:off x="677826" y="5158937"/>
            <a:ext cx="357519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u="sng">
                <a:solidFill>
                  <a:schemeClr val="hlink"/>
                </a:solidFill>
                <a:latin typeface="Arial"/>
                <a:ea typeface="Arial"/>
                <a:cs typeface="Arial"/>
                <a:sym typeface="Arial"/>
                <a:hlinkClick r:id="rId3"/>
              </a:rPr>
              <a:t>https://doi.org/10.1073/pnas.1913678117</a:t>
            </a:r>
            <a:endParaRPr sz="1200">
              <a:solidFill>
                <a:schemeClr val="dk1"/>
              </a:solidFill>
              <a:latin typeface="Arial"/>
              <a:ea typeface="Arial"/>
              <a:cs typeface="Arial"/>
              <a:sym typeface="Arial"/>
            </a:endParaRPr>
          </a:p>
        </p:txBody>
      </p:sp>
      <p:grpSp>
        <p:nvGrpSpPr>
          <p:cNvPr id="365" name="Google Shape;365;p52"/>
          <p:cNvGrpSpPr/>
          <p:nvPr/>
        </p:nvGrpSpPr>
        <p:grpSpPr>
          <a:xfrm>
            <a:off x="202019" y="0"/>
            <a:ext cx="7956169" cy="4914385"/>
            <a:chOff x="202019" y="0"/>
            <a:chExt cx="7956169" cy="4914385"/>
          </a:xfrm>
        </p:grpSpPr>
        <p:pic>
          <p:nvPicPr>
            <p:cNvPr id="366" name="Google Shape;366;p52"/>
            <p:cNvPicPr preferRelativeResize="0"/>
            <p:nvPr/>
          </p:nvPicPr>
          <p:blipFill rotWithShape="1">
            <a:blip r:embed="rId4">
              <a:alphaModFix/>
            </a:blip>
            <a:srcRect b="0" l="0" r="0" t="0"/>
            <a:stretch/>
          </p:blipFill>
          <p:spPr>
            <a:xfrm>
              <a:off x="202019" y="0"/>
              <a:ext cx="7956169" cy="4914385"/>
            </a:xfrm>
            <a:prstGeom prst="rect">
              <a:avLst/>
            </a:prstGeom>
            <a:noFill/>
            <a:ln>
              <a:noFill/>
            </a:ln>
          </p:spPr>
        </p:pic>
        <p:sp>
          <p:nvSpPr>
            <p:cNvPr id="367" name="Google Shape;367;p52"/>
            <p:cNvSpPr/>
            <p:nvPr/>
          </p:nvSpPr>
          <p:spPr>
            <a:xfrm>
              <a:off x="4880344" y="4635795"/>
              <a:ext cx="2434856" cy="2785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8" name="Google Shape;368;p52"/>
          <p:cNvSpPr txBox="1"/>
          <p:nvPr/>
        </p:nvSpPr>
        <p:spPr>
          <a:xfrm>
            <a:off x="677826" y="5599170"/>
            <a:ext cx="609777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Winton Centre for Risk and Evidence Communication, </a:t>
            </a:r>
            <a:r>
              <a:rPr lang="en-GB" sz="1800" u="sng">
                <a:solidFill>
                  <a:schemeClr val="hlink"/>
                </a:solidFill>
                <a:latin typeface="Arial"/>
                <a:ea typeface="Arial"/>
                <a:cs typeface="Arial"/>
                <a:sym typeface="Arial"/>
                <a:hlinkClick r:id="rId5"/>
              </a:rPr>
              <a:t>https://wintoncentre.maths.cam.ac.uk/</a:t>
            </a:r>
            <a:r>
              <a:rPr lang="en-GB" sz="1800">
                <a:solidFill>
                  <a:schemeClr val="dk1"/>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528000" y="685087"/>
            <a:ext cx="11136000" cy="539793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333"/>
              </a:buClr>
              <a:buSzPts val="2000"/>
              <a:buNone/>
            </a:pPr>
            <a:r>
              <a:rPr b="1" i="1" lang="en-GB" sz="2000">
                <a:solidFill>
                  <a:srgbClr val="333333"/>
                </a:solidFill>
                <a:latin typeface="Open Sans"/>
                <a:ea typeface="Open Sans"/>
                <a:cs typeface="Open Sans"/>
                <a:sym typeface="Open Sans"/>
              </a:rPr>
              <a:t>Significance</a:t>
            </a:r>
            <a:endParaRPr/>
          </a:p>
          <a:p>
            <a:pPr indent="0" lvl="0" marL="0" rtl="0" algn="l">
              <a:lnSpc>
                <a:spcPct val="90000"/>
              </a:lnSpc>
              <a:spcBef>
                <a:spcPts val="1333"/>
              </a:spcBef>
              <a:spcAft>
                <a:spcPts val="0"/>
              </a:spcAft>
              <a:buClr>
                <a:srgbClr val="333333"/>
              </a:buClr>
              <a:buSzPts val="2000"/>
              <a:buNone/>
            </a:pPr>
            <a:r>
              <a:rPr b="0" i="0" lang="en-GB" sz="2000">
                <a:solidFill>
                  <a:srgbClr val="333333"/>
                </a:solidFill>
                <a:latin typeface="Open Sans"/>
                <a:ea typeface="Open Sans"/>
                <a:cs typeface="Open Sans"/>
                <a:sym typeface="Open Sans"/>
              </a:rPr>
              <a:t>Does openly communicating uncertainty around facts and numbers necessarily undermine audiences’ trust in the facts, or the communicators? Despite concerns among scientists, experts, and journalists, this has not been studied extensively. </a:t>
            </a:r>
            <a:endParaRPr/>
          </a:p>
          <a:p>
            <a:pPr indent="0" lvl="0" marL="0" rtl="0" algn="l">
              <a:lnSpc>
                <a:spcPct val="90000"/>
              </a:lnSpc>
              <a:spcBef>
                <a:spcPts val="1333"/>
              </a:spcBef>
              <a:spcAft>
                <a:spcPts val="0"/>
              </a:spcAft>
              <a:buClr>
                <a:srgbClr val="333333"/>
              </a:buClr>
              <a:buSzPts val="2000"/>
              <a:buNone/>
            </a:pPr>
            <a:r>
              <a:rPr b="0" i="0" lang="en-GB" sz="2000">
                <a:solidFill>
                  <a:srgbClr val="333333"/>
                </a:solidFill>
                <a:latin typeface="Open Sans"/>
                <a:ea typeface="Open Sans"/>
                <a:cs typeface="Open Sans"/>
                <a:sym typeface="Open Sans"/>
              </a:rPr>
              <a:t>In four experiments and one field experiment on the </a:t>
            </a:r>
            <a:r>
              <a:rPr b="0" i="1" lang="en-GB" sz="2000">
                <a:solidFill>
                  <a:srgbClr val="333333"/>
                </a:solidFill>
                <a:latin typeface="Open Sans"/>
                <a:ea typeface="Open Sans"/>
                <a:cs typeface="Open Sans"/>
                <a:sym typeface="Open Sans"/>
              </a:rPr>
              <a:t>BBC News</a:t>
            </a:r>
            <a:r>
              <a:rPr b="0" i="0" lang="en-GB" sz="2000">
                <a:solidFill>
                  <a:srgbClr val="333333"/>
                </a:solidFill>
                <a:latin typeface="Open Sans"/>
                <a:ea typeface="Open Sans"/>
                <a:cs typeface="Open Sans"/>
                <a:sym typeface="Open Sans"/>
              </a:rPr>
              <a:t> website, words and numerical ranges were used to communicate uncertainty in news article-like texts. […] </a:t>
            </a:r>
            <a:r>
              <a:rPr b="1" i="0" lang="en-GB" sz="2000">
                <a:solidFill>
                  <a:srgbClr val="333333"/>
                </a:solidFill>
                <a:latin typeface="Open Sans"/>
                <a:ea typeface="Open Sans"/>
                <a:cs typeface="Open Sans"/>
                <a:sym typeface="Open Sans"/>
              </a:rPr>
              <a:t>Communicating uncertainty numerically only exerted a minor effect on trust. </a:t>
            </a:r>
            <a:endParaRPr/>
          </a:p>
          <a:p>
            <a:pPr indent="0" lvl="0" marL="0" rtl="0" algn="l">
              <a:lnSpc>
                <a:spcPct val="90000"/>
              </a:lnSpc>
              <a:spcBef>
                <a:spcPts val="1333"/>
              </a:spcBef>
              <a:spcAft>
                <a:spcPts val="0"/>
              </a:spcAft>
              <a:buClr>
                <a:srgbClr val="333333"/>
              </a:buClr>
              <a:buSzPts val="2000"/>
              <a:buNone/>
            </a:pPr>
            <a:r>
              <a:rPr b="0" i="0" lang="en-GB" sz="2000">
                <a:solidFill>
                  <a:srgbClr val="333333"/>
                </a:solidFill>
                <a:latin typeface="Open Sans"/>
                <a:ea typeface="Open Sans"/>
                <a:cs typeface="Open Sans"/>
                <a:sym typeface="Open Sans"/>
              </a:rPr>
              <a:t>Knowing this should allow academics and science communicators to be more transparent about the limits of human knowledge.</a:t>
            </a:r>
            <a:endParaRPr/>
          </a:p>
          <a:p>
            <a:pPr indent="0" lvl="0" marL="0" rtl="0" algn="l">
              <a:lnSpc>
                <a:spcPct val="90000"/>
              </a:lnSpc>
              <a:spcBef>
                <a:spcPts val="1333"/>
              </a:spcBef>
              <a:spcAft>
                <a:spcPts val="0"/>
              </a:spcAft>
              <a:buClr>
                <a:srgbClr val="333333"/>
              </a:buClr>
              <a:buSzPts val="2000"/>
              <a:buNone/>
            </a:pPr>
            <a:r>
              <a:rPr b="1" i="1" lang="en-GB" sz="2000">
                <a:solidFill>
                  <a:srgbClr val="333333"/>
                </a:solidFill>
                <a:latin typeface="Open Sans"/>
                <a:ea typeface="Open Sans"/>
                <a:cs typeface="Open Sans"/>
                <a:sym typeface="Open Sans"/>
              </a:rPr>
              <a:t>Abstract</a:t>
            </a:r>
            <a:endParaRPr/>
          </a:p>
          <a:p>
            <a:pPr indent="0" lvl="0" marL="0" rtl="0" algn="l">
              <a:lnSpc>
                <a:spcPct val="90000"/>
              </a:lnSpc>
              <a:spcBef>
                <a:spcPts val="1333"/>
              </a:spcBef>
              <a:spcAft>
                <a:spcPts val="0"/>
              </a:spcAft>
              <a:buClr>
                <a:srgbClr val="333333"/>
              </a:buClr>
              <a:buSzPts val="2000"/>
              <a:buNone/>
            </a:pPr>
            <a:r>
              <a:rPr b="0" i="0" lang="en-GB" sz="2000">
                <a:solidFill>
                  <a:srgbClr val="333333"/>
                </a:solidFill>
                <a:latin typeface="Open Sans"/>
                <a:ea typeface="Open Sans"/>
                <a:cs typeface="Open Sans"/>
                <a:sym typeface="Open Sans"/>
              </a:rPr>
              <a:t>[…] Results show that whereas </a:t>
            </a:r>
            <a:r>
              <a:rPr b="1" i="0" lang="en-GB" sz="2000">
                <a:solidFill>
                  <a:srgbClr val="333333"/>
                </a:solidFill>
                <a:latin typeface="Open Sans"/>
                <a:ea typeface="Open Sans"/>
                <a:cs typeface="Open Sans"/>
                <a:sym typeface="Open Sans"/>
              </a:rPr>
              <a:t>people do perceive greater uncertainty when it is communicated</a:t>
            </a:r>
            <a:r>
              <a:rPr b="0" i="0" lang="en-GB" sz="2000">
                <a:solidFill>
                  <a:srgbClr val="333333"/>
                </a:solidFill>
                <a:latin typeface="Open Sans"/>
                <a:ea typeface="Open Sans"/>
                <a:cs typeface="Open Sans"/>
                <a:sym typeface="Open Sans"/>
              </a:rPr>
              <a:t>, we observed </a:t>
            </a:r>
            <a:r>
              <a:rPr b="1" i="0" lang="en-GB" sz="2000">
                <a:solidFill>
                  <a:srgbClr val="333333"/>
                </a:solidFill>
                <a:latin typeface="Open Sans"/>
                <a:ea typeface="Open Sans"/>
                <a:cs typeface="Open Sans"/>
                <a:sym typeface="Open Sans"/>
              </a:rPr>
              <a:t>only a small decrease in trust in numbers and trustworthiness of the source</a:t>
            </a:r>
            <a:r>
              <a:rPr b="0" i="0" lang="en-GB" sz="2000">
                <a:solidFill>
                  <a:srgbClr val="333333"/>
                </a:solidFill>
                <a:latin typeface="Open Sans"/>
                <a:ea typeface="Open Sans"/>
                <a:cs typeface="Open Sans"/>
                <a:sym typeface="Open Sans"/>
              </a:rPr>
              <a:t> […]</a:t>
            </a:r>
            <a:endParaRPr sz="1800"/>
          </a:p>
        </p:txBody>
      </p:sp>
      <p:sp>
        <p:nvSpPr>
          <p:cNvPr id="375" name="Google Shape;375;p53"/>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4"/>
          <p:cNvSpPr txBox="1"/>
          <p:nvPr>
            <p:ph type="ctrTitle"/>
          </p:nvPr>
        </p:nvSpPr>
        <p:spPr>
          <a:xfrm>
            <a:off x="2879999" y="2880002"/>
            <a:ext cx="7656866"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a:t>Why it can be </a:t>
            </a:r>
            <a:r>
              <a:rPr i="1" lang="en-GB"/>
              <a:t>hard</a:t>
            </a:r>
            <a:r>
              <a:rPr lang="en-GB"/>
              <a:t> to communicate uncertainty</a:t>
            </a:r>
            <a:br>
              <a:rPr lang="en-GB"/>
            </a:br>
            <a:br>
              <a:rPr lang="en-GB"/>
            </a:br>
            <a:r>
              <a:rPr lang="en-GB" sz="4000"/>
              <a:t>(even for statisticians)</a:t>
            </a:r>
            <a:endParaRPr i="1"/>
          </a:p>
        </p:txBody>
      </p:sp>
      <p:sp>
        <p:nvSpPr>
          <p:cNvPr id="382" name="Google Shape;382;p54"/>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5"/>
          <p:cNvSpPr txBox="1"/>
          <p:nvPr>
            <p:ph type="ctrTitle"/>
          </p:nvPr>
        </p:nvSpPr>
        <p:spPr>
          <a:xfrm>
            <a:off x="518401" y="533235"/>
            <a:ext cx="5095590" cy="335999"/>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It’s complicated!</a:t>
            </a:r>
            <a:endParaRPr/>
          </a:p>
        </p:txBody>
      </p:sp>
      <p:sp>
        <p:nvSpPr>
          <p:cNvPr id="389" name="Google Shape;389;p55"/>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90" name="Google Shape;390;p55"/>
          <p:cNvSpPr txBox="1"/>
          <p:nvPr>
            <p:ph idx="2" type="body"/>
          </p:nvPr>
        </p:nvSpPr>
        <p:spPr>
          <a:xfrm>
            <a:off x="518401" y="1177509"/>
            <a:ext cx="10588800" cy="335999"/>
          </a:xfrm>
          <a:prstGeom prst="rect">
            <a:avLst/>
          </a:prstGeom>
          <a:no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dk1"/>
              </a:buClr>
              <a:buSzPts val="1800"/>
              <a:buNone/>
            </a:pPr>
            <a:r>
              <a:rPr lang="en-GB"/>
              <a:t>There are different kinds of uncertainty</a:t>
            </a:r>
            <a:endParaRPr/>
          </a:p>
        </p:txBody>
      </p:sp>
      <p:sp>
        <p:nvSpPr>
          <p:cNvPr id="391" name="Google Shape;391;p55"/>
          <p:cNvSpPr/>
          <p:nvPr/>
        </p:nvSpPr>
        <p:spPr>
          <a:xfrm>
            <a:off x="1310099" y="2649670"/>
            <a:ext cx="722505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5400" cap="none">
                <a:solidFill>
                  <a:srgbClr val="C6D6F5"/>
                </a:solidFill>
                <a:latin typeface="Arial"/>
                <a:ea typeface="Arial"/>
                <a:cs typeface="Arial"/>
                <a:sym typeface="Arial"/>
              </a:rPr>
              <a:t>Epistemic </a:t>
            </a:r>
            <a:r>
              <a:rPr lang="en-GB" sz="5400">
                <a:solidFill>
                  <a:schemeClr val="dk1"/>
                </a:solidFill>
                <a:latin typeface="Arial"/>
                <a:ea typeface="Arial"/>
                <a:cs typeface="Arial"/>
                <a:sym typeface="Arial"/>
              </a:rPr>
              <a:t>uncertainty</a:t>
            </a:r>
            <a:r>
              <a:rPr b="1" lang="en-GB" sz="5400" cap="none">
                <a:solidFill>
                  <a:srgbClr val="C6D6F5"/>
                </a:solidFill>
                <a:latin typeface="Arial"/>
                <a:ea typeface="Arial"/>
                <a:cs typeface="Arial"/>
                <a:sym typeface="Arial"/>
              </a:rPr>
              <a:t> </a:t>
            </a:r>
            <a:endParaRPr/>
          </a:p>
        </p:txBody>
      </p:sp>
      <p:sp>
        <p:nvSpPr>
          <p:cNvPr id="392" name="Google Shape;392;p55"/>
          <p:cNvSpPr txBox="1"/>
          <p:nvPr/>
        </p:nvSpPr>
        <p:spPr>
          <a:xfrm>
            <a:off x="502018" y="1604775"/>
            <a:ext cx="9070238" cy="138499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Imagine you’re Boris Johnson deciding on tiering system – or you’re writing about the decision.</a:t>
            </a:r>
            <a:endParaRPr/>
          </a:p>
          <a:p>
            <a:pPr indent="-285749" lvl="1" marL="895319"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How many people are infected </a:t>
            </a:r>
            <a:r>
              <a:rPr b="0" i="1" lang="en-GB" sz="1800" u="none" cap="none" strike="noStrike">
                <a:solidFill>
                  <a:schemeClr val="dk1"/>
                </a:solidFill>
                <a:latin typeface="Arial"/>
                <a:ea typeface="Arial"/>
                <a:cs typeface="Arial"/>
                <a:sym typeface="Arial"/>
              </a:rPr>
              <a:t>now</a:t>
            </a:r>
            <a:r>
              <a:rPr b="0" i="0" lang="en-GB" sz="1800" u="none" cap="none" strike="noStrike">
                <a:solidFill>
                  <a:schemeClr val="dk1"/>
                </a:solidFill>
                <a:latin typeface="Arial"/>
                <a:ea typeface="Arial"/>
                <a:cs typeface="Arial"/>
                <a:sym typeface="Arial"/>
              </a:rPr>
              <a:t> in different parts of Kent?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In </a:t>
            </a:r>
            <a:r>
              <a:rPr b="0" i="1" lang="en-GB" sz="1800" u="none" cap="none" strike="noStrike">
                <a:solidFill>
                  <a:schemeClr val="dk1"/>
                </a:solidFill>
                <a:latin typeface="Arial"/>
                <a:ea typeface="Arial"/>
                <a:cs typeface="Arial"/>
                <a:sym typeface="Arial"/>
              </a:rPr>
              <a:t>principle</a:t>
            </a:r>
            <a:r>
              <a:rPr b="0" i="0" lang="en-GB" sz="1800" u="none" cap="none" strike="noStrike">
                <a:solidFill>
                  <a:schemeClr val="dk1"/>
                </a:solidFill>
                <a:latin typeface="Arial"/>
                <a:ea typeface="Arial"/>
                <a:cs typeface="Arial"/>
                <a:sym typeface="Arial"/>
              </a:rPr>
              <a:t> you could test everyone and know this.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93" name="Google Shape;393;p55"/>
          <p:cNvSpPr/>
          <p:nvPr/>
        </p:nvSpPr>
        <p:spPr>
          <a:xfrm>
            <a:off x="1413759" y="4586129"/>
            <a:ext cx="672491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5400">
                <a:solidFill>
                  <a:srgbClr val="F9C0A6"/>
                </a:solidFill>
                <a:latin typeface="Arial"/>
                <a:ea typeface="Arial"/>
                <a:cs typeface="Arial"/>
                <a:sym typeface="Arial"/>
              </a:rPr>
              <a:t>Aleatory</a:t>
            </a:r>
            <a:r>
              <a:rPr b="1" lang="en-GB" sz="5400" cap="none">
                <a:solidFill>
                  <a:srgbClr val="C6D6F5"/>
                </a:solidFill>
                <a:latin typeface="Arial"/>
                <a:ea typeface="Arial"/>
                <a:cs typeface="Arial"/>
                <a:sym typeface="Arial"/>
              </a:rPr>
              <a:t> </a:t>
            </a:r>
            <a:r>
              <a:rPr lang="en-GB" sz="5400">
                <a:solidFill>
                  <a:schemeClr val="dk1"/>
                </a:solidFill>
                <a:latin typeface="Arial"/>
                <a:ea typeface="Arial"/>
                <a:cs typeface="Arial"/>
                <a:sym typeface="Arial"/>
              </a:rPr>
              <a:t>uncertainty</a:t>
            </a:r>
            <a:r>
              <a:rPr b="1" lang="en-GB" sz="5400" cap="none">
                <a:solidFill>
                  <a:srgbClr val="C6D6F5"/>
                </a:solidFill>
                <a:latin typeface="Arial"/>
                <a:ea typeface="Arial"/>
                <a:cs typeface="Arial"/>
                <a:sym typeface="Arial"/>
              </a:rPr>
              <a:t> </a:t>
            </a:r>
            <a:endParaRPr/>
          </a:p>
        </p:txBody>
      </p:sp>
      <p:sp>
        <p:nvSpPr>
          <p:cNvPr id="394" name="Google Shape;394;p55"/>
          <p:cNvSpPr txBox="1"/>
          <p:nvPr/>
        </p:nvSpPr>
        <p:spPr>
          <a:xfrm>
            <a:off x="472571" y="3732624"/>
            <a:ext cx="9070238" cy="1107996"/>
          </a:xfrm>
          <a:prstGeom prst="rect">
            <a:avLst/>
          </a:prstGeom>
          <a:noFill/>
          <a:ln>
            <a:noFill/>
          </a:ln>
        </p:spPr>
        <p:txBody>
          <a:bodyPr anchorCtr="0" anchor="t" bIns="45700" lIns="91425" spcFirstLastPara="1" rIns="91425" wrap="square" tIns="45700">
            <a:noAutofit/>
          </a:bodyPr>
          <a:lstStyle/>
          <a:p>
            <a:pPr indent="-285749" lvl="1" marL="895319"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What will happen </a:t>
            </a:r>
            <a:r>
              <a:rPr b="0" i="1" lang="en-GB" sz="1800" u="none" cap="none" strike="noStrike">
                <a:solidFill>
                  <a:schemeClr val="dk1"/>
                </a:solidFill>
                <a:latin typeface="Arial"/>
                <a:ea typeface="Arial"/>
                <a:cs typeface="Arial"/>
                <a:sym typeface="Arial"/>
              </a:rPr>
              <a:t>in the future </a:t>
            </a:r>
            <a:r>
              <a:rPr b="0" i="0" lang="en-GB" sz="1800" u="none" cap="none" strike="noStrike">
                <a:solidFill>
                  <a:schemeClr val="dk1"/>
                </a:solidFill>
                <a:latin typeface="Arial"/>
                <a:ea typeface="Arial"/>
                <a:cs typeface="Arial"/>
                <a:sym typeface="Arial"/>
              </a:rPr>
              <a:t>if Kent is put in Tier 3?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That depends on uncertain events in the future – how much people mix, how well the rules are followed, how the local MPs react, etc. etc.</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6"/>
          <p:cNvSpPr txBox="1"/>
          <p:nvPr>
            <p:ph type="ctrTitle"/>
          </p:nvPr>
        </p:nvSpPr>
        <p:spPr>
          <a:xfrm>
            <a:off x="518401" y="336003"/>
            <a:ext cx="3224259" cy="479999"/>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 hasn’t changed</a:t>
            </a:r>
            <a:endParaRPr/>
          </a:p>
        </p:txBody>
      </p:sp>
      <p:sp>
        <p:nvSpPr>
          <p:cNvPr id="401" name="Google Shape;401;p56"/>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rgbClr val="D8D8D8"/>
              </a:buClr>
              <a:buSzPts val="2800"/>
              <a:buFont typeface="Arial"/>
              <a:buChar char="•"/>
            </a:pPr>
            <a:r>
              <a:rPr lang="en-GB" sz="2800">
                <a:solidFill>
                  <a:srgbClr val="D8D8D8"/>
                </a:solidFill>
              </a:rPr>
              <a:t>Ubiquitous statistics (well, numbers)</a:t>
            </a:r>
            <a:endParaRPr/>
          </a:p>
          <a:p>
            <a:pPr indent="-285750" lvl="0" marL="285750" rtl="0" algn="l">
              <a:lnSpc>
                <a:spcPct val="90000"/>
              </a:lnSpc>
              <a:spcBef>
                <a:spcPts val="1333"/>
              </a:spcBef>
              <a:spcAft>
                <a:spcPts val="0"/>
              </a:spcAft>
              <a:buClr>
                <a:srgbClr val="7F7F7F"/>
              </a:buClr>
              <a:buSzPts val="2800"/>
              <a:buFont typeface="Arial"/>
              <a:buChar char="•"/>
            </a:pPr>
            <a:r>
              <a:rPr lang="en-GB" sz="2800">
                <a:solidFill>
                  <a:srgbClr val="7F7F7F"/>
                </a:solidFill>
              </a:rPr>
              <a:t>Poor communication of uncertainty</a:t>
            </a:r>
            <a:endParaRPr/>
          </a:p>
          <a:p>
            <a:pPr indent="-285750" lvl="0" marL="285750" rtl="0" algn="l">
              <a:lnSpc>
                <a:spcPct val="90000"/>
              </a:lnSpc>
              <a:spcBef>
                <a:spcPts val="1333"/>
              </a:spcBef>
              <a:spcAft>
                <a:spcPts val="0"/>
              </a:spcAft>
              <a:buClr>
                <a:schemeClr val="dk1"/>
              </a:buClr>
              <a:buSzPts val="2800"/>
              <a:buFont typeface="Arial"/>
              <a:buChar char="•"/>
            </a:pPr>
            <a:r>
              <a:rPr lang="en-GB" sz="2800"/>
              <a:t>Part of journalists’ role is to keep bad science out of the news </a:t>
            </a:r>
            <a:endParaRPr/>
          </a:p>
          <a:p>
            <a:pPr indent="-285750" lvl="0" marL="285750" rtl="0" algn="l">
              <a:lnSpc>
                <a:spcPct val="90000"/>
              </a:lnSpc>
              <a:spcBef>
                <a:spcPts val="1333"/>
              </a:spcBef>
              <a:spcAft>
                <a:spcPts val="0"/>
              </a:spcAft>
              <a:buClr>
                <a:schemeClr val="dk1"/>
              </a:buClr>
              <a:buSzPts val="2800"/>
              <a:buFont typeface="Arial"/>
              <a:buChar char="•"/>
            </a:pPr>
            <a:r>
              <a:rPr b="1" lang="en-GB" sz="2800"/>
              <a:t>Part of scientists’/statisticians’ role too</a:t>
            </a:r>
            <a:endParaRPr/>
          </a:p>
          <a:p>
            <a:pPr indent="-107950" lvl="0" marL="285750" rtl="0" algn="l">
              <a:lnSpc>
                <a:spcPct val="90000"/>
              </a:lnSpc>
              <a:spcBef>
                <a:spcPts val="1333"/>
              </a:spcBef>
              <a:spcAft>
                <a:spcPts val="0"/>
              </a:spcAft>
              <a:buClr>
                <a:schemeClr val="dk1"/>
              </a:buClr>
              <a:buSzPts val="2800"/>
              <a:buFont typeface="Arial"/>
              <a:buNone/>
            </a:pPr>
            <a:r>
              <a:t/>
            </a:r>
            <a:endParaRPr sz="2800"/>
          </a:p>
          <a:p>
            <a:pPr indent="-184150" lvl="0" marL="285750" rtl="0" algn="l">
              <a:lnSpc>
                <a:spcPct val="90000"/>
              </a:lnSpc>
              <a:spcBef>
                <a:spcPts val="1333"/>
              </a:spcBef>
              <a:spcAft>
                <a:spcPts val="0"/>
              </a:spcAft>
              <a:buClr>
                <a:schemeClr val="dk1"/>
              </a:buClr>
              <a:buSzPts val="1600"/>
              <a:buFont typeface="Arial"/>
              <a:buNone/>
            </a:pPr>
            <a:r>
              <a:t/>
            </a:r>
            <a:endParaRPr/>
          </a:p>
          <a:p>
            <a:pPr indent="-184149" lvl="1" marL="895319" rtl="0" algn="l">
              <a:lnSpc>
                <a:spcPct val="90000"/>
              </a:lnSpc>
              <a:spcBef>
                <a:spcPts val="667"/>
              </a:spcBef>
              <a:spcAft>
                <a:spcPts val="0"/>
              </a:spcAft>
              <a:buClr>
                <a:schemeClr val="dk1"/>
              </a:buClr>
              <a:buSzPts val="1600"/>
              <a:buFont typeface="Arial"/>
              <a:buNone/>
            </a:pPr>
            <a:r>
              <a:t/>
            </a:r>
            <a:endParaRPr/>
          </a:p>
          <a:p>
            <a:pPr indent="-184149" lvl="1" marL="895319" rtl="0" algn="l">
              <a:lnSpc>
                <a:spcPct val="90000"/>
              </a:lnSpc>
              <a:spcBef>
                <a:spcPts val="667"/>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a:p>
            <a:pPr indent="-184150" lvl="0" marL="285750" rtl="0" algn="l">
              <a:lnSpc>
                <a:spcPct val="90000"/>
              </a:lnSpc>
              <a:spcBef>
                <a:spcPts val="1333"/>
              </a:spcBef>
              <a:spcAft>
                <a:spcPts val="0"/>
              </a:spcAft>
              <a:buClr>
                <a:schemeClr val="dk1"/>
              </a:buClr>
              <a:buSzPts val="1600"/>
              <a:buFont typeface="Arial"/>
              <a:buNone/>
            </a:pPr>
            <a:r>
              <a:t/>
            </a:r>
            <a:endParaRPr/>
          </a:p>
        </p:txBody>
      </p:sp>
      <p:sp>
        <p:nvSpPr>
          <p:cNvPr id="402" name="Google Shape;402;p56"/>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a:t>What </a:t>
            </a:r>
            <a:r>
              <a:rPr i="1" lang="en-GB"/>
              <a:t>has </a:t>
            </a:r>
            <a:r>
              <a:rPr lang="en-GB"/>
              <a:t>changed</a:t>
            </a:r>
            <a:endParaRPr/>
          </a:p>
        </p:txBody>
      </p:sp>
      <p:sp>
        <p:nvSpPr>
          <p:cNvPr id="409" name="Google Shape;409;p57"/>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fld id="{00000000-1234-1234-1234-123412341234}" type="slidenum">
              <a:rPr b="0" i="0" lang="en-GB" sz="1600" u="none" cap="none" strike="noStrike">
                <a:solidFill>
                  <a:srgbClr val="FFFFFF"/>
                </a:solidFill>
                <a:latin typeface="Calibri"/>
                <a:ea typeface="Calibri"/>
                <a:cs typeface="Calibri"/>
                <a:sym typeface="Calibri"/>
              </a:rPr>
              <a:t>‹#›</a:t>
            </a:fld>
            <a:endParaRPr b="0"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8"/>
          <p:cNvSpPr txBox="1"/>
          <p:nvPr>
            <p:ph type="ctrTitle"/>
          </p:nvPr>
        </p:nvSpPr>
        <p:spPr>
          <a:xfrm>
            <a:off x="518401" y="533235"/>
            <a:ext cx="7668669" cy="519388"/>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What’s changed for statistics and science reporting</a:t>
            </a:r>
            <a:endParaRPr/>
          </a:p>
        </p:txBody>
      </p:sp>
      <p:sp>
        <p:nvSpPr>
          <p:cNvPr id="416" name="Google Shape;416;p58"/>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2000"/>
              <a:buFont typeface="Arial"/>
              <a:buChar char="•"/>
            </a:pPr>
            <a:r>
              <a:rPr lang="en-GB" sz="2000"/>
              <a:t>Ubiquitous </a:t>
            </a:r>
            <a:r>
              <a:rPr b="1" lang="en-GB" sz="2000"/>
              <a:t>important </a:t>
            </a:r>
            <a:r>
              <a:rPr lang="en-GB" sz="2000"/>
              <a:t>statistics!</a:t>
            </a:r>
            <a:endParaRPr/>
          </a:p>
          <a:p>
            <a:pPr indent="-285750" lvl="0" marL="285750" rtl="0" algn="l">
              <a:lnSpc>
                <a:spcPct val="90000"/>
              </a:lnSpc>
              <a:spcBef>
                <a:spcPts val="1333"/>
              </a:spcBef>
              <a:spcAft>
                <a:spcPts val="0"/>
              </a:spcAft>
              <a:buClr>
                <a:schemeClr val="dk1"/>
              </a:buClr>
              <a:buSzPts val="2000"/>
              <a:buFont typeface="Arial"/>
              <a:buChar char="•"/>
            </a:pPr>
            <a:r>
              <a:rPr lang="en-GB" sz="2000"/>
              <a:t>Number Theatre, and its close relative Chart Cinema</a:t>
            </a:r>
            <a:endParaRPr/>
          </a:p>
          <a:p>
            <a:pPr indent="-285750" lvl="0" marL="285750" rtl="0" algn="l">
              <a:lnSpc>
                <a:spcPct val="90000"/>
              </a:lnSpc>
              <a:spcBef>
                <a:spcPts val="1333"/>
              </a:spcBef>
              <a:spcAft>
                <a:spcPts val="0"/>
              </a:spcAft>
              <a:buClr>
                <a:schemeClr val="dk1"/>
              </a:buClr>
              <a:buSzPts val="2000"/>
              <a:buFont typeface="Arial"/>
              <a:buChar char="•"/>
            </a:pPr>
            <a:r>
              <a:rPr lang="en-GB" sz="2000"/>
              <a:t>Preprints, preprints everywhere </a:t>
            </a:r>
            <a:endParaRPr/>
          </a:p>
          <a:p>
            <a:pPr indent="-285750" lvl="0" marL="285750" rtl="0" algn="l">
              <a:lnSpc>
                <a:spcPct val="90000"/>
              </a:lnSpc>
              <a:spcBef>
                <a:spcPts val="1333"/>
              </a:spcBef>
              <a:spcAft>
                <a:spcPts val="0"/>
              </a:spcAft>
              <a:buClr>
                <a:schemeClr val="dk1"/>
              </a:buClr>
              <a:buSzPts val="2000"/>
              <a:buFont typeface="Arial"/>
              <a:buChar char="•"/>
            </a:pPr>
            <a:r>
              <a:rPr lang="en-GB" sz="2000"/>
              <a:t>‘Following the science’ – but there’s no such thing as THE science</a:t>
            </a:r>
            <a:endParaRPr/>
          </a:p>
          <a:p>
            <a:pPr indent="-285750" lvl="0" marL="285750" rtl="0" algn="l">
              <a:lnSpc>
                <a:spcPct val="90000"/>
              </a:lnSpc>
              <a:spcBef>
                <a:spcPts val="1333"/>
              </a:spcBef>
              <a:spcAft>
                <a:spcPts val="0"/>
              </a:spcAft>
              <a:buClr>
                <a:schemeClr val="dk1"/>
              </a:buClr>
              <a:buSzPts val="2000"/>
              <a:buFont typeface="Arial"/>
              <a:buChar char="•"/>
            </a:pPr>
            <a:r>
              <a:rPr lang="en-GB" sz="2000"/>
              <a:t>Hindsight bias, particularly as a tool for political correspondents!</a:t>
            </a:r>
            <a:endParaRPr/>
          </a:p>
        </p:txBody>
      </p:sp>
      <p:sp>
        <p:nvSpPr>
          <p:cNvPr id="417" name="Google Shape;417;p58"/>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9"/>
          <p:cNvSpPr txBox="1"/>
          <p:nvPr>
            <p:ph type="ctrTitle"/>
          </p:nvPr>
        </p:nvSpPr>
        <p:spPr>
          <a:xfrm>
            <a:off x="518401" y="533235"/>
            <a:ext cx="7668669" cy="519388"/>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What’s changed for statistics and science reporting</a:t>
            </a:r>
            <a:endParaRPr/>
          </a:p>
        </p:txBody>
      </p:sp>
      <p:sp>
        <p:nvSpPr>
          <p:cNvPr id="424" name="Google Shape;424;p59"/>
          <p:cNvSpPr txBox="1"/>
          <p:nvPr>
            <p:ph idx="1" type="body"/>
          </p:nvPr>
        </p:nvSpPr>
        <p:spPr>
          <a:xfrm>
            <a:off x="575999" y="1307650"/>
            <a:ext cx="11209239"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2000"/>
              <a:buFont typeface="Arial"/>
              <a:buChar char="•"/>
            </a:pPr>
            <a:r>
              <a:rPr lang="en-GB" sz="2000"/>
              <a:t>People at </a:t>
            </a:r>
            <a:r>
              <a:rPr i="1" lang="en-GB" sz="2000"/>
              <a:t>every</a:t>
            </a:r>
            <a:r>
              <a:rPr lang="en-GB" sz="2000"/>
              <a:t> level not understanding modelling (not even some of the people doing it…) – with consequent bad communication.</a:t>
            </a:r>
            <a:endParaRPr/>
          </a:p>
          <a:p>
            <a:pPr indent="-285749" lvl="1" marL="895319" rtl="0" algn="l">
              <a:lnSpc>
                <a:spcPct val="90000"/>
              </a:lnSpc>
              <a:spcBef>
                <a:spcPts val="667"/>
              </a:spcBef>
              <a:spcAft>
                <a:spcPts val="0"/>
              </a:spcAft>
              <a:buClr>
                <a:schemeClr val="dk1"/>
              </a:buClr>
              <a:buSzPts val="2000"/>
              <a:buFont typeface="Arial"/>
              <a:buChar char="•"/>
            </a:pPr>
            <a:r>
              <a:rPr lang="en-GB" sz="2000"/>
              <a:t>All models are wrong but some are useful (George Box, statistician, 1919-2013)</a:t>
            </a:r>
            <a:endParaRPr/>
          </a:p>
          <a:p>
            <a:pPr indent="-285749" lvl="1" marL="895319" rtl="0" algn="l">
              <a:lnSpc>
                <a:spcPct val="90000"/>
              </a:lnSpc>
              <a:spcBef>
                <a:spcPts val="667"/>
              </a:spcBef>
              <a:spcAft>
                <a:spcPts val="0"/>
              </a:spcAft>
              <a:buClr>
                <a:schemeClr val="dk1"/>
              </a:buClr>
              <a:buSzPts val="2000"/>
              <a:buFont typeface="Arial"/>
              <a:buChar char="•"/>
            </a:pPr>
            <a:r>
              <a:rPr lang="en-GB" sz="2000"/>
              <a:t>A map is not the territory (Alfred Korzybski, engineer/philosopher, 1879-1950)</a:t>
            </a:r>
            <a:endParaRPr/>
          </a:p>
          <a:p>
            <a:pPr indent="-285749" lvl="1" marL="895319" rtl="0" algn="l">
              <a:lnSpc>
                <a:spcPct val="90000"/>
              </a:lnSpc>
              <a:spcBef>
                <a:spcPts val="667"/>
              </a:spcBef>
              <a:spcAft>
                <a:spcPts val="0"/>
              </a:spcAft>
              <a:buClr>
                <a:schemeClr val="dk1"/>
              </a:buClr>
              <a:buSzPts val="2000"/>
              <a:buFont typeface="Arial"/>
              <a:buChar char="•"/>
            </a:pPr>
            <a:r>
              <a:rPr i="1" lang="en-GB" sz="2000"/>
              <a:t>Are we mapping some existing landscape, or a not-yet-knowable future place?</a:t>
            </a:r>
            <a:endParaRPr/>
          </a:p>
        </p:txBody>
      </p:sp>
      <p:sp>
        <p:nvSpPr>
          <p:cNvPr id="425" name="Google Shape;425;p59"/>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pic>
        <p:nvPicPr>
          <p:cNvPr id="426" name="Google Shape;426;p59"/>
          <p:cNvPicPr preferRelativeResize="0"/>
          <p:nvPr/>
        </p:nvPicPr>
        <p:blipFill rotWithShape="1">
          <a:blip r:embed="rId3">
            <a:alphaModFix/>
          </a:blip>
          <a:srcRect b="0" l="0" r="0" t="0"/>
          <a:stretch/>
        </p:blipFill>
        <p:spPr>
          <a:xfrm>
            <a:off x="902367" y="3226843"/>
            <a:ext cx="2002839" cy="3058346"/>
          </a:xfrm>
          <a:prstGeom prst="rect">
            <a:avLst/>
          </a:prstGeom>
          <a:noFill/>
          <a:ln>
            <a:noFill/>
          </a:ln>
        </p:spPr>
      </p:pic>
      <p:sp>
        <p:nvSpPr>
          <p:cNvPr id="427" name="Google Shape;427;p59"/>
          <p:cNvSpPr txBox="1"/>
          <p:nvPr/>
        </p:nvSpPr>
        <p:spPr>
          <a:xfrm>
            <a:off x="814137" y="6378000"/>
            <a:ext cx="242436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GeorgeEPBox.jpg by DavidMCEddy at en.Wikipedia is licensed under CC BY-SA 3.0</a:t>
            </a:r>
            <a:endParaRPr/>
          </a:p>
        </p:txBody>
      </p:sp>
      <p:pic>
        <p:nvPicPr>
          <p:cNvPr descr="Milton Keynes campus" id="428" name="Google Shape;428;p59"/>
          <p:cNvPicPr preferRelativeResize="0"/>
          <p:nvPr/>
        </p:nvPicPr>
        <p:blipFill rotWithShape="1">
          <a:blip r:embed="rId4">
            <a:alphaModFix/>
          </a:blip>
          <a:srcRect b="0" l="0" r="0" t="0"/>
          <a:stretch/>
        </p:blipFill>
        <p:spPr>
          <a:xfrm>
            <a:off x="3467796" y="3398071"/>
            <a:ext cx="3877426" cy="2581160"/>
          </a:xfrm>
          <a:prstGeom prst="rect">
            <a:avLst/>
          </a:prstGeom>
          <a:noFill/>
          <a:ln>
            <a:noFill/>
          </a:ln>
        </p:spPr>
      </p:pic>
      <p:pic>
        <p:nvPicPr>
          <p:cNvPr descr="I-69 Construction Indiana (Section 4, Segment 7; Monroe County)" id="429" name="Google Shape;429;p59"/>
          <p:cNvPicPr preferRelativeResize="0"/>
          <p:nvPr/>
        </p:nvPicPr>
        <p:blipFill rotWithShape="1">
          <a:blip r:embed="rId5">
            <a:alphaModFix/>
          </a:blip>
          <a:srcRect b="0" l="0" r="0" t="0"/>
          <a:stretch/>
        </p:blipFill>
        <p:spPr>
          <a:xfrm>
            <a:off x="7907812" y="3396447"/>
            <a:ext cx="3625516" cy="2719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0"/>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a:t>COVID pandemic examples</a:t>
            </a:r>
            <a:endParaRPr/>
          </a:p>
        </p:txBody>
      </p:sp>
      <p:sp>
        <p:nvSpPr>
          <p:cNvPr id="436" name="Google Shape;436;p60"/>
          <p:cNvSpPr txBox="1"/>
          <p:nvPr>
            <p:ph idx="1" type="subTitle"/>
          </p:nvPr>
        </p:nvSpPr>
        <p:spPr>
          <a:xfrm>
            <a:off x="2880000" y="4775551"/>
            <a:ext cx="7200000" cy="3323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None/>
            </a:pPr>
            <a:r>
              <a:rPr i="1" lang="en-GB"/>
              <a:t>Same old issues, new contexts</a:t>
            </a:r>
            <a:endParaRPr/>
          </a:p>
        </p:txBody>
      </p:sp>
      <p:sp>
        <p:nvSpPr>
          <p:cNvPr id="437" name="Google Shape;437;p60"/>
          <p:cNvSpPr txBox="1"/>
          <p:nvPr>
            <p:ph idx="12" type="sldNum"/>
          </p:nvPr>
        </p:nvSpPr>
        <p:spPr>
          <a:xfrm>
            <a:off x="11712575" y="6378575"/>
            <a:ext cx="479425" cy="479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en-GB"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05" name="Google Shape;205;p34"/>
          <p:cNvSpPr txBox="1"/>
          <p:nvPr/>
        </p:nvSpPr>
        <p:spPr>
          <a:xfrm>
            <a:off x="754914" y="213847"/>
            <a:ext cx="11281144" cy="34163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3600" u="none" cap="none" strike="noStrike">
                <a:solidFill>
                  <a:schemeClr val="dk1"/>
                </a:solidFill>
                <a:latin typeface="Arial"/>
                <a:ea typeface="Arial"/>
                <a:cs typeface="Arial"/>
                <a:sym typeface="Arial"/>
              </a:rPr>
              <a:t>An analysis of SARS-CoV-2 viral load by patient age</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Terry C. Jones</a:t>
            </a:r>
            <a:r>
              <a:rPr b="0" baseline="30000" i="0" lang="en-GB" sz="1800" u="none" cap="none" strike="noStrike">
                <a:solidFill>
                  <a:schemeClr val="dk1"/>
                </a:solidFill>
                <a:latin typeface="Arial"/>
                <a:ea typeface="Arial"/>
                <a:cs typeface="Arial"/>
                <a:sym typeface="Arial"/>
              </a:rPr>
              <a:t>1,2</a:t>
            </a:r>
            <a:r>
              <a:rPr b="0" i="0" lang="en-GB" sz="1800" u="none" cap="none" strike="noStrike">
                <a:solidFill>
                  <a:schemeClr val="dk1"/>
                </a:solidFill>
                <a:latin typeface="Arial"/>
                <a:ea typeface="Arial"/>
                <a:cs typeface="Arial"/>
                <a:sym typeface="Arial"/>
              </a:rPr>
              <a:t>, Barbara Mühlemann</a:t>
            </a:r>
            <a:r>
              <a:rPr b="0" baseline="30000" i="0" lang="en-GB" sz="1800" u="none" cap="none" strike="noStrike">
                <a:solidFill>
                  <a:schemeClr val="dk1"/>
                </a:solidFill>
                <a:latin typeface="Arial"/>
                <a:ea typeface="Arial"/>
                <a:cs typeface="Arial"/>
                <a:sym typeface="Arial"/>
              </a:rPr>
              <a:t>1,3</a:t>
            </a:r>
            <a:r>
              <a:rPr b="0" i="0" lang="en-GB" sz="1800" u="none" cap="none" strike="noStrike">
                <a:solidFill>
                  <a:schemeClr val="dk1"/>
                </a:solidFill>
                <a:latin typeface="Arial"/>
                <a:ea typeface="Arial"/>
                <a:cs typeface="Arial"/>
                <a:sym typeface="Arial"/>
              </a:rPr>
              <a:t>, Talitha Veith</a:t>
            </a:r>
            <a:r>
              <a:rPr b="0" baseline="30000" i="0" lang="en-GB" sz="1800" u="none" cap="none" strike="noStrike">
                <a:solidFill>
                  <a:schemeClr val="dk1"/>
                </a:solidFill>
                <a:latin typeface="Arial"/>
                <a:ea typeface="Arial"/>
                <a:cs typeface="Arial"/>
                <a:sym typeface="Arial"/>
              </a:rPr>
              <a:t>1,3</a:t>
            </a:r>
            <a:r>
              <a:rPr b="0" baseline="30000" i="0" lang="en-GB" sz="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 Marta Zuchowski</a:t>
            </a:r>
            <a:r>
              <a:rPr b="0" baseline="30000" i="0" lang="en-GB" sz="1800" u="none" cap="none" strike="noStrike">
                <a:solidFill>
                  <a:schemeClr val="dk1"/>
                </a:solidFill>
                <a:latin typeface="Arial"/>
                <a:ea typeface="Arial"/>
                <a:cs typeface="Arial"/>
                <a:sym typeface="Arial"/>
              </a:rPr>
              <a:t>4</a:t>
            </a:r>
            <a:r>
              <a:rPr b="0" i="0" lang="en-GB" sz="1800" u="none" cap="none" strike="noStrike">
                <a:solidFill>
                  <a:schemeClr val="dk1"/>
                </a:solidFill>
                <a:latin typeface="Arial"/>
                <a:ea typeface="Arial"/>
                <a:cs typeface="Arial"/>
                <a:sym typeface="Arial"/>
              </a:rPr>
              <a:t>, Jörg Hofmann</a:t>
            </a:r>
            <a:r>
              <a:rPr b="0" baseline="30000" i="0" lang="en-GB" sz="1800" u="none" cap="none" strike="noStrike">
                <a:solidFill>
                  <a:schemeClr val="dk1"/>
                </a:solidFill>
                <a:latin typeface="Arial"/>
                <a:ea typeface="Arial"/>
                <a:cs typeface="Arial"/>
                <a:sym typeface="Arial"/>
              </a:rPr>
              <a:t>4</a:t>
            </a:r>
            <a:r>
              <a:rPr b="0" i="0" lang="en-GB" sz="1800" u="none" cap="none" strike="noStrike">
                <a:solidFill>
                  <a:schemeClr val="dk1"/>
                </a:solidFill>
                <a:latin typeface="Arial"/>
                <a:ea typeface="Arial"/>
                <a:cs typeface="Arial"/>
                <a:sym typeface="Arial"/>
              </a:rPr>
              <a:t>,</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Angela Stein</a:t>
            </a:r>
            <a:r>
              <a:rPr b="0" baseline="30000" i="0" lang="en-GB" sz="1800" u="none" cap="none" strike="noStrike">
                <a:solidFill>
                  <a:schemeClr val="dk1"/>
                </a:solidFill>
                <a:latin typeface="Arial"/>
                <a:ea typeface="Arial"/>
                <a:cs typeface="Arial"/>
                <a:sym typeface="Arial"/>
              </a:rPr>
              <a:t>4</a:t>
            </a:r>
            <a:r>
              <a:rPr b="0" i="0" lang="en-GB" sz="1800" u="none" cap="none" strike="noStrike">
                <a:solidFill>
                  <a:schemeClr val="dk1"/>
                </a:solidFill>
                <a:latin typeface="Arial"/>
                <a:ea typeface="Arial"/>
                <a:cs typeface="Arial"/>
                <a:sym typeface="Arial"/>
              </a:rPr>
              <a:t>, Anke Edelmann</a:t>
            </a:r>
            <a:r>
              <a:rPr b="0" baseline="30000" i="0" lang="en-GB" sz="1800" u="none" cap="none" strike="noStrike">
                <a:solidFill>
                  <a:schemeClr val="dk1"/>
                </a:solidFill>
                <a:latin typeface="Arial"/>
                <a:ea typeface="Arial"/>
                <a:cs typeface="Arial"/>
                <a:sym typeface="Arial"/>
              </a:rPr>
              <a:t>4</a:t>
            </a:r>
            <a:r>
              <a:rPr b="0" i="0" lang="en-GB" sz="1800" u="none" cap="none" strike="noStrike">
                <a:solidFill>
                  <a:schemeClr val="dk1"/>
                </a:solidFill>
                <a:latin typeface="Arial"/>
                <a:ea typeface="Arial"/>
                <a:cs typeface="Arial"/>
                <a:sym typeface="Arial"/>
              </a:rPr>
              <a:t>, Victor Max Corman</a:t>
            </a:r>
            <a:r>
              <a:rPr b="0" baseline="30000" i="0" lang="en-GB" sz="1800" u="none" cap="none" strike="noStrike">
                <a:solidFill>
                  <a:schemeClr val="dk1"/>
                </a:solidFill>
                <a:latin typeface="Arial"/>
                <a:ea typeface="Arial"/>
                <a:cs typeface="Arial"/>
                <a:sym typeface="Arial"/>
              </a:rPr>
              <a:t>1,3</a:t>
            </a:r>
            <a:r>
              <a:rPr b="0" i="0" lang="en-GB" sz="1800" u="none" cap="none" strike="noStrike">
                <a:solidFill>
                  <a:schemeClr val="dk1"/>
                </a:solidFill>
                <a:latin typeface="Arial"/>
                <a:ea typeface="Arial"/>
                <a:cs typeface="Arial"/>
                <a:sym typeface="Arial"/>
              </a:rPr>
              <a:t>, Christian Drosten</a:t>
            </a:r>
            <a:r>
              <a:rPr b="0" baseline="30000" i="0" lang="en-GB" sz="1800" u="none" cap="none" strike="noStrike">
                <a:solidFill>
                  <a:schemeClr val="dk1"/>
                </a:solidFill>
                <a:latin typeface="Arial"/>
                <a:ea typeface="Arial"/>
                <a:cs typeface="Arial"/>
                <a:sym typeface="Arial"/>
              </a:rPr>
              <a:t>1,3</a:t>
            </a:r>
            <a:endParaRPr/>
          </a:p>
          <a:p>
            <a:pPr indent="0" lvl="0" marL="0" marR="0" rtl="0" algn="l">
              <a:spcBef>
                <a:spcPts val="0"/>
              </a:spcBef>
              <a:spcAft>
                <a:spcPts val="0"/>
              </a:spcAft>
              <a:buNone/>
            </a:pPr>
            <a:r>
              <a:rPr b="1" i="0" lang="en-GB" sz="1800" u="none" cap="none" strike="noStrike">
                <a:solidFill>
                  <a:schemeClr val="dk1"/>
                </a:solidFill>
                <a:latin typeface="Arial"/>
                <a:ea typeface="Arial"/>
                <a:cs typeface="Arial"/>
                <a:sym typeface="Arial"/>
              </a:rPr>
              <a:t>Affiliations:</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1: Institute of Virology, Charité-Universitätsmedizin Berlin, corporate member of Freie</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Universität Berlin, Humboldt-Universität zu Berlin, and Berlin Institute of Health, 10117 Berlin,</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Germany</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2: Center for Pathogen Evolution, Department of Zoology, University of Cambridge, Downing</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St., Cambridge, CB2 3EJ, U.K.</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3: German Centre for Infection Research (DZIF), partner site Charité, 10117 Berlin, Germany</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4: Labor Berlin - Charité Vivantes GmbH, Sylter Straße 2, 13353 Berlin, Germany</a:t>
            </a:r>
            <a:endParaRPr b="0" i="0" sz="1800" u="none" cap="none" strike="noStrike">
              <a:solidFill>
                <a:schemeClr val="dk1"/>
              </a:solidFill>
              <a:latin typeface="Arial"/>
              <a:ea typeface="Arial"/>
              <a:cs typeface="Arial"/>
              <a:sym typeface="Arial"/>
            </a:endParaRPr>
          </a:p>
        </p:txBody>
      </p:sp>
      <p:sp>
        <p:nvSpPr>
          <p:cNvPr id="206" name="Google Shape;206;p34"/>
          <p:cNvSpPr txBox="1"/>
          <p:nvPr/>
        </p:nvSpPr>
        <p:spPr>
          <a:xfrm>
            <a:off x="754914" y="4285265"/>
            <a:ext cx="10802679" cy="24622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chemeClr val="dk1"/>
                </a:solidFill>
                <a:latin typeface="Arial"/>
                <a:ea typeface="Arial"/>
                <a:cs typeface="Arial"/>
                <a:sym typeface="Arial"/>
              </a:rPr>
              <a:t>Abstract</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Data on viral load, as estimated by real-time RT-PCR threshold cycle values from 3,712</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COVID-19 patients were analysed to examine the relationship between patient age and</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SARS-CoV-2 viral load. Analysis of variance of viral loads in patients of different age categories</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found </a:t>
            </a:r>
            <a:r>
              <a:rPr b="1" i="0" lang="en-GB" sz="1800" u="none" cap="none" strike="noStrike">
                <a:solidFill>
                  <a:schemeClr val="dk1"/>
                </a:solidFill>
                <a:latin typeface="Arial"/>
                <a:ea typeface="Arial"/>
                <a:cs typeface="Arial"/>
                <a:sym typeface="Arial"/>
              </a:rPr>
              <a:t>no significant difference </a:t>
            </a:r>
            <a:r>
              <a:rPr b="0" i="0" lang="en-GB" sz="1800" u="none" cap="none" strike="noStrike">
                <a:solidFill>
                  <a:schemeClr val="dk1"/>
                </a:solidFill>
                <a:latin typeface="Arial"/>
                <a:ea typeface="Arial"/>
                <a:cs typeface="Arial"/>
                <a:sym typeface="Arial"/>
              </a:rPr>
              <a:t>between any pair of age categories including children. In</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particular, these data indicate that </a:t>
            </a:r>
            <a:r>
              <a:rPr b="1" i="0" lang="en-GB" sz="1800" u="none" cap="none" strike="noStrike">
                <a:solidFill>
                  <a:schemeClr val="dk1"/>
                </a:solidFill>
                <a:latin typeface="Arial"/>
                <a:ea typeface="Arial"/>
                <a:cs typeface="Arial"/>
                <a:sym typeface="Arial"/>
              </a:rPr>
              <a:t>viral loads in the very young do not differ significantly from</a:t>
            </a:r>
            <a:endParaRPr/>
          </a:p>
          <a:p>
            <a:pPr indent="0" lvl="0" marL="0" marR="0" rtl="0" algn="l">
              <a:spcBef>
                <a:spcPts val="0"/>
              </a:spcBef>
              <a:spcAft>
                <a:spcPts val="0"/>
              </a:spcAft>
              <a:buNone/>
            </a:pPr>
            <a:r>
              <a:rPr b="1" i="0" lang="en-GB" sz="1800" u="none" cap="none" strike="noStrike">
                <a:solidFill>
                  <a:schemeClr val="dk1"/>
                </a:solidFill>
                <a:latin typeface="Arial"/>
                <a:ea typeface="Arial"/>
                <a:cs typeface="Arial"/>
                <a:sym typeface="Arial"/>
              </a:rPr>
              <a:t>those of adults.</a:t>
            </a:r>
            <a:r>
              <a:rPr b="0" i="0" lang="en-GB" sz="1800" u="none" cap="none" strike="noStrike">
                <a:solidFill>
                  <a:schemeClr val="dk1"/>
                </a:solidFill>
                <a:latin typeface="Arial"/>
                <a:ea typeface="Arial"/>
                <a:cs typeface="Arial"/>
                <a:sym typeface="Arial"/>
              </a:rPr>
              <a:t> Based on these results, we have to caution against an unlimited re-opening of</a:t>
            </a:r>
            <a:endParaRPr/>
          </a:p>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schools and kindergartens in the present situation. </a:t>
            </a:r>
            <a:r>
              <a:rPr b="1" i="0" lang="en-GB" sz="1800" u="none" cap="none" strike="noStrike">
                <a:solidFill>
                  <a:schemeClr val="dk1"/>
                </a:solidFill>
                <a:latin typeface="Arial"/>
                <a:ea typeface="Arial"/>
                <a:cs typeface="Arial"/>
                <a:sym typeface="Arial"/>
              </a:rPr>
              <a:t>Children may be as infectious as adults.</a:t>
            </a:r>
            <a:endParaRPr b="1" i="0" sz="1800" u="none" cap="none" strike="noStrike">
              <a:solidFill>
                <a:schemeClr val="dk1"/>
              </a:solidFill>
              <a:latin typeface="Arial"/>
              <a:ea typeface="Arial"/>
              <a:cs typeface="Arial"/>
              <a:sym typeface="Arial"/>
            </a:endParaRPr>
          </a:p>
        </p:txBody>
      </p:sp>
      <p:sp>
        <p:nvSpPr>
          <p:cNvPr id="207" name="Google Shape;207;p34"/>
          <p:cNvSpPr txBox="1"/>
          <p:nvPr/>
        </p:nvSpPr>
        <p:spPr>
          <a:xfrm>
            <a:off x="754914" y="3630167"/>
            <a:ext cx="1095708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sng" cap="none" strike="noStrike">
                <a:solidFill>
                  <a:schemeClr val="hlink"/>
                </a:solidFill>
                <a:latin typeface="Arial"/>
                <a:ea typeface="Arial"/>
                <a:cs typeface="Arial"/>
                <a:sym typeface="Arial"/>
                <a:hlinkClick r:id="rId3"/>
              </a:rPr>
              <a:t>https://zoonosen.charite.de/fileadmin/user_upload/microsites/m_cc05/virologie-ccm/dateien_upload/Weitere_Dateien/analysis-of-SARS-CoV-2-viral-load-by-patient-age.pdf</a:t>
            </a:r>
            <a:r>
              <a:rPr b="0" i="0" lang="en-GB" sz="1800" u="none" cap="none" strike="noStrike">
                <a:solidFill>
                  <a:schemeClr val="dk1"/>
                </a:solidFill>
                <a:latin typeface="Arial"/>
                <a:ea typeface="Arial"/>
                <a:cs typeface="Arial"/>
                <a:sym typeface="Arial"/>
              </a:rPr>
              <a:t> </a:t>
            </a:r>
            <a:endParaRPr/>
          </a:p>
        </p:txBody>
      </p:sp>
      <p:sp>
        <p:nvSpPr>
          <p:cNvPr id="208" name="Google Shape;208;p34"/>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lang="en-GB" sz="1600" u="none">
                <a:solidFill>
                  <a:schemeClr val="lt1"/>
                </a:solidFill>
                <a:latin typeface="Calibri"/>
                <a:ea typeface="Calibri"/>
                <a:cs typeface="Calibri"/>
                <a:sym typeface="Calibri"/>
              </a:rPr>
              <a:t>‹#›</a:t>
            </a:fld>
            <a:endParaRPr b="0" sz="1600" u="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1"/>
          <p:cNvSpPr txBox="1"/>
          <p:nvPr>
            <p:ph type="ctrTitle"/>
          </p:nvPr>
        </p:nvSpPr>
        <p:spPr>
          <a:xfrm>
            <a:off x="518400" y="533235"/>
            <a:ext cx="5127487" cy="282768"/>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Not comparing like with like</a:t>
            </a:r>
            <a:endParaRPr/>
          </a:p>
        </p:txBody>
      </p:sp>
      <p:sp>
        <p:nvSpPr>
          <p:cNvPr id="444" name="Google Shape;444;p61"/>
          <p:cNvSpPr txBox="1"/>
          <p:nvPr>
            <p:ph idx="1" type="body"/>
          </p:nvPr>
        </p:nvSpPr>
        <p:spPr>
          <a:xfrm>
            <a:off x="576000" y="1440000"/>
            <a:ext cx="3896764" cy="4601997"/>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2000"/>
              <a:buFont typeface="Arial"/>
              <a:buChar char="•"/>
            </a:pPr>
            <a:r>
              <a:rPr lang="en-GB" sz="2000"/>
              <a:t>Counts of new ‘confirmed cases’ daily, on daily briefings and (now) coronavirus.data.gov.uk</a:t>
            </a:r>
            <a:endParaRPr/>
          </a:p>
          <a:p>
            <a:pPr indent="-285750" lvl="0" marL="285750" rtl="0" algn="l">
              <a:lnSpc>
                <a:spcPct val="90000"/>
              </a:lnSpc>
              <a:spcBef>
                <a:spcPts val="1333"/>
              </a:spcBef>
              <a:spcAft>
                <a:spcPts val="0"/>
              </a:spcAft>
              <a:buClr>
                <a:schemeClr val="dk1"/>
              </a:buClr>
              <a:buSzPts val="2000"/>
              <a:buFont typeface="Arial"/>
              <a:buChar char="•"/>
            </a:pPr>
            <a:r>
              <a:rPr lang="en-GB" sz="2000"/>
              <a:t>Misleading because they depend so much on </a:t>
            </a:r>
            <a:r>
              <a:rPr b="1" lang="en-GB" sz="2000"/>
              <a:t>testing</a:t>
            </a:r>
            <a:r>
              <a:rPr lang="en-GB" sz="2000"/>
              <a:t> – how many tests, which people, speed of reporting.</a:t>
            </a:r>
            <a:endParaRPr/>
          </a:p>
          <a:p>
            <a:pPr indent="-285750" lvl="0" marL="285750" rtl="0" algn="l">
              <a:lnSpc>
                <a:spcPct val="90000"/>
              </a:lnSpc>
              <a:spcBef>
                <a:spcPts val="1333"/>
              </a:spcBef>
              <a:spcAft>
                <a:spcPts val="0"/>
              </a:spcAft>
              <a:buClr>
                <a:schemeClr val="dk1"/>
              </a:buClr>
              <a:buSzPts val="2000"/>
              <a:buFont typeface="Arial"/>
              <a:buChar char="•"/>
            </a:pPr>
            <a:r>
              <a:rPr lang="en-GB" sz="2000"/>
              <a:t>Media outlets vary in clarity on this.</a:t>
            </a:r>
            <a:endParaRPr/>
          </a:p>
        </p:txBody>
      </p:sp>
      <p:sp>
        <p:nvSpPr>
          <p:cNvPr id="445" name="Google Shape;445;p61"/>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446" name="Google Shape;446;p61"/>
          <p:cNvSpPr txBox="1"/>
          <p:nvPr>
            <p:ph idx="2" type="body"/>
          </p:nvPr>
        </p:nvSpPr>
        <p:spPr>
          <a:xfrm>
            <a:off x="518401" y="816003"/>
            <a:ext cx="10588800" cy="335999"/>
          </a:xfrm>
          <a:prstGeom prst="rect">
            <a:avLst/>
          </a:prstGeom>
          <a:no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dk1"/>
              </a:buClr>
              <a:buSzPts val="1800"/>
              <a:buNone/>
            </a:pPr>
            <a:r>
              <a:rPr lang="en-GB"/>
              <a:t>Daily counts of new infections</a:t>
            </a:r>
            <a:endParaRPr/>
          </a:p>
        </p:txBody>
      </p:sp>
      <p:grpSp>
        <p:nvGrpSpPr>
          <p:cNvPr id="447" name="Google Shape;447;p61"/>
          <p:cNvGrpSpPr/>
          <p:nvPr/>
        </p:nvGrpSpPr>
        <p:grpSpPr>
          <a:xfrm>
            <a:off x="4652279" y="1380474"/>
            <a:ext cx="6820251" cy="1488616"/>
            <a:chOff x="4652279" y="1380474"/>
            <a:chExt cx="6820251" cy="1488616"/>
          </a:xfrm>
        </p:grpSpPr>
        <p:pic>
          <p:nvPicPr>
            <p:cNvPr id="448" name="Google Shape;448;p61"/>
            <p:cNvPicPr preferRelativeResize="0"/>
            <p:nvPr/>
          </p:nvPicPr>
          <p:blipFill rotWithShape="1">
            <a:blip r:embed="rId3">
              <a:alphaModFix/>
            </a:blip>
            <a:srcRect b="0" l="0" r="0" t="0"/>
            <a:stretch/>
          </p:blipFill>
          <p:spPr>
            <a:xfrm>
              <a:off x="4652279" y="1380474"/>
              <a:ext cx="6820251" cy="1174810"/>
            </a:xfrm>
            <a:prstGeom prst="rect">
              <a:avLst/>
            </a:prstGeom>
            <a:noFill/>
            <a:ln>
              <a:noFill/>
            </a:ln>
          </p:spPr>
        </p:pic>
        <p:sp>
          <p:nvSpPr>
            <p:cNvPr id="449" name="Google Shape;449;p61"/>
            <p:cNvSpPr txBox="1"/>
            <p:nvPr/>
          </p:nvSpPr>
          <p:spPr>
            <a:xfrm>
              <a:off x="4652279" y="2592091"/>
              <a:ext cx="375329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u="sng">
                  <a:solidFill>
                    <a:schemeClr val="hlink"/>
                  </a:solidFill>
                  <a:latin typeface="Arial"/>
                  <a:ea typeface="Arial"/>
                  <a:cs typeface="Arial"/>
                  <a:sym typeface="Arial"/>
                  <a:hlinkClick r:id="rId4"/>
                </a:rPr>
                <a:t>www.theguardian.com</a:t>
              </a:r>
              <a:r>
                <a:rPr lang="en-GB" sz="1200">
                  <a:solidFill>
                    <a:schemeClr val="dk1"/>
                  </a:solidFill>
                  <a:latin typeface="Arial"/>
                  <a:ea typeface="Arial"/>
                  <a:cs typeface="Arial"/>
                  <a:sym typeface="Arial"/>
                </a:rPr>
                <a:t>, 1 December 2020</a:t>
              </a:r>
              <a:endParaRPr/>
            </a:p>
          </p:txBody>
        </p:sp>
      </p:grpSp>
      <p:grpSp>
        <p:nvGrpSpPr>
          <p:cNvPr id="450" name="Google Shape;450;p61"/>
          <p:cNvGrpSpPr/>
          <p:nvPr/>
        </p:nvGrpSpPr>
        <p:grpSpPr>
          <a:xfrm>
            <a:off x="4652280" y="3134998"/>
            <a:ext cx="6963720" cy="2766411"/>
            <a:chOff x="4652280" y="3134998"/>
            <a:chExt cx="6963720" cy="2766411"/>
          </a:xfrm>
        </p:grpSpPr>
        <p:pic>
          <p:nvPicPr>
            <p:cNvPr id="451" name="Google Shape;451;p61"/>
            <p:cNvPicPr preferRelativeResize="0"/>
            <p:nvPr/>
          </p:nvPicPr>
          <p:blipFill rotWithShape="1">
            <a:blip r:embed="rId5">
              <a:alphaModFix/>
            </a:blip>
            <a:srcRect b="0" l="0" r="0" t="0"/>
            <a:stretch/>
          </p:blipFill>
          <p:spPr>
            <a:xfrm>
              <a:off x="4652280" y="3134998"/>
              <a:ext cx="3981358" cy="2766411"/>
            </a:xfrm>
            <a:prstGeom prst="rect">
              <a:avLst/>
            </a:prstGeom>
            <a:noFill/>
            <a:ln>
              <a:noFill/>
            </a:ln>
          </p:spPr>
        </p:pic>
        <p:sp>
          <p:nvSpPr>
            <p:cNvPr id="452" name="Google Shape;452;p61"/>
            <p:cNvSpPr txBox="1"/>
            <p:nvPr/>
          </p:nvSpPr>
          <p:spPr>
            <a:xfrm>
              <a:off x="8633637" y="4072270"/>
              <a:ext cx="298236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u="sng">
                  <a:solidFill>
                    <a:schemeClr val="hlink"/>
                  </a:solidFill>
                  <a:latin typeface="Arial"/>
                  <a:ea typeface="Arial"/>
                  <a:cs typeface="Arial"/>
                  <a:sym typeface="Arial"/>
                  <a:hlinkClick r:id="rId6"/>
                </a:rPr>
                <a:t>www.bbc.co.uk/news</a:t>
              </a:r>
              <a:r>
                <a:rPr lang="en-GB" sz="1200">
                  <a:solidFill>
                    <a:schemeClr val="dk1"/>
                  </a:solidFill>
                  <a:latin typeface="Arial"/>
                  <a:ea typeface="Arial"/>
                  <a:cs typeface="Arial"/>
                  <a:sym typeface="Arial"/>
                </a:rPr>
                <a:t>, 1 December 2020</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2"/>
          <p:cNvSpPr txBox="1"/>
          <p:nvPr>
            <p:ph type="ctrTitle"/>
          </p:nvPr>
        </p:nvSpPr>
        <p:spPr>
          <a:xfrm>
            <a:off x="518400" y="480000"/>
            <a:ext cx="4946735" cy="336002"/>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False positives and false negatives</a:t>
            </a:r>
            <a:endParaRPr/>
          </a:p>
        </p:txBody>
      </p:sp>
      <p:sp>
        <p:nvSpPr>
          <p:cNvPr id="459" name="Google Shape;459;p62"/>
          <p:cNvSpPr txBox="1"/>
          <p:nvPr>
            <p:ph idx="1" type="body"/>
          </p:nvPr>
        </p:nvSpPr>
        <p:spPr>
          <a:xfrm>
            <a:off x="576000" y="1440000"/>
            <a:ext cx="11136000" cy="4938000"/>
          </a:xfrm>
          <a:prstGeom prst="rect">
            <a:avLst/>
          </a:prstGeom>
          <a:noFill/>
          <a:ln>
            <a:noFill/>
          </a:ln>
        </p:spPr>
        <p:txBody>
          <a:bodyPr anchorCtr="0" anchor="t" bIns="0" lIns="0" spcFirstLastPara="1" rIns="0" wrap="square" tIns="0">
            <a:noAutofit/>
          </a:bodyPr>
          <a:lstStyle/>
          <a:p>
            <a:pPr indent="-285750" lvl="0" marL="285750" rtl="0" algn="l">
              <a:lnSpc>
                <a:spcPct val="90000"/>
              </a:lnSpc>
              <a:spcBef>
                <a:spcPts val="0"/>
              </a:spcBef>
              <a:spcAft>
                <a:spcPts val="0"/>
              </a:spcAft>
              <a:buClr>
                <a:schemeClr val="dk1"/>
              </a:buClr>
              <a:buSzPts val="2000"/>
              <a:buFont typeface="Arial"/>
              <a:buChar char="•"/>
            </a:pPr>
            <a:r>
              <a:rPr lang="en-GB" sz="2000"/>
              <a:t>People’s intuitions about errors in diagnostic/identification/screening test results are notoriously awful.</a:t>
            </a:r>
            <a:endParaRPr/>
          </a:p>
          <a:p>
            <a:pPr indent="-285750" lvl="0" marL="285750" rtl="0" algn="l">
              <a:lnSpc>
                <a:spcPct val="90000"/>
              </a:lnSpc>
              <a:spcBef>
                <a:spcPts val="1333"/>
              </a:spcBef>
              <a:spcAft>
                <a:spcPts val="0"/>
              </a:spcAft>
              <a:buClr>
                <a:schemeClr val="dk1"/>
              </a:buClr>
              <a:buSzPts val="2000"/>
              <a:buFont typeface="Arial"/>
              <a:buChar char="•"/>
            </a:pPr>
            <a:r>
              <a:rPr lang="en-GB" sz="2000"/>
              <a:t>Misleading media coverage in the past of health screening (mammography, PSA prostate cancer screening), live facial recognition cameras, etc.</a:t>
            </a:r>
            <a:endParaRPr/>
          </a:p>
          <a:p>
            <a:pPr indent="-285750" lvl="0" marL="285750" rtl="0" algn="l">
              <a:lnSpc>
                <a:spcPct val="90000"/>
              </a:lnSpc>
              <a:spcBef>
                <a:spcPts val="1333"/>
              </a:spcBef>
              <a:spcAft>
                <a:spcPts val="0"/>
              </a:spcAft>
              <a:buClr>
                <a:schemeClr val="dk1"/>
              </a:buClr>
              <a:buSzPts val="2000"/>
              <a:buFont typeface="Arial"/>
              <a:buChar char="•"/>
            </a:pPr>
            <a:r>
              <a:rPr lang="en-GB" sz="2000"/>
              <a:t>PCR swab tests can produce false positives and false negatives – lots of erroneous statements</a:t>
            </a:r>
            <a:endParaRPr/>
          </a:p>
          <a:p>
            <a:pPr indent="-158750" lvl="0" marL="285750" rtl="0" algn="l">
              <a:lnSpc>
                <a:spcPct val="90000"/>
              </a:lnSpc>
              <a:spcBef>
                <a:spcPts val="1333"/>
              </a:spcBef>
              <a:spcAft>
                <a:spcPts val="0"/>
              </a:spcAft>
              <a:buClr>
                <a:schemeClr val="dk1"/>
              </a:buClr>
              <a:buSzPts val="2000"/>
              <a:buFont typeface="Arial"/>
              <a:buNone/>
            </a:pPr>
            <a:r>
              <a:t/>
            </a:r>
            <a:endParaRPr sz="2000"/>
          </a:p>
          <a:p>
            <a:pPr indent="-285750" lvl="0" marL="285750" rtl="0" algn="l">
              <a:lnSpc>
                <a:spcPct val="90000"/>
              </a:lnSpc>
              <a:spcBef>
                <a:spcPts val="1333"/>
              </a:spcBef>
              <a:spcAft>
                <a:spcPts val="0"/>
              </a:spcAft>
              <a:buClr>
                <a:schemeClr val="dk1"/>
              </a:buClr>
              <a:buSzPts val="2000"/>
              <a:buFont typeface="Arial"/>
              <a:buChar char="•"/>
            </a:pPr>
            <a:r>
              <a:rPr lang="en-GB" sz="2000"/>
              <a:t>Several science journalists spotted this, and reported the position correctly. </a:t>
            </a:r>
            <a:r>
              <a:rPr i="1" lang="en-GB" sz="2000"/>
              <a:t>Thank you!</a:t>
            </a:r>
            <a:endParaRPr sz="2000"/>
          </a:p>
        </p:txBody>
      </p:sp>
      <p:sp>
        <p:nvSpPr>
          <p:cNvPr id="460" name="Google Shape;460;p62"/>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461" name="Google Shape;461;p62"/>
          <p:cNvSpPr txBox="1"/>
          <p:nvPr>
            <p:ph idx="2" type="body"/>
          </p:nvPr>
        </p:nvSpPr>
        <p:spPr>
          <a:xfrm>
            <a:off x="518401" y="890434"/>
            <a:ext cx="10588800" cy="335999"/>
          </a:xfrm>
          <a:prstGeom prst="rect">
            <a:avLst/>
          </a:prstGeom>
          <a:no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dk1"/>
              </a:buClr>
              <a:buSzPts val="1800"/>
              <a:buNone/>
            </a:pPr>
            <a:r>
              <a:rPr lang="en-GB"/>
              <a:t>PCR swab test bafflement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3"/>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grpSp>
        <p:nvGrpSpPr>
          <p:cNvPr id="468" name="Google Shape;468;p63"/>
          <p:cNvGrpSpPr/>
          <p:nvPr/>
        </p:nvGrpSpPr>
        <p:grpSpPr>
          <a:xfrm>
            <a:off x="195816" y="211809"/>
            <a:ext cx="5266820" cy="5423723"/>
            <a:chOff x="195816" y="211809"/>
            <a:chExt cx="5266820" cy="5423723"/>
          </a:xfrm>
        </p:grpSpPr>
        <p:pic>
          <p:nvPicPr>
            <p:cNvPr id="469" name="Google Shape;469;p63"/>
            <p:cNvPicPr preferRelativeResize="0"/>
            <p:nvPr/>
          </p:nvPicPr>
          <p:blipFill rotWithShape="1">
            <a:blip r:embed="rId3">
              <a:alphaModFix/>
            </a:blip>
            <a:srcRect b="0" l="0" r="0" t="0"/>
            <a:stretch/>
          </p:blipFill>
          <p:spPr>
            <a:xfrm>
              <a:off x="195816" y="211809"/>
              <a:ext cx="5266820" cy="4604740"/>
            </a:xfrm>
            <a:prstGeom prst="rect">
              <a:avLst/>
            </a:prstGeom>
            <a:noFill/>
            <a:ln>
              <a:noFill/>
            </a:ln>
          </p:spPr>
        </p:pic>
        <p:sp>
          <p:nvSpPr>
            <p:cNvPr id="470" name="Google Shape;470;p63"/>
            <p:cNvSpPr txBox="1"/>
            <p:nvPr/>
          </p:nvSpPr>
          <p:spPr>
            <a:xfrm>
              <a:off x="571500" y="5204645"/>
              <a:ext cx="4505846" cy="430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Arial"/>
                  <a:ea typeface="Arial"/>
                  <a:cs typeface="Arial"/>
                  <a:sym typeface="Arial"/>
                  <a:hlinkClick r:id="rId4"/>
                </a:rPr>
                <a:t>https://www.thetimes.co.uk/edition/news/coronavirus-analysis-dont-blame-false-positives-look-at-the-hospital-figures-3xf7wj0fv</a:t>
              </a:r>
              <a:endParaRPr b="0" i="0" sz="1100" u="none" cap="none" strike="noStrike">
                <a:solidFill>
                  <a:srgbClr val="000000"/>
                </a:solidFill>
                <a:latin typeface="Arial"/>
                <a:ea typeface="Arial"/>
                <a:cs typeface="Arial"/>
                <a:sym typeface="Arial"/>
              </a:endParaRPr>
            </a:p>
          </p:txBody>
        </p:sp>
      </p:grpSp>
      <p:pic>
        <p:nvPicPr>
          <p:cNvPr id="471" name="Google Shape;471;p63"/>
          <p:cNvPicPr preferRelativeResize="0"/>
          <p:nvPr/>
        </p:nvPicPr>
        <p:blipFill rotWithShape="1">
          <a:blip r:embed="rId5">
            <a:alphaModFix/>
          </a:blip>
          <a:srcRect b="0" l="0" r="0" t="0"/>
          <a:stretch/>
        </p:blipFill>
        <p:spPr>
          <a:xfrm>
            <a:off x="5660186" y="0"/>
            <a:ext cx="6531813" cy="4816549"/>
          </a:xfrm>
          <a:prstGeom prst="rect">
            <a:avLst/>
          </a:prstGeom>
          <a:noFill/>
          <a:ln>
            <a:noFill/>
          </a:ln>
        </p:spPr>
      </p:pic>
      <p:sp>
        <p:nvSpPr>
          <p:cNvPr id="472" name="Google Shape;472;p63"/>
          <p:cNvSpPr txBox="1"/>
          <p:nvPr/>
        </p:nvSpPr>
        <p:spPr>
          <a:xfrm>
            <a:off x="6388847" y="4921215"/>
            <a:ext cx="5323153"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Arial"/>
                <a:ea typeface="Arial"/>
                <a:cs typeface="Arial"/>
                <a:sym typeface="Arial"/>
                <a:hlinkClick r:id="rId6"/>
              </a:rPr>
              <a:t>https://unherd.com/2020/09/do-we-need-a-second-lockdown/</a:t>
            </a:r>
            <a:endParaRPr b="0" i="0" sz="1100" u="none" cap="none" strike="noStrike">
              <a:solidFill>
                <a:srgbClr val="000000"/>
              </a:solidFill>
              <a:latin typeface="Arial"/>
              <a:ea typeface="Arial"/>
              <a:cs typeface="Arial"/>
              <a:sym typeface="Arial"/>
            </a:endParaRPr>
          </a:p>
        </p:txBody>
      </p:sp>
      <p:cxnSp>
        <p:nvCxnSpPr>
          <p:cNvPr id="473" name="Google Shape;473;p63"/>
          <p:cNvCxnSpPr/>
          <p:nvPr/>
        </p:nvCxnSpPr>
        <p:spPr>
          <a:xfrm>
            <a:off x="5550195" y="0"/>
            <a:ext cx="0" cy="6858000"/>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4"/>
          <p:cNvSpPr txBox="1"/>
          <p:nvPr>
            <p:ph type="ctrTitle"/>
          </p:nvPr>
        </p:nvSpPr>
        <p:spPr>
          <a:xfrm>
            <a:off x="518400" y="405641"/>
            <a:ext cx="8668129" cy="426765"/>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1800"/>
              <a:buFont typeface="Arial"/>
              <a:buNone/>
            </a:pPr>
            <a:r>
              <a:rPr lang="en-GB"/>
              <a:t>Correlation is not causation</a:t>
            </a:r>
            <a:endParaRPr/>
          </a:p>
        </p:txBody>
      </p:sp>
      <p:pic>
        <p:nvPicPr>
          <p:cNvPr descr="Timeline&#10;&#10;Description automatically generated" id="480" name="Google Shape;480;p64"/>
          <p:cNvPicPr preferRelativeResize="0"/>
          <p:nvPr>
            <p:ph idx="1" type="body"/>
          </p:nvPr>
        </p:nvPicPr>
        <p:blipFill rotWithShape="1">
          <a:blip r:embed="rId3">
            <a:alphaModFix/>
          </a:blip>
          <a:srcRect b="0" l="0" r="0" t="0"/>
          <a:stretch/>
        </p:blipFill>
        <p:spPr>
          <a:xfrm>
            <a:off x="518400" y="1583632"/>
            <a:ext cx="7183060" cy="4305304"/>
          </a:xfrm>
          <a:prstGeom prst="rect">
            <a:avLst/>
          </a:prstGeom>
          <a:noFill/>
          <a:ln>
            <a:noFill/>
          </a:ln>
        </p:spPr>
      </p:pic>
      <p:sp>
        <p:nvSpPr>
          <p:cNvPr id="481" name="Google Shape;481;p64"/>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482" name="Google Shape;482;p64"/>
          <p:cNvSpPr txBox="1"/>
          <p:nvPr/>
        </p:nvSpPr>
        <p:spPr>
          <a:xfrm>
            <a:off x="518400" y="6079336"/>
            <a:ext cx="929545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MailOnline analysis has revealed a slight coronavirus spike following Black Lives Matter protests on June 13 and 14, and a sudden surge in cases after the August Bank Holiday</a:t>
            </a:r>
            <a:endParaRPr b="0" i="0" sz="1800" u="none" cap="none" strike="noStrike">
              <a:solidFill>
                <a:srgbClr val="000000"/>
              </a:solidFill>
              <a:latin typeface="Arial"/>
              <a:ea typeface="Arial"/>
              <a:cs typeface="Arial"/>
              <a:sym typeface="Arial"/>
            </a:endParaRPr>
          </a:p>
        </p:txBody>
      </p:sp>
      <p:sp>
        <p:nvSpPr>
          <p:cNvPr id="483" name="Google Shape;483;p64"/>
          <p:cNvSpPr txBox="1"/>
          <p:nvPr/>
        </p:nvSpPr>
        <p:spPr>
          <a:xfrm>
            <a:off x="8771861" y="1718346"/>
            <a:ext cx="3420140" cy="738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4"/>
              </a:rPr>
              <a:t>https://www.dailymail.co.uk/news/article-8785775/Coronavirus-cases-spiralled-days-August-Bank-Holiday.html</a:t>
            </a:r>
            <a:endParaRPr b="0" i="0" sz="1400" u="none" cap="none" strike="noStrike">
              <a:solidFill>
                <a:srgbClr val="000000"/>
              </a:solidFill>
              <a:latin typeface="Arial"/>
              <a:ea typeface="Arial"/>
              <a:cs typeface="Arial"/>
              <a:sym typeface="Arial"/>
            </a:endParaRPr>
          </a:p>
        </p:txBody>
      </p:sp>
      <p:sp>
        <p:nvSpPr>
          <p:cNvPr id="484" name="Google Shape;484;p64"/>
          <p:cNvSpPr txBox="1"/>
          <p:nvPr>
            <p:ph idx="2" type="body"/>
          </p:nvPr>
        </p:nvSpPr>
        <p:spPr>
          <a:xfrm>
            <a:off x="518401" y="890434"/>
            <a:ext cx="10588800" cy="335999"/>
          </a:xfrm>
          <a:prstGeom prst="rect">
            <a:avLst/>
          </a:prstGeom>
          <a:no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dk1"/>
              </a:buClr>
              <a:buSzPts val="1800"/>
              <a:buNone/>
            </a:pPr>
            <a:r>
              <a:rPr lang="en-GB"/>
              <a:t>What’s making case numbers change?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5"/>
          <p:cNvSpPr txBox="1"/>
          <p:nvPr>
            <p:ph type="ctrTitle"/>
          </p:nvPr>
        </p:nvSpPr>
        <p:spPr>
          <a:xfrm>
            <a:off x="2879999" y="2880002"/>
            <a:ext cx="7200000" cy="6647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Arial"/>
              <a:buNone/>
            </a:pPr>
            <a:r>
              <a:rPr lang="en-GB" sz="4800"/>
              <a:t>Advice for statisticians on working with journalists</a:t>
            </a:r>
            <a:br>
              <a:rPr lang="en-GB" sz="4800"/>
            </a:br>
            <a:endParaRPr/>
          </a:p>
        </p:txBody>
      </p:sp>
      <p:sp>
        <p:nvSpPr>
          <p:cNvPr id="491" name="Google Shape;491;p65"/>
          <p:cNvSpPr txBox="1"/>
          <p:nvPr>
            <p:ph idx="12" type="sldNum"/>
          </p:nvPr>
        </p:nvSpPr>
        <p:spPr>
          <a:xfrm>
            <a:off x="11712575" y="6378575"/>
            <a:ext cx="479425" cy="479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6"/>
          <p:cNvSpPr txBox="1"/>
          <p:nvPr>
            <p:ph type="ctrTitle"/>
          </p:nvPr>
        </p:nvSpPr>
        <p:spPr>
          <a:xfrm>
            <a:off x="518401" y="533235"/>
            <a:ext cx="5063692" cy="390673"/>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Two cultures?</a:t>
            </a:r>
            <a:endParaRPr/>
          </a:p>
        </p:txBody>
      </p:sp>
      <p:sp>
        <p:nvSpPr>
          <p:cNvPr id="498" name="Google Shape;498;p66"/>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499" name="Google Shape;499;p66"/>
          <p:cNvSpPr txBox="1"/>
          <p:nvPr/>
        </p:nvSpPr>
        <p:spPr>
          <a:xfrm>
            <a:off x="1826352" y="1780488"/>
            <a:ext cx="4191182" cy="3937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086"/>
              <a:buFont typeface="Arial"/>
              <a:buNone/>
            </a:pPr>
            <a:r>
              <a:rPr b="0" i="0" lang="en-GB" sz="2086" u="none" cap="none" strike="noStrike">
                <a:solidFill>
                  <a:srgbClr val="000000"/>
                </a:solidFill>
                <a:latin typeface="Arial"/>
                <a:ea typeface="Arial"/>
                <a:cs typeface="Arial"/>
                <a:sym typeface="Arial"/>
              </a:rPr>
              <a:t>Statisticians think journalists…</a:t>
            </a:r>
            <a:endParaRPr/>
          </a:p>
        </p:txBody>
      </p:sp>
      <p:sp>
        <p:nvSpPr>
          <p:cNvPr id="500" name="Google Shape;500;p66"/>
          <p:cNvSpPr txBox="1"/>
          <p:nvPr/>
        </p:nvSpPr>
        <p:spPr>
          <a:xfrm>
            <a:off x="6171592" y="2174238"/>
            <a:ext cx="4194059" cy="3020424"/>
          </a:xfrm>
          <a:prstGeom prst="rect">
            <a:avLst/>
          </a:prstGeom>
          <a:noFill/>
          <a:ln>
            <a:noFill/>
          </a:ln>
        </p:spPr>
        <p:txBody>
          <a:bodyPr anchorCtr="0" anchor="t" bIns="0" lIns="0" spcFirstLastPara="1" rIns="0" wrap="square" tIns="0">
            <a:noAutofit/>
          </a:bodyPr>
          <a:lstStyle/>
          <a:p>
            <a:pPr indent="-306000" lvl="0" marL="306000" marR="0" rtl="0" algn="l">
              <a:lnSpc>
                <a:spcPct val="90000"/>
              </a:lnSpc>
              <a:spcBef>
                <a:spcPts val="0"/>
              </a:spcBef>
              <a:spcAft>
                <a:spcPts val="0"/>
              </a:spcAft>
              <a:buClr>
                <a:srgbClr val="00AFAD"/>
              </a:buClr>
              <a:buSzPts val="1600"/>
              <a:buFont typeface="Arial"/>
              <a:buChar char="•"/>
            </a:pPr>
            <a:r>
              <a:rPr b="0" i="0" lang="en-GB" sz="1600" u="none" cap="none" strike="noStrike">
                <a:solidFill>
                  <a:srgbClr val="000000"/>
                </a:solidFill>
                <a:latin typeface="Arial"/>
                <a:ea typeface="Arial"/>
                <a:cs typeface="Arial"/>
                <a:sym typeface="Arial"/>
              </a:rPr>
              <a:t>are illiterate</a:t>
            </a:r>
            <a:endParaRPr/>
          </a:p>
          <a:p>
            <a:pPr indent="-306000" lvl="0" marL="306000" marR="0" rtl="0" algn="l">
              <a:lnSpc>
                <a:spcPct val="90000"/>
              </a:lnSpc>
              <a:spcBef>
                <a:spcPts val="1400"/>
              </a:spcBef>
              <a:spcAft>
                <a:spcPts val="0"/>
              </a:spcAft>
              <a:buClr>
                <a:srgbClr val="00AFAD"/>
              </a:buClr>
              <a:buSzPts val="1600"/>
              <a:buFont typeface="Arial"/>
              <a:buChar char="•"/>
            </a:pPr>
            <a:r>
              <a:rPr b="0" i="0" lang="en-GB" sz="1600" u="none" cap="none" strike="noStrike">
                <a:solidFill>
                  <a:srgbClr val="000000"/>
                </a:solidFill>
                <a:latin typeface="Arial"/>
                <a:ea typeface="Arial"/>
                <a:cs typeface="Arial"/>
                <a:sym typeface="Arial"/>
              </a:rPr>
              <a:t>are pedantic</a:t>
            </a:r>
            <a:endParaRPr/>
          </a:p>
          <a:p>
            <a:pPr indent="-306000" lvl="0" marL="306000" marR="0" rtl="0" algn="l">
              <a:lnSpc>
                <a:spcPct val="90000"/>
              </a:lnSpc>
              <a:spcBef>
                <a:spcPts val="1400"/>
              </a:spcBef>
              <a:spcAft>
                <a:spcPts val="0"/>
              </a:spcAft>
              <a:buClr>
                <a:srgbClr val="00AFAD"/>
              </a:buClr>
              <a:buSzPts val="1600"/>
              <a:buFont typeface="Arial"/>
              <a:buChar char="•"/>
            </a:pPr>
            <a:r>
              <a:rPr b="0" i="0" lang="en-GB" sz="1600" u="none" cap="none" strike="noStrike">
                <a:solidFill>
                  <a:srgbClr val="000000"/>
                </a:solidFill>
                <a:latin typeface="Arial"/>
                <a:ea typeface="Arial"/>
                <a:cs typeface="Arial"/>
                <a:sym typeface="Arial"/>
              </a:rPr>
              <a:t>make the story so boring that it doesn’t get across</a:t>
            </a:r>
            <a:endParaRPr/>
          </a:p>
          <a:p>
            <a:pPr indent="-306000" lvl="0" marL="306000" marR="0" rtl="0" algn="l">
              <a:lnSpc>
                <a:spcPct val="90000"/>
              </a:lnSpc>
              <a:spcBef>
                <a:spcPts val="1400"/>
              </a:spcBef>
              <a:spcAft>
                <a:spcPts val="0"/>
              </a:spcAft>
              <a:buClr>
                <a:srgbClr val="00AFAD"/>
              </a:buClr>
              <a:buSzPts val="1600"/>
              <a:buFont typeface="Arial"/>
              <a:buChar char="•"/>
            </a:pPr>
            <a:r>
              <a:rPr b="0" i="0" lang="en-GB" sz="1600" u="none" cap="none" strike="noStrike">
                <a:solidFill>
                  <a:srgbClr val="000000"/>
                </a:solidFill>
                <a:latin typeface="Arial"/>
                <a:ea typeface="Arial"/>
                <a:cs typeface="Arial"/>
                <a:sym typeface="Arial"/>
              </a:rPr>
              <a:t>concentrate so much on the ifs and buts that the overall message disappears</a:t>
            </a:r>
            <a:endParaRPr/>
          </a:p>
          <a:p>
            <a:pPr indent="-306000" lvl="0" marL="306000" marR="0" rtl="0" algn="l">
              <a:lnSpc>
                <a:spcPct val="90000"/>
              </a:lnSpc>
              <a:spcBef>
                <a:spcPts val="1400"/>
              </a:spcBef>
              <a:spcAft>
                <a:spcPts val="0"/>
              </a:spcAft>
              <a:buClr>
                <a:srgbClr val="00AFAD"/>
              </a:buClr>
              <a:buSzPts val="1600"/>
              <a:buFont typeface="Arial"/>
              <a:buChar char="•"/>
            </a:pPr>
            <a:r>
              <a:rPr b="0" i="0" lang="en-GB" sz="1600" u="none" cap="none" strike="noStrike">
                <a:solidFill>
                  <a:srgbClr val="000000"/>
                </a:solidFill>
                <a:latin typeface="Arial"/>
                <a:ea typeface="Arial"/>
                <a:cs typeface="Arial"/>
                <a:sym typeface="Arial"/>
              </a:rPr>
              <a:t>won’t listen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animEffect filter="fade" transition="in">
                                      <p:cBhvr>
                                        <p:cTn dur="500"/>
                                        <p:tgtEl>
                                          <p:spTgt spid="4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500"/>
                                        <p:tgtEl>
                                          <p:spTgt spid="5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animEffect filter="fade" transition="in">
                                      <p:cBhvr>
                                        <p:cTn dur="500"/>
                                        <p:tgtEl>
                                          <p:spTgt spid="5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animEffect filter="fade" transition="in">
                                      <p:cBhvr>
                                        <p:cTn dur="500"/>
                                        <p:tgtEl>
                                          <p:spTgt spid="5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3" st="3"/>
                                            </p:txEl>
                                          </p:spTgt>
                                        </p:tgtEl>
                                        <p:attrNameLst>
                                          <p:attrName>style.visibility</p:attrName>
                                        </p:attrNameLst>
                                      </p:cBhvr>
                                      <p:to>
                                        <p:strVal val="visible"/>
                                      </p:to>
                                    </p:set>
                                    <p:animEffect filter="fade" transition="in">
                                      <p:cBhvr>
                                        <p:cTn dur="500"/>
                                        <p:tgtEl>
                                          <p:spTgt spid="5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4" st="4"/>
                                            </p:txEl>
                                          </p:spTgt>
                                        </p:tgtEl>
                                        <p:attrNameLst>
                                          <p:attrName>style.visibility</p:attrName>
                                        </p:attrNameLst>
                                      </p:cBhvr>
                                      <p:to>
                                        <p:strVal val="visible"/>
                                      </p:to>
                                    </p:set>
                                    <p:animEffect filter="fade" transition="in">
                                      <p:cBhvr>
                                        <p:cTn dur="500"/>
                                        <p:tgtEl>
                                          <p:spTgt spid="50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7"/>
          <p:cNvSpPr txBox="1"/>
          <p:nvPr>
            <p:ph type="ctrTitle"/>
          </p:nvPr>
        </p:nvSpPr>
        <p:spPr>
          <a:xfrm>
            <a:off x="518401" y="533235"/>
            <a:ext cx="5063692" cy="390673"/>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Working with journalists</a:t>
            </a:r>
            <a:endParaRPr/>
          </a:p>
        </p:txBody>
      </p:sp>
      <p:sp>
        <p:nvSpPr>
          <p:cNvPr id="507" name="Google Shape;507;p67"/>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508" name="Google Shape;508;p67"/>
          <p:cNvSpPr txBox="1"/>
          <p:nvPr>
            <p:ph idx="1" type="body"/>
          </p:nvPr>
        </p:nvSpPr>
        <p:spPr>
          <a:xfrm>
            <a:off x="819074" y="1732338"/>
            <a:ext cx="9427074" cy="4021691"/>
          </a:xfrm>
          <a:prstGeom prst="rect">
            <a:avLst/>
          </a:prstGeom>
          <a:noFill/>
          <a:ln>
            <a:noFill/>
          </a:ln>
        </p:spPr>
        <p:txBody>
          <a:bodyPr anchorCtr="0" anchor="t" bIns="0" lIns="0" spcFirstLastPara="1" rIns="0" wrap="square" tIns="0">
            <a:noAutofit/>
          </a:bodyPr>
          <a:lstStyle/>
          <a:p>
            <a:pPr indent="-342900" lvl="0" marL="342900" rtl="0" algn="l">
              <a:lnSpc>
                <a:spcPct val="70000"/>
              </a:lnSpc>
              <a:spcBef>
                <a:spcPts val="0"/>
              </a:spcBef>
              <a:spcAft>
                <a:spcPts val="0"/>
              </a:spcAft>
              <a:buClr>
                <a:srgbClr val="00AFAD"/>
              </a:buClr>
              <a:buSzPts val="2220"/>
              <a:buFont typeface="Arial"/>
              <a:buChar char="•"/>
            </a:pPr>
            <a:r>
              <a:rPr lang="en-GB" sz="2220">
                <a:solidFill>
                  <a:srgbClr val="D60077"/>
                </a:solidFill>
              </a:rPr>
              <a:t>Recognise that journalists are different</a:t>
            </a:r>
            <a:br>
              <a:rPr lang="en-GB" sz="2220">
                <a:solidFill>
                  <a:srgbClr val="D60077"/>
                </a:solidFill>
              </a:rPr>
            </a:br>
            <a:endParaRPr sz="2220">
              <a:solidFill>
                <a:srgbClr val="D60077"/>
              </a:solidFill>
            </a:endParaRPr>
          </a:p>
          <a:p>
            <a:pPr indent="-342900" lvl="0" marL="342900" rtl="0" algn="l">
              <a:lnSpc>
                <a:spcPct val="70000"/>
              </a:lnSpc>
              <a:spcBef>
                <a:spcPts val="1333"/>
              </a:spcBef>
              <a:spcAft>
                <a:spcPts val="0"/>
              </a:spcAft>
              <a:buClr>
                <a:srgbClr val="00AFAD"/>
              </a:buClr>
              <a:buSzPts val="2220"/>
              <a:buFont typeface="Arial"/>
              <a:buChar char="•"/>
            </a:pPr>
            <a:r>
              <a:rPr lang="en-GB" sz="2220"/>
              <a:t>Timescales:</a:t>
            </a:r>
            <a:endParaRPr/>
          </a:p>
          <a:p>
            <a:pPr indent="-342899" lvl="1" marL="952469" rtl="0" algn="l">
              <a:lnSpc>
                <a:spcPct val="70000"/>
              </a:lnSpc>
              <a:spcBef>
                <a:spcPts val="667"/>
              </a:spcBef>
              <a:spcAft>
                <a:spcPts val="0"/>
              </a:spcAft>
              <a:buClr>
                <a:srgbClr val="00AFAD"/>
              </a:buClr>
              <a:buSzPts val="1850"/>
              <a:buFont typeface="Arial"/>
              <a:buChar char="•"/>
            </a:pPr>
            <a:r>
              <a:rPr lang="en-GB" sz="1850"/>
              <a:t>Shorter than most statisticians are used to</a:t>
            </a:r>
            <a:endParaRPr/>
          </a:p>
          <a:p>
            <a:pPr indent="-342899" lvl="1" marL="952469" rtl="0" algn="l">
              <a:lnSpc>
                <a:spcPct val="70000"/>
              </a:lnSpc>
              <a:spcBef>
                <a:spcPts val="667"/>
              </a:spcBef>
              <a:spcAft>
                <a:spcPts val="0"/>
              </a:spcAft>
              <a:buClr>
                <a:srgbClr val="00AFAD"/>
              </a:buClr>
              <a:buSzPts val="1850"/>
              <a:buFont typeface="Arial"/>
              <a:buChar char="•"/>
            </a:pPr>
            <a:r>
              <a:rPr lang="en-GB" sz="1850"/>
              <a:t>Journalists won’t wait because they </a:t>
            </a:r>
            <a:r>
              <a:rPr i="1" lang="en-GB" sz="1850"/>
              <a:t>can’t</a:t>
            </a:r>
            <a:endParaRPr/>
          </a:p>
          <a:p>
            <a:pPr indent="-342900" lvl="0" marL="342900" rtl="0" algn="l">
              <a:lnSpc>
                <a:spcPct val="70000"/>
              </a:lnSpc>
              <a:spcBef>
                <a:spcPts val="1333"/>
              </a:spcBef>
              <a:spcAft>
                <a:spcPts val="0"/>
              </a:spcAft>
              <a:buClr>
                <a:srgbClr val="00AFAD"/>
              </a:buClr>
              <a:buSzPts val="2220"/>
              <a:buFont typeface="Arial"/>
              <a:buChar char="•"/>
            </a:pPr>
            <a:r>
              <a:rPr lang="en-GB" sz="2220"/>
              <a:t>Agenda and “news value”</a:t>
            </a:r>
            <a:endParaRPr/>
          </a:p>
          <a:p>
            <a:pPr indent="-342900" lvl="0" marL="342900" rtl="0" algn="l">
              <a:lnSpc>
                <a:spcPct val="70000"/>
              </a:lnSpc>
              <a:spcBef>
                <a:spcPts val="1333"/>
              </a:spcBef>
              <a:spcAft>
                <a:spcPts val="0"/>
              </a:spcAft>
              <a:buClr>
                <a:srgbClr val="00AFAD"/>
              </a:buClr>
              <a:buSzPts val="2220"/>
              <a:buFont typeface="Arial"/>
              <a:buChar char="•"/>
            </a:pPr>
            <a:r>
              <a:rPr lang="en-GB" sz="2220"/>
              <a:t>The pressure to be </a:t>
            </a:r>
            <a:r>
              <a:rPr i="1" lang="en-GB" sz="2220"/>
              <a:t>personal</a:t>
            </a:r>
            <a:endParaRPr/>
          </a:p>
          <a:p>
            <a:pPr indent="-201930" lvl="0" marL="342900" rtl="0" algn="l">
              <a:lnSpc>
                <a:spcPct val="70000"/>
              </a:lnSpc>
              <a:spcBef>
                <a:spcPts val="1333"/>
              </a:spcBef>
              <a:spcAft>
                <a:spcPts val="0"/>
              </a:spcAft>
              <a:buClr>
                <a:srgbClr val="00AFAD"/>
              </a:buClr>
              <a:buSzPts val="2220"/>
              <a:buFont typeface="Arial"/>
              <a:buNone/>
            </a:pPr>
            <a:r>
              <a:t/>
            </a:r>
            <a:endParaRPr i="1" sz="2220"/>
          </a:p>
          <a:p>
            <a:pPr indent="-342900" lvl="0" marL="342900" rtl="0" algn="l">
              <a:lnSpc>
                <a:spcPct val="70000"/>
              </a:lnSpc>
              <a:spcBef>
                <a:spcPts val="1333"/>
              </a:spcBef>
              <a:spcAft>
                <a:spcPts val="0"/>
              </a:spcAft>
              <a:buClr>
                <a:srgbClr val="00AFAD"/>
              </a:buClr>
              <a:buSzPts val="2220"/>
              <a:buFont typeface="Arial"/>
              <a:buChar char="•"/>
            </a:pPr>
            <a:r>
              <a:rPr lang="en-GB" sz="2220"/>
              <a:t>Journalists have strengths that (most) statisticians don’t:</a:t>
            </a:r>
            <a:endParaRPr/>
          </a:p>
          <a:p>
            <a:pPr indent="-342899" lvl="1" marL="952469" rtl="0" algn="l">
              <a:lnSpc>
                <a:spcPct val="70000"/>
              </a:lnSpc>
              <a:spcBef>
                <a:spcPts val="667"/>
              </a:spcBef>
              <a:spcAft>
                <a:spcPts val="0"/>
              </a:spcAft>
              <a:buClr>
                <a:srgbClr val="00AFAD"/>
              </a:buClr>
              <a:buSzPts val="1850"/>
              <a:buFont typeface="Arial"/>
              <a:buChar char="•"/>
            </a:pPr>
            <a:r>
              <a:rPr lang="en-GB" sz="1850"/>
              <a:t>Knowing their audience</a:t>
            </a:r>
            <a:endParaRPr/>
          </a:p>
          <a:p>
            <a:pPr indent="-342899" lvl="1" marL="952469" rtl="0" algn="l">
              <a:lnSpc>
                <a:spcPct val="70000"/>
              </a:lnSpc>
              <a:spcBef>
                <a:spcPts val="667"/>
              </a:spcBef>
              <a:spcAft>
                <a:spcPts val="0"/>
              </a:spcAft>
              <a:buClr>
                <a:srgbClr val="00AFAD"/>
              </a:buClr>
              <a:buSzPts val="1850"/>
              <a:buFont typeface="Arial"/>
              <a:buChar char="•"/>
            </a:pPr>
            <a:r>
              <a:rPr lang="en-GB" sz="1850"/>
              <a:t>Getting things across in a short space</a:t>
            </a:r>
            <a:endParaRPr/>
          </a:p>
          <a:p>
            <a:pPr indent="-342899" lvl="1" marL="952469" rtl="0" algn="l">
              <a:lnSpc>
                <a:spcPct val="70000"/>
              </a:lnSpc>
              <a:spcBef>
                <a:spcPts val="667"/>
              </a:spcBef>
              <a:spcAft>
                <a:spcPts val="0"/>
              </a:spcAft>
              <a:buClr>
                <a:srgbClr val="00AFAD"/>
              </a:buClr>
              <a:buSzPts val="1850"/>
              <a:buFont typeface="Arial"/>
              <a:buChar char="•"/>
            </a:pPr>
            <a:r>
              <a:rPr lang="en-GB" sz="1850"/>
              <a:t>Generally, </a:t>
            </a:r>
            <a:r>
              <a:rPr i="1" lang="en-GB" sz="1850"/>
              <a:t>telling stories</a:t>
            </a:r>
            <a:endParaRPr/>
          </a:p>
          <a:p>
            <a:pPr indent="-201930" lvl="0" marL="342900" rtl="0" algn="l">
              <a:lnSpc>
                <a:spcPct val="70000"/>
              </a:lnSpc>
              <a:spcBef>
                <a:spcPts val="1333"/>
              </a:spcBef>
              <a:spcAft>
                <a:spcPts val="0"/>
              </a:spcAft>
              <a:buClr>
                <a:srgbClr val="00AFAD"/>
              </a:buClr>
              <a:buSzPts val="2220"/>
              <a:buFont typeface="Arial"/>
              <a:buNone/>
            </a:pPr>
            <a:r>
              <a:t/>
            </a:r>
            <a:endParaRPr i="1" sz="222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8"/>
          <p:cNvSpPr txBox="1"/>
          <p:nvPr>
            <p:ph type="ctrTitle"/>
          </p:nvPr>
        </p:nvSpPr>
        <p:spPr>
          <a:xfrm>
            <a:off x="518401" y="533235"/>
            <a:ext cx="5063692" cy="390673"/>
          </a:xfrm>
          <a:prstGeom prst="rect">
            <a:avLst/>
          </a:prstGeom>
          <a:solidFill>
            <a:schemeClr val="accent1"/>
          </a:solidFill>
          <a:ln>
            <a:noFill/>
          </a:ln>
        </p:spPr>
        <p:txBody>
          <a:bodyPr anchorCtr="0" anchor="ctr" bIns="0" lIns="36000" spcFirstLastPara="1" rIns="0" wrap="square" tIns="18000">
            <a:noAutofit/>
          </a:bodyPr>
          <a:lstStyle/>
          <a:p>
            <a:pPr indent="0" lvl="0" marL="0" rtl="0" algn="l">
              <a:lnSpc>
                <a:spcPct val="90000"/>
              </a:lnSpc>
              <a:spcBef>
                <a:spcPts val="0"/>
              </a:spcBef>
              <a:spcAft>
                <a:spcPts val="0"/>
              </a:spcAft>
              <a:buClr>
                <a:schemeClr val="lt1"/>
              </a:buClr>
              <a:buSzPts val="2400"/>
              <a:buFont typeface="Arial"/>
              <a:buNone/>
            </a:pPr>
            <a:r>
              <a:rPr lang="en-GB" sz="2400"/>
              <a:t>Working with statisticians</a:t>
            </a:r>
            <a:endParaRPr/>
          </a:p>
        </p:txBody>
      </p:sp>
      <p:sp>
        <p:nvSpPr>
          <p:cNvPr id="515" name="Google Shape;515;p68"/>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fld id="{00000000-1234-1234-1234-123412341234}" type="slidenum">
              <a:rPr b="0" i="0" lang="en-GB" sz="1600" u="none" cap="none" strike="noStrike">
                <a:solidFill>
                  <a:srgbClr val="FFFFFF"/>
                </a:solidFill>
                <a:latin typeface="Arial"/>
                <a:ea typeface="Arial"/>
                <a:cs typeface="Arial"/>
                <a:sym typeface="Arial"/>
              </a:rPr>
              <a:t>‹#›</a:t>
            </a:fld>
            <a:endParaRPr b="0" i="0" sz="1600" u="none" cap="none" strike="noStrike">
              <a:solidFill>
                <a:srgbClr val="FFFFFF"/>
              </a:solidFill>
              <a:latin typeface="Arial"/>
              <a:ea typeface="Arial"/>
              <a:cs typeface="Arial"/>
              <a:sym typeface="Arial"/>
            </a:endParaRPr>
          </a:p>
        </p:txBody>
      </p:sp>
      <p:sp>
        <p:nvSpPr>
          <p:cNvPr id="516" name="Google Shape;516;p68"/>
          <p:cNvSpPr txBox="1"/>
          <p:nvPr>
            <p:ph idx="1" type="body"/>
          </p:nvPr>
        </p:nvSpPr>
        <p:spPr>
          <a:xfrm>
            <a:off x="686726" y="1166854"/>
            <a:ext cx="10502642" cy="4021691"/>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Clr>
                <a:srgbClr val="00AFAD"/>
              </a:buClr>
              <a:buSzPts val="2200"/>
              <a:buFont typeface="Arial"/>
              <a:buChar char="•"/>
            </a:pPr>
            <a:r>
              <a:rPr lang="en-GB" sz="2200">
                <a:solidFill>
                  <a:srgbClr val="D60077"/>
                </a:solidFill>
              </a:rPr>
              <a:t>Recognise that statisticians are different</a:t>
            </a:r>
            <a:br>
              <a:rPr lang="en-GB" sz="2200">
                <a:solidFill>
                  <a:srgbClr val="D60077"/>
                </a:solidFill>
              </a:rPr>
            </a:br>
            <a:endParaRPr sz="2200">
              <a:solidFill>
                <a:srgbClr val="D60077"/>
              </a:solidFill>
            </a:endParaRPr>
          </a:p>
          <a:p>
            <a:pPr indent="-342900" lvl="0" marL="342900" rtl="0" algn="l">
              <a:lnSpc>
                <a:spcPct val="120000"/>
              </a:lnSpc>
              <a:spcBef>
                <a:spcPts val="1333"/>
              </a:spcBef>
              <a:spcAft>
                <a:spcPts val="0"/>
              </a:spcAft>
              <a:buClr>
                <a:srgbClr val="00AFAD"/>
              </a:buClr>
              <a:buSzPts val="2200"/>
              <a:buFont typeface="Arial"/>
              <a:buChar char="•"/>
            </a:pPr>
            <a:r>
              <a:rPr lang="en-GB" sz="2200"/>
              <a:t>Uncertainty:</a:t>
            </a:r>
            <a:endParaRPr/>
          </a:p>
          <a:p>
            <a:pPr indent="-342899" lvl="1" marL="952469" rtl="0" algn="l">
              <a:lnSpc>
                <a:spcPct val="120000"/>
              </a:lnSpc>
              <a:spcBef>
                <a:spcPts val="667"/>
              </a:spcBef>
              <a:spcAft>
                <a:spcPts val="0"/>
              </a:spcAft>
              <a:buClr>
                <a:srgbClr val="00AFAD"/>
              </a:buClr>
              <a:buSzPts val="2200"/>
              <a:buFont typeface="Arial"/>
              <a:buChar char="•"/>
            </a:pPr>
            <a:r>
              <a:rPr lang="en-GB" sz="2200"/>
              <a:t>We know about it and don’t often ignore it</a:t>
            </a:r>
            <a:endParaRPr/>
          </a:p>
          <a:p>
            <a:pPr indent="-342899" lvl="1" marL="952469" rtl="0" algn="l">
              <a:lnSpc>
                <a:spcPct val="120000"/>
              </a:lnSpc>
              <a:spcBef>
                <a:spcPts val="667"/>
              </a:spcBef>
              <a:spcAft>
                <a:spcPts val="0"/>
              </a:spcAft>
              <a:buClr>
                <a:srgbClr val="00AFAD"/>
              </a:buClr>
              <a:buSzPts val="2200"/>
              <a:buFont typeface="Arial"/>
              <a:buChar char="•"/>
            </a:pPr>
            <a:r>
              <a:rPr lang="en-GB" sz="2200"/>
              <a:t>(But we don’t all know enough about </a:t>
            </a:r>
            <a:r>
              <a:rPr i="1" lang="en-GB" sz="2200"/>
              <a:t>communicating</a:t>
            </a:r>
            <a:r>
              <a:rPr lang="en-GB" sz="2200"/>
              <a:t> it)</a:t>
            </a:r>
            <a:endParaRPr/>
          </a:p>
          <a:p>
            <a:pPr indent="-342900" lvl="0" marL="342900" rtl="0" algn="l">
              <a:lnSpc>
                <a:spcPct val="120000"/>
              </a:lnSpc>
              <a:spcBef>
                <a:spcPts val="1333"/>
              </a:spcBef>
              <a:spcAft>
                <a:spcPts val="0"/>
              </a:spcAft>
              <a:buClr>
                <a:srgbClr val="00AFAD"/>
              </a:buClr>
              <a:buSzPts val="2200"/>
              <a:buFont typeface="Arial"/>
              <a:buChar char="•"/>
            </a:pPr>
            <a:r>
              <a:rPr lang="en-GB" sz="2200"/>
              <a:t>Informing rather than persuading</a:t>
            </a:r>
            <a:endParaRPr/>
          </a:p>
          <a:p>
            <a:pPr indent="-342900" lvl="0" marL="342900" rtl="0" algn="l">
              <a:lnSpc>
                <a:spcPct val="120000"/>
              </a:lnSpc>
              <a:spcBef>
                <a:spcPts val="1333"/>
              </a:spcBef>
              <a:spcAft>
                <a:spcPts val="0"/>
              </a:spcAft>
              <a:buClr>
                <a:srgbClr val="00AFAD"/>
              </a:buClr>
              <a:buSzPts val="2200"/>
              <a:buFont typeface="Arial"/>
              <a:buChar char="•"/>
            </a:pPr>
            <a:r>
              <a:rPr lang="en-GB" sz="2200"/>
              <a:t>We’re used to explaining awkward technical things to non-specialists (like you…)</a:t>
            </a:r>
            <a:endParaRPr/>
          </a:p>
          <a:p>
            <a:pPr indent="-342900" lvl="0" marL="342900" rtl="0" algn="l">
              <a:lnSpc>
                <a:spcPct val="120000"/>
              </a:lnSpc>
              <a:spcBef>
                <a:spcPts val="1333"/>
              </a:spcBef>
              <a:spcAft>
                <a:spcPts val="0"/>
              </a:spcAft>
              <a:buClr>
                <a:srgbClr val="00AFAD"/>
              </a:buClr>
              <a:buSzPts val="2200"/>
              <a:buFont typeface="Arial"/>
              <a:buChar char="•"/>
            </a:pPr>
            <a:r>
              <a:rPr lang="en-GB" sz="2200"/>
              <a:t>We’re trained nit-pickers – there might be a story in what we tell you on that</a:t>
            </a:r>
            <a:endParaRPr/>
          </a:p>
          <a:p>
            <a:pPr indent="-342900" lvl="0" marL="342900" rtl="0" algn="l">
              <a:lnSpc>
                <a:spcPct val="120000"/>
              </a:lnSpc>
              <a:spcBef>
                <a:spcPts val="1333"/>
              </a:spcBef>
              <a:spcAft>
                <a:spcPts val="0"/>
              </a:spcAft>
              <a:buClr>
                <a:srgbClr val="00AFAD"/>
              </a:buClr>
              <a:buSzPts val="2200"/>
              <a:buFont typeface="Arial"/>
              <a:buChar char="•"/>
            </a:pPr>
            <a:r>
              <a:rPr lang="en-GB" sz="2200"/>
              <a:t>We can explain why a press release really isn’t worth covering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txBox="1"/>
          <p:nvPr>
            <p:ph type="title"/>
          </p:nvPr>
        </p:nvSpPr>
        <p:spPr>
          <a:xfrm>
            <a:off x="524572" y="76201"/>
            <a:ext cx="10896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lang="en-GB" sz="5400"/>
              <a:t>Thanks!</a:t>
            </a:r>
            <a:endParaRPr/>
          </a:p>
        </p:txBody>
      </p:sp>
      <p:sp>
        <p:nvSpPr>
          <p:cNvPr id="523" name="Google Shape;523;p69"/>
          <p:cNvSpPr txBox="1"/>
          <p:nvPr/>
        </p:nvSpPr>
        <p:spPr>
          <a:xfrm>
            <a:off x="524572" y="1717385"/>
            <a:ext cx="8527774"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Feedback to:</a:t>
            </a:r>
            <a:endParaRPr/>
          </a:p>
          <a:p>
            <a:pPr indent="0" lvl="0" marL="0" marR="0" rtl="0" algn="l">
              <a:lnSpc>
                <a:spcPct val="100000"/>
              </a:lnSpc>
              <a:spcBef>
                <a:spcPts val="0"/>
              </a:spcBef>
              <a:spcAft>
                <a:spcPts val="0"/>
              </a:spcAft>
              <a:buClr>
                <a:srgbClr val="000000"/>
              </a:buClr>
              <a:buSzPts val="2400"/>
              <a:buFont typeface="Calibri"/>
              <a:buNone/>
            </a:pPr>
            <a:r>
              <a:rPr b="0" i="0" lang="en-GB" sz="2400" u="sng" cap="none" strike="noStrike">
                <a:solidFill>
                  <a:schemeClr val="hlink"/>
                </a:solidFill>
                <a:latin typeface="Calibri"/>
                <a:ea typeface="Calibri"/>
                <a:cs typeface="Calibri"/>
                <a:sym typeface="Calibri"/>
                <a:hlinkClick r:id="rId3"/>
              </a:rPr>
              <a:t>kevin.mcconway@open.ac.uk</a:t>
            </a:r>
            <a:br>
              <a:rPr b="0" i="0" lang="en-GB" sz="2400" u="none" cap="none" strike="noStrike">
                <a:solidFill>
                  <a:srgbClr val="000000"/>
                </a:solidFill>
                <a:latin typeface="Calibri"/>
                <a:ea typeface="Calibri"/>
                <a:cs typeface="Calibri"/>
                <a:sym typeface="Calibri"/>
              </a:rPr>
            </a:br>
            <a:r>
              <a:rPr b="0" i="0" lang="en-GB" sz="2400" u="none" cap="none" strike="noStrike">
                <a:solidFill>
                  <a:srgbClr val="000000"/>
                </a:solidFill>
                <a:latin typeface="Calibri"/>
                <a:ea typeface="Calibri"/>
                <a:cs typeface="Calibri"/>
                <a:sym typeface="Calibri"/>
              </a:rPr>
              <a:t>Twitter: @kjm2</a:t>
            </a:r>
            <a:endParaRPr/>
          </a:p>
        </p:txBody>
      </p:sp>
      <p:pic>
        <p:nvPicPr>
          <p:cNvPr id="524" name="Google Shape;524;p69"/>
          <p:cNvPicPr preferRelativeResize="0"/>
          <p:nvPr/>
        </p:nvPicPr>
        <p:blipFill rotWithShape="1">
          <a:blip r:embed="rId4">
            <a:alphaModFix/>
          </a:blip>
          <a:srcRect b="0" l="0" r="0" t="0"/>
          <a:stretch/>
        </p:blipFill>
        <p:spPr>
          <a:xfrm>
            <a:off x="11134106" y="221057"/>
            <a:ext cx="859989" cy="591240"/>
          </a:xfrm>
          <a:prstGeom prst="rect">
            <a:avLst/>
          </a:prstGeom>
          <a:noFill/>
          <a:ln>
            <a:noFill/>
          </a:ln>
        </p:spPr>
      </p:pic>
      <p:sp>
        <p:nvSpPr>
          <p:cNvPr id="525" name="Google Shape;525;p69"/>
          <p:cNvSpPr txBox="1"/>
          <p:nvPr/>
        </p:nvSpPr>
        <p:spPr>
          <a:xfrm>
            <a:off x="11712000" y="6378000"/>
            <a:ext cx="480000" cy="480000"/>
          </a:xfrm>
          <a:prstGeom prst="rect">
            <a:avLst/>
          </a:prstGeom>
          <a:solidFill>
            <a:srgbClr val="2F549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8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pic>
        <p:nvPicPr>
          <p:cNvPr id="215" name="Google Shape;215;p35"/>
          <p:cNvPicPr preferRelativeResize="0"/>
          <p:nvPr/>
        </p:nvPicPr>
        <p:blipFill rotWithShape="1">
          <a:blip r:embed="rId3">
            <a:alphaModFix/>
          </a:blip>
          <a:srcRect b="0" l="0" r="0" t="0"/>
          <a:stretch/>
        </p:blipFill>
        <p:spPr>
          <a:xfrm>
            <a:off x="1796903" y="74326"/>
            <a:ext cx="8366426" cy="6528493"/>
          </a:xfrm>
          <a:prstGeom prst="rect">
            <a:avLst/>
          </a:prstGeom>
          <a:noFill/>
          <a:ln>
            <a:noFill/>
          </a:ln>
        </p:spPr>
      </p:pic>
      <p:sp>
        <p:nvSpPr>
          <p:cNvPr id="216" name="Google Shape;216;p35"/>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pic>
        <p:nvPicPr>
          <p:cNvPr id="217" name="Google Shape;217;p35"/>
          <p:cNvPicPr preferRelativeResize="0"/>
          <p:nvPr/>
        </p:nvPicPr>
        <p:blipFill rotWithShape="1">
          <a:blip r:embed="rId4">
            <a:alphaModFix/>
          </a:blip>
          <a:srcRect b="0" l="0" r="0" t="0"/>
          <a:stretch/>
        </p:blipFill>
        <p:spPr>
          <a:xfrm>
            <a:off x="11134106" y="221057"/>
            <a:ext cx="859989" cy="591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6"/>
          <p:cNvPicPr preferRelativeResize="0"/>
          <p:nvPr/>
        </p:nvPicPr>
        <p:blipFill rotWithShape="1">
          <a:blip r:embed="rId3">
            <a:alphaModFix/>
          </a:blip>
          <a:srcRect b="0" l="0" r="0" t="0"/>
          <a:stretch/>
        </p:blipFill>
        <p:spPr>
          <a:xfrm>
            <a:off x="448988" y="287077"/>
            <a:ext cx="10757727" cy="5134728"/>
          </a:xfrm>
          <a:prstGeom prst="rect">
            <a:avLst/>
          </a:prstGeom>
          <a:noFill/>
          <a:ln>
            <a:noFill/>
          </a:ln>
        </p:spPr>
      </p:pic>
      <p:sp>
        <p:nvSpPr>
          <p:cNvPr id="224" name="Google Shape;224;p36"/>
          <p:cNvSpPr txBox="1"/>
          <p:nvPr/>
        </p:nvSpPr>
        <p:spPr>
          <a:xfrm>
            <a:off x="699090" y="6054834"/>
            <a:ext cx="1065648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u="sng">
                <a:solidFill>
                  <a:schemeClr val="hlink"/>
                </a:solidFill>
                <a:latin typeface="Arial"/>
                <a:ea typeface="Arial"/>
                <a:cs typeface="Arial"/>
                <a:sym typeface="Arial"/>
                <a:hlinkClick r:id="rId4"/>
              </a:rPr>
              <a:t>https://medium.com/@d_spiegel/is-sars-cov-2-viral-load-lower-in-young-children-than-adults-8b4116d28353</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Published 25 May 2020</a:t>
            </a:r>
            <a:endParaRPr/>
          </a:p>
        </p:txBody>
      </p:sp>
      <p:sp>
        <p:nvSpPr>
          <p:cNvPr id="225" name="Google Shape;225;p36"/>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pic>
        <p:nvPicPr>
          <p:cNvPr id="226" name="Google Shape;226;p36"/>
          <p:cNvPicPr preferRelativeResize="0"/>
          <p:nvPr/>
        </p:nvPicPr>
        <p:blipFill rotWithShape="1">
          <a:blip r:embed="rId5">
            <a:alphaModFix/>
          </a:blip>
          <a:srcRect b="0" l="0" r="0" t="0"/>
          <a:stretch/>
        </p:blipFill>
        <p:spPr>
          <a:xfrm>
            <a:off x="11134106" y="221057"/>
            <a:ext cx="859989" cy="5912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7"/>
          <p:cNvPicPr preferRelativeResize="0"/>
          <p:nvPr/>
        </p:nvPicPr>
        <p:blipFill rotWithShape="1">
          <a:blip r:embed="rId3">
            <a:alphaModFix/>
          </a:blip>
          <a:srcRect b="0" l="0" r="0" t="0"/>
          <a:stretch/>
        </p:blipFill>
        <p:spPr>
          <a:xfrm>
            <a:off x="2435037" y="834891"/>
            <a:ext cx="7321926" cy="5188217"/>
          </a:xfrm>
          <a:prstGeom prst="rect">
            <a:avLst/>
          </a:prstGeom>
          <a:noFill/>
          <a:ln>
            <a:noFill/>
          </a:ln>
        </p:spPr>
      </p:pic>
      <p:sp>
        <p:nvSpPr>
          <p:cNvPr id="233" name="Google Shape;233;p37"/>
          <p:cNvSpPr txBox="1"/>
          <p:nvPr/>
        </p:nvSpPr>
        <p:spPr>
          <a:xfrm>
            <a:off x="667194" y="6094780"/>
            <a:ext cx="1095419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u="sng">
                <a:solidFill>
                  <a:schemeClr val="hlink"/>
                </a:solidFill>
                <a:latin typeface="Arial"/>
                <a:ea typeface="Arial"/>
                <a:cs typeface="Arial"/>
                <a:sym typeface="Arial"/>
                <a:hlinkClick r:id="rId4"/>
              </a:rPr>
              <a:t>https://www.bild.de/politik/inland/politik-inland/kritik-an-star-virologe-drosten-wir-empfehlen-die-studie-zurueckzuziehen-70884902.bild.html</a:t>
            </a:r>
            <a:r>
              <a:rPr lang="en-GB" sz="1400">
                <a:solidFill>
                  <a:schemeClr val="dk1"/>
                </a:solidFill>
                <a:latin typeface="Arial"/>
                <a:ea typeface="Arial"/>
                <a:cs typeface="Arial"/>
                <a:sym typeface="Arial"/>
              </a:rPr>
              <a:t> , first published 27.05.2020</a:t>
            </a:r>
            <a:endParaRPr/>
          </a:p>
        </p:txBody>
      </p:sp>
      <p:sp>
        <p:nvSpPr>
          <p:cNvPr id="234" name="Google Shape;234;p37"/>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pic>
        <p:nvPicPr>
          <p:cNvPr id="235" name="Google Shape;235;p37"/>
          <p:cNvPicPr preferRelativeResize="0"/>
          <p:nvPr/>
        </p:nvPicPr>
        <p:blipFill rotWithShape="1">
          <a:blip r:embed="rId5">
            <a:alphaModFix/>
          </a:blip>
          <a:srcRect b="0" l="0" r="0" t="0"/>
          <a:stretch/>
        </p:blipFill>
        <p:spPr>
          <a:xfrm>
            <a:off x="11134106" y="221057"/>
            <a:ext cx="859989" cy="5912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8"/>
          <p:cNvPicPr preferRelativeResize="0"/>
          <p:nvPr/>
        </p:nvPicPr>
        <p:blipFill rotWithShape="1">
          <a:blip r:embed="rId3">
            <a:alphaModFix/>
          </a:blip>
          <a:srcRect b="0" l="0" r="0" t="0"/>
          <a:stretch/>
        </p:blipFill>
        <p:spPr>
          <a:xfrm>
            <a:off x="0" y="-88949"/>
            <a:ext cx="6252101" cy="4108056"/>
          </a:xfrm>
          <a:prstGeom prst="rect">
            <a:avLst/>
          </a:prstGeom>
          <a:noFill/>
          <a:ln>
            <a:noFill/>
          </a:ln>
        </p:spPr>
      </p:pic>
      <p:pic>
        <p:nvPicPr>
          <p:cNvPr id="242" name="Google Shape;242;p38"/>
          <p:cNvPicPr preferRelativeResize="0"/>
          <p:nvPr/>
        </p:nvPicPr>
        <p:blipFill rotWithShape="1">
          <a:blip r:embed="rId4">
            <a:alphaModFix/>
          </a:blip>
          <a:srcRect b="0" l="0" r="0" t="0"/>
          <a:stretch/>
        </p:blipFill>
        <p:spPr>
          <a:xfrm>
            <a:off x="5455541" y="1620494"/>
            <a:ext cx="6496459" cy="4108055"/>
          </a:xfrm>
          <a:prstGeom prst="rect">
            <a:avLst/>
          </a:prstGeom>
          <a:noFill/>
          <a:ln>
            <a:noFill/>
          </a:ln>
        </p:spPr>
      </p:pic>
      <p:sp>
        <p:nvSpPr>
          <p:cNvPr id="243" name="Google Shape;243;p38"/>
          <p:cNvSpPr txBox="1"/>
          <p:nvPr/>
        </p:nvSpPr>
        <p:spPr>
          <a:xfrm>
            <a:off x="11712000" y="6378000"/>
            <a:ext cx="480000" cy="48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GB" sz="1600">
                <a:solidFill>
                  <a:schemeClr val="lt1"/>
                </a:solidFill>
                <a:latin typeface="Calibri"/>
                <a:ea typeface="Calibri"/>
                <a:cs typeface="Calibri"/>
                <a:sym typeface="Calibri"/>
              </a:rPr>
              <a:t>‹#›</a:t>
            </a:fld>
            <a:endParaRPr sz="1600">
              <a:solidFill>
                <a:schemeClr val="lt1"/>
              </a:solidFill>
              <a:latin typeface="Calibri"/>
              <a:ea typeface="Calibri"/>
              <a:cs typeface="Calibri"/>
              <a:sym typeface="Calibri"/>
            </a:endParaRPr>
          </a:p>
        </p:txBody>
      </p:sp>
      <p:pic>
        <p:nvPicPr>
          <p:cNvPr id="244" name="Google Shape;244;p38"/>
          <p:cNvPicPr preferRelativeResize="0"/>
          <p:nvPr/>
        </p:nvPicPr>
        <p:blipFill rotWithShape="1">
          <a:blip r:embed="rId5">
            <a:alphaModFix/>
          </a:blip>
          <a:srcRect b="0" l="0" r="0" t="0"/>
          <a:stretch/>
        </p:blipFill>
        <p:spPr>
          <a:xfrm>
            <a:off x="11134106" y="221057"/>
            <a:ext cx="859989" cy="591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grpSp>
        <p:nvGrpSpPr>
          <p:cNvPr id="251" name="Google Shape;251;p39"/>
          <p:cNvGrpSpPr/>
          <p:nvPr/>
        </p:nvGrpSpPr>
        <p:grpSpPr>
          <a:xfrm>
            <a:off x="2308119" y="105088"/>
            <a:ext cx="7258338" cy="6058211"/>
            <a:chOff x="2520766" y="923796"/>
            <a:chExt cx="7258338" cy="6058211"/>
          </a:xfrm>
        </p:grpSpPr>
        <p:pic>
          <p:nvPicPr>
            <p:cNvPr id="252" name="Google Shape;252;p39"/>
            <p:cNvPicPr preferRelativeResize="0"/>
            <p:nvPr/>
          </p:nvPicPr>
          <p:blipFill rotWithShape="1">
            <a:blip r:embed="rId3">
              <a:alphaModFix/>
            </a:blip>
            <a:srcRect b="0" l="0" r="0" t="0"/>
            <a:stretch/>
          </p:blipFill>
          <p:spPr>
            <a:xfrm>
              <a:off x="2520766" y="923796"/>
              <a:ext cx="7150467" cy="5010407"/>
            </a:xfrm>
            <a:prstGeom prst="rect">
              <a:avLst/>
            </a:prstGeom>
            <a:noFill/>
            <a:ln>
              <a:noFill/>
            </a:ln>
          </p:spPr>
        </p:pic>
        <p:pic>
          <p:nvPicPr>
            <p:cNvPr id="253" name="Google Shape;253;p39"/>
            <p:cNvPicPr preferRelativeResize="0"/>
            <p:nvPr/>
          </p:nvPicPr>
          <p:blipFill rotWithShape="1">
            <a:blip r:embed="rId4">
              <a:alphaModFix/>
            </a:blip>
            <a:srcRect b="0" l="0" r="0" t="0"/>
            <a:stretch/>
          </p:blipFill>
          <p:spPr>
            <a:xfrm>
              <a:off x="2838197" y="5934203"/>
              <a:ext cx="6940907" cy="1047804"/>
            </a:xfrm>
            <a:prstGeom prst="rect">
              <a:avLst/>
            </a:prstGeom>
            <a:noFill/>
            <a:ln>
              <a:noFill/>
            </a:ln>
          </p:spPr>
        </p:pic>
      </p:grpSp>
      <p:sp>
        <p:nvSpPr>
          <p:cNvPr id="254" name="Google Shape;254;p39"/>
          <p:cNvSpPr txBox="1"/>
          <p:nvPr/>
        </p:nvSpPr>
        <p:spPr>
          <a:xfrm>
            <a:off x="954272" y="6184565"/>
            <a:ext cx="1050762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u="sng">
                <a:solidFill>
                  <a:schemeClr val="hlink"/>
                </a:solidFill>
                <a:latin typeface="Arial"/>
                <a:ea typeface="Arial"/>
                <a:cs typeface="Arial"/>
                <a:sym typeface="Arial"/>
                <a:hlinkClick r:id="rId5"/>
              </a:rPr>
              <a:t>https://www.bild.de/politik/inland/politik-inland/fragwuerdige-methoden-drosten-studie-ueber-ansteckende-kinder-grob-falsch-70862170.bild.html</a:t>
            </a:r>
            <a:r>
              <a:rPr lang="en-GB" sz="1600">
                <a:solidFill>
                  <a:schemeClr val="dk1"/>
                </a:solidFill>
                <a:latin typeface="Arial"/>
                <a:ea typeface="Arial"/>
                <a:cs typeface="Arial"/>
                <a:sym typeface="Arial"/>
              </a:rPr>
              <a:t>, first published 25.05.2020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idx="12" type="sldNum"/>
          </p:nvPr>
        </p:nvSpPr>
        <p:spPr>
          <a:xfrm>
            <a:off x="11712000" y="6378000"/>
            <a:ext cx="480000" cy="480000"/>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sz="1400"/>
              <a:t>‹#›</a:t>
            </a:fld>
            <a:endParaRPr sz="1400"/>
          </a:p>
        </p:txBody>
      </p:sp>
      <p:pic>
        <p:nvPicPr>
          <p:cNvPr id="261" name="Google Shape;261;p40"/>
          <p:cNvPicPr preferRelativeResize="0"/>
          <p:nvPr/>
        </p:nvPicPr>
        <p:blipFill rotWithShape="1">
          <a:blip r:embed="rId3">
            <a:alphaModFix/>
          </a:blip>
          <a:srcRect b="0" l="0" r="0" t="0"/>
          <a:stretch/>
        </p:blipFill>
        <p:spPr>
          <a:xfrm>
            <a:off x="2520766" y="371278"/>
            <a:ext cx="7150467" cy="4711942"/>
          </a:xfrm>
          <a:prstGeom prst="rect">
            <a:avLst/>
          </a:prstGeom>
          <a:noFill/>
          <a:ln>
            <a:noFill/>
          </a:ln>
        </p:spPr>
      </p:pic>
      <p:sp>
        <p:nvSpPr>
          <p:cNvPr id="262" name="Google Shape;262;p40"/>
          <p:cNvSpPr txBox="1"/>
          <p:nvPr/>
        </p:nvSpPr>
        <p:spPr>
          <a:xfrm>
            <a:off x="964905" y="5563392"/>
            <a:ext cx="1017801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u="sng">
                <a:solidFill>
                  <a:schemeClr val="hlink"/>
                </a:solidFill>
                <a:latin typeface="Arial"/>
                <a:ea typeface="Arial"/>
                <a:cs typeface="Arial"/>
                <a:sym typeface="Arial"/>
                <a:hlinkClick r:id="rId4"/>
              </a:rPr>
              <a:t>https://www.bild.de/politik/inland/politik-inland/corona-virus-drosten-studie-fuehrte-bild-seinen-mathematiker-in-die-irre-70887122.bild.html</a:t>
            </a:r>
            <a:r>
              <a:rPr lang="en-GB" sz="1600">
                <a:solidFill>
                  <a:schemeClr val="dk1"/>
                </a:solidFill>
                <a:latin typeface="Arial"/>
                <a:ea typeface="Arial"/>
                <a:cs typeface="Arial"/>
                <a:sym typeface="Arial"/>
              </a:rPr>
              <a:t>, first published 26.05.02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U Section">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