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3" r:id="rId2"/>
    <p:sldId id="283" r:id="rId3"/>
    <p:sldId id="284" r:id="rId4"/>
    <p:sldId id="270" r:id="rId5"/>
    <p:sldId id="279" r:id="rId6"/>
    <p:sldId id="281" r:id="rId7"/>
    <p:sldId id="280" r:id="rId8"/>
    <p:sldId id="278" r:id="rId9"/>
    <p:sldId id="282" r:id="rId10"/>
    <p:sldId id="297" r:id="rId11"/>
    <p:sldId id="299" r:id="rId12"/>
    <p:sldId id="302" r:id="rId13"/>
    <p:sldId id="303" r:id="rId14"/>
    <p:sldId id="304" r:id="rId15"/>
    <p:sldId id="305"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ection>
        <p14:section name="Commands, Comments, Teamwork, Selection Pane, Sign In" id="{B9B51309-D148-4332-87C2-07BE32FBCA3B}">
          <p14:sldIdLst/>
        </p14:section>
        <p14:section name="Untitled Section" id="{39C06EE5-80C4-D946-B876-B6303043BC8F}">
          <p14:sldIdLst>
            <p14:sldId id="273"/>
            <p14:sldId id="283"/>
            <p14:sldId id="284"/>
            <p14:sldId id="270"/>
            <p14:sldId id="279"/>
            <p14:sldId id="281"/>
            <p14:sldId id="280"/>
            <p14:sldId id="278"/>
            <p14:sldId id="282"/>
            <p14:sldId id="297"/>
            <p14:sldId id="299"/>
            <p14:sldId id="302"/>
            <p14:sldId id="303"/>
            <p14:sldId id="304"/>
            <p14:sldId id="305"/>
            <p14:sldId id="307"/>
          </p14:sldIdLst>
        </p14:section>
        <p14:section name="Learn Mor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8F8F8"/>
    <a:srgbClr val="D24726"/>
    <a:srgbClr val="D2B4A6"/>
    <a:srgbClr val="734F29"/>
    <a:srgbClr val="DD462F"/>
    <a:srgbClr val="AEB785"/>
    <a:srgbClr val="EFD5A2"/>
    <a:srgbClr val="3B3026"/>
    <a:srgbClr val="ECE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2" autoAdjust="0"/>
    <p:restoredTop sz="86397" autoAdjust="0"/>
  </p:normalViewPr>
  <p:slideViewPr>
    <p:cSldViewPr snapToGrid="0">
      <p:cViewPr varScale="1">
        <p:scale>
          <a:sx n="89" d="100"/>
          <a:sy n="89" d="100"/>
        </p:scale>
        <p:origin x="168" y="4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12/3/20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237005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4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16</a:t>
            </a:fld>
            <a:endParaRPr lang="en-US"/>
          </a:p>
        </p:txBody>
      </p:sp>
    </p:spTree>
    <p:extLst>
      <p:ext uri="{BB962C8B-B14F-4D97-AF65-F5344CB8AC3E}">
        <p14:creationId xmlns:p14="http://schemas.microsoft.com/office/powerpoint/2010/main" val="411560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61EA0F-A667-4B49-8422-0062BC55E249}" type="slidenum">
              <a:rPr lang="en-US" smtClean="0"/>
              <a:t>4</a:t>
            </a:fld>
            <a:endParaRPr lang="en-US"/>
          </a:p>
        </p:txBody>
      </p:sp>
    </p:spTree>
    <p:extLst>
      <p:ext uri="{BB962C8B-B14F-4D97-AF65-F5344CB8AC3E}">
        <p14:creationId xmlns:p14="http://schemas.microsoft.com/office/powerpoint/2010/main" val="298564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Spiegelhalter</a:t>
            </a:r>
            <a:r>
              <a:rPr lang="en-GB" sz="1200" b="0" i="0" u="none" strike="noStrike" kern="1200" dirty="0">
                <a:solidFill>
                  <a:schemeClr val="tx1"/>
                </a:solidFill>
                <a:effectLst/>
                <a:latin typeface="+mn-lt"/>
                <a:ea typeface="+mn-ea"/>
                <a:cs typeface="+mn-cs"/>
              </a:rPr>
              <a:t> has called the communication of statistics during the pandemic ‘embarrassing’ and a ‘missed opportunity’. Speaking on the BBC’s Andrew Marr show, he said the British public were largely supportive of the government’s measures to tackle the virus and were hungry for information but instead they were being fed ‘number theatre’. He added: “I wish the data was being presented by people who really understand its strengths and limitations and could treat the audience with some respect.”</a:t>
            </a:r>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11775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6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88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113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24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67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p:nvSpPr>
        <p:spPr>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8280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en-GB"/>
              <a:t>Click to edit Master title style</a:t>
            </a:r>
            <a:endParaRPr lang="en-US" dirty="0"/>
          </a:p>
        </p:txBody>
      </p:sp>
      <p:sp>
        <p:nvSpPr>
          <p:cNvPr id="3" name="Content Placeholder 2"/>
          <p:cNvSpPr>
            <a:spLocks noGrp="1"/>
          </p:cNvSpPr>
          <p:nvPr>
            <p:ph idx="1"/>
          </p:nvPr>
        </p:nvSpPr>
        <p:spPr>
          <a:xfrm>
            <a:off x="838201" y="1825625"/>
            <a:ext cx="4167753" cy="4351338"/>
          </a:xfrm>
        </p:spPr>
        <p:txBody>
          <a:bodyPr lIns="0" tIns="0" rIns="0" bIns="0">
            <a:normAutofit/>
          </a:bodyPr>
          <a:lstStyle>
            <a:lvl1pPr marL="0" indent="0">
              <a:lnSpc>
                <a:spcPct val="130000"/>
              </a:lnSpc>
              <a:spcBef>
                <a:spcPts val="500"/>
              </a:spcBef>
              <a:spcAft>
                <a:spcPts val="1000"/>
              </a:spcAft>
              <a:buNone/>
              <a:defRPr sz="1600" baseline="0">
                <a:solidFill>
                  <a:schemeClr val="tx1">
                    <a:lumMod val="65000"/>
                    <a:lumOff val="35000"/>
                  </a:schemeClr>
                </a:solidFill>
              </a:defRPr>
            </a:lvl1pPr>
            <a:lvl2pPr>
              <a:lnSpc>
                <a:spcPct val="130000"/>
              </a:lnSpc>
              <a:spcBef>
                <a:spcPts val="500"/>
              </a:spcBef>
              <a:spcAft>
                <a:spcPts val="1000"/>
              </a:spcAft>
              <a:defRPr sz="1400" baseline="0">
                <a:solidFill>
                  <a:schemeClr val="tx1">
                    <a:lumMod val="65000"/>
                    <a:lumOff val="35000"/>
                  </a:schemeClr>
                </a:solidFill>
              </a:defRPr>
            </a:lvl2pPr>
            <a:lvl3pPr>
              <a:lnSpc>
                <a:spcPct val="130000"/>
              </a:lnSpc>
              <a:spcAft>
                <a:spcPts val="1000"/>
              </a:spcAft>
              <a:defRPr sz="1200" baseline="0">
                <a:solidFill>
                  <a:schemeClr val="tx1">
                    <a:lumMod val="65000"/>
                    <a:lumOff val="35000"/>
                  </a:schemeClr>
                </a:solidFill>
              </a:defRPr>
            </a:lvl3pPr>
            <a:lvl4pPr>
              <a:lnSpc>
                <a:spcPct val="130000"/>
              </a:lnSpc>
              <a:spcAft>
                <a:spcPts val="1000"/>
              </a:spcAft>
              <a:defRPr sz="1100" baseline="0">
                <a:solidFill>
                  <a:schemeClr val="tx1">
                    <a:lumMod val="65000"/>
                    <a:lumOff val="35000"/>
                  </a:schemeClr>
                </a:solidFill>
              </a:defRPr>
            </a:lvl4pPr>
            <a:lvl5pPr>
              <a:lnSpc>
                <a:spcPct val="130000"/>
              </a:lnSpc>
              <a:spcAft>
                <a:spcPts val="1000"/>
              </a:spcAft>
              <a:defRPr sz="1100" baseline="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baseline="0">
                <a:solidFill>
                  <a:schemeClr val="tx1">
                    <a:lumMod val="65000"/>
                    <a:lumOff val="35000"/>
                  </a:schemeClr>
                </a:solidFill>
              </a:defRPr>
            </a:lvl1pPr>
          </a:lstStyle>
          <a:p>
            <a:fld id="{8BEEBAAA-29B5-4AF5-BC5F-7E580C29002D}" type="datetimeFigureOut">
              <a:rPr lang="en-US" smtClean="0"/>
              <a:pPr/>
              <a:t>12/3/20</a:t>
            </a:fld>
            <a:endParaRPr lang="en-US"/>
          </a:p>
        </p:txBody>
      </p:sp>
      <p:sp>
        <p:nvSpPr>
          <p:cNvPr id="5" name="Footer Placeholder 4"/>
          <p:cNvSpPr>
            <a:spLocks noGrp="1"/>
          </p:cNvSpPr>
          <p:nvPr>
            <p:ph type="ftr" sz="quarter" idx="11"/>
          </p:nvPr>
        </p:nvSpPr>
        <p:spPr/>
        <p:txBody>
          <a:bodyPr/>
          <a:lstStyle>
            <a:lvl1pPr>
              <a:defRPr baseline="0">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21858365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12/3/20</a:t>
            </a:fld>
            <a:endParaRPr lang="en-US" dirty="0"/>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73" r:id="rId1"/>
    <p:sldLayoutId id="2147483662" r:id="rId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1.tiff"/></Relationships>
</file>

<file path=ppt/slides/_rels/slide12.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4.jp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image" Target="../media/image32.jpe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eg"/><Relationship Id="rId10" Type="http://schemas.openxmlformats.org/officeDocument/2006/relationships/image" Target="../media/image1.tiff"/><Relationship Id="rId4" Type="http://schemas.openxmlformats.org/officeDocument/2006/relationships/image" Target="../media/image35.jpg"/><Relationship Id="rId9" Type="http://schemas.openxmlformats.org/officeDocument/2006/relationships/image" Target="../media/image40.jpg"/></Relationships>
</file>

<file path=ppt/slides/_rels/slide15.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image" Target="../media/image18.jpeg"/><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4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khoang@bournemouth.ac.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39487" y="256568"/>
            <a:ext cx="11713028" cy="6339056"/>
          </a:xfrm>
        </p:spPr>
        <p:txBody>
          <a:bodyPr>
            <a:normAutofit/>
          </a:bodyPr>
          <a:lstStyle/>
          <a:p>
            <a:pPr algn="ctr"/>
            <a:br>
              <a:rPr lang="en-US" sz="4000"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Coronavirus, Statistical Chaos and the News</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Preliminary Reflections from Journalists and Scholars</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4 December, 2020 </a:t>
            </a:r>
          </a:p>
        </p:txBody>
      </p:sp>
      <p:pic>
        <p:nvPicPr>
          <p:cNvPr id="8" name="Picture 7">
            <a:extLst>
              <a:ext uri="{FF2B5EF4-FFF2-40B4-BE49-F238E27FC236}">
                <a16:creationId xmlns:a16="http://schemas.microsoft.com/office/drawing/2014/main" id="{93018C0B-A590-5F43-827E-212BA1F10794}"/>
              </a:ext>
            </a:extLst>
          </p:cNvPr>
          <p:cNvPicPr>
            <a:picLocks noChangeAspect="1"/>
          </p:cNvPicPr>
          <p:nvPr/>
        </p:nvPicPr>
        <p:blipFill>
          <a:blip r:embed="rId3"/>
          <a:stretch>
            <a:fillRect/>
          </a:stretch>
        </p:blipFill>
        <p:spPr>
          <a:xfrm>
            <a:off x="3570979" y="262376"/>
            <a:ext cx="3972821" cy="1986411"/>
          </a:xfrm>
          <a:prstGeom prst="rect">
            <a:avLst/>
          </a:prstGeom>
        </p:spPr>
      </p:pic>
      <p:pic>
        <p:nvPicPr>
          <p:cNvPr id="12" name="Picture 11">
            <a:extLst>
              <a:ext uri="{FF2B5EF4-FFF2-40B4-BE49-F238E27FC236}">
                <a16:creationId xmlns:a16="http://schemas.microsoft.com/office/drawing/2014/main" id="{2BE6D90F-9CD9-EF4F-BB81-F6B205F2D9C2}"/>
              </a:ext>
            </a:extLst>
          </p:cNvPr>
          <p:cNvPicPr>
            <a:picLocks noChangeAspect="1"/>
          </p:cNvPicPr>
          <p:nvPr/>
        </p:nvPicPr>
        <p:blipFill rotWithShape="1">
          <a:blip r:embed="rId4"/>
          <a:srcRect l="1911" t="4142" r="2546"/>
          <a:stretch/>
        </p:blipFill>
        <p:spPr>
          <a:xfrm>
            <a:off x="4079630" y="5746006"/>
            <a:ext cx="3193367" cy="858773"/>
          </a:xfrm>
          <a:prstGeom prst="rect">
            <a:avLst/>
          </a:prstGeom>
        </p:spPr>
      </p:pic>
    </p:spTree>
    <p:extLst>
      <p:ext uri="{BB962C8B-B14F-4D97-AF65-F5344CB8AC3E}">
        <p14:creationId xmlns:p14="http://schemas.microsoft.com/office/powerpoint/2010/main" val="161531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662518" y="232989"/>
            <a:ext cx="9464008" cy="858774"/>
          </a:xfrm>
        </p:spPr>
        <p:txBody>
          <a:bodyPr>
            <a:noAutofit/>
          </a:bodyPr>
          <a:lstStyle/>
          <a:p>
            <a:pPr algn="ctr"/>
            <a:r>
              <a:rPr lang="en-GB" sz="2400" b="1" dirty="0"/>
              <a:t>CORONAVIRUS, STATISTICAL CHAOS AND THE NEWS</a:t>
            </a:r>
            <a:br>
              <a:rPr lang="en-GB" sz="2400" b="1" dirty="0"/>
            </a:br>
            <a:r>
              <a:rPr lang="en-GB" sz="2400" b="1" dirty="0"/>
              <a:t>04/12/2020</a:t>
            </a:r>
            <a:endParaRPr lang="en-US" altLang="x-none" sz="2200" b="1" i="1" dirty="0"/>
          </a:p>
        </p:txBody>
      </p:sp>
      <p:sp>
        <p:nvSpPr>
          <p:cNvPr id="4" name="Content Placeholder 3">
            <a:extLst>
              <a:ext uri="{FF2B5EF4-FFF2-40B4-BE49-F238E27FC236}">
                <a16:creationId xmlns:a16="http://schemas.microsoft.com/office/drawing/2014/main" id="{12300EC1-5F31-4E34-83EC-0C66D70EA006}"/>
              </a:ext>
            </a:extLst>
          </p:cNvPr>
          <p:cNvSpPr>
            <a:spLocks noGrp="1"/>
          </p:cNvSpPr>
          <p:nvPr>
            <p:ph idx="1"/>
          </p:nvPr>
        </p:nvSpPr>
        <p:spPr>
          <a:xfrm>
            <a:off x="1993074" y="5436592"/>
            <a:ext cx="3213251" cy="1053192"/>
          </a:xfrm>
        </p:spPr>
        <p:txBody>
          <a:bodyPr>
            <a:normAutofit fontScale="25000" lnSpcReduction="20000"/>
          </a:bodyPr>
          <a:lstStyle/>
          <a:p>
            <a:pPr algn="ctr"/>
            <a:r>
              <a:rPr lang="en-GB" sz="5600" b="1" dirty="0">
                <a:solidFill>
                  <a:schemeClr val="tx1"/>
                </a:solidFill>
              </a:rPr>
              <a:t>Kevin </a:t>
            </a:r>
            <a:r>
              <a:rPr lang="en-GB" sz="5600" b="1" dirty="0" err="1">
                <a:solidFill>
                  <a:schemeClr val="tx1"/>
                </a:solidFill>
              </a:rPr>
              <a:t>McConway</a:t>
            </a:r>
            <a:r>
              <a:rPr lang="en-GB" sz="5600" b="1" dirty="0">
                <a:solidFill>
                  <a:schemeClr val="tx1"/>
                </a:solidFill>
              </a:rPr>
              <a:t> </a:t>
            </a:r>
          </a:p>
          <a:p>
            <a:pPr algn="ctr"/>
            <a:r>
              <a:rPr lang="en-GB" sz="4800" dirty="0">
                <a:solidFill>
                  <a:schemeClr val="tx1"/>
                </a:solidFill>
              </a:rPr>
              <a:t>Emeritus Professor of Applied Statistics, Open University &amp; former Vice-President for Academic Affairs, Royal Statistical Society </a:t>
            </a:r>
            <a:r>
              <a:rPr lang="en-GB" sz="4800" b="1" i="1" dirty="0">
                <a:solidFill>
                  <a:schemeClr val="tx1"/>
                </a:solidFill>
              </a:rPr>
              <a:t> </a:t>
            </a:r>
          </a:p>
          <a:p>
            <a:endParaRPr lang="en-GB" b="1" i="1" dirty="0">
              <a:solidFill>
                <a:schemeClr val="tx1"/>
              </a:solidFill>
            </a:endParaRPr>
          </a:p>
          <a:p>
            <a:endParaRPr lang="en-GB" dirty="0"/>
          </a:p>
        </p:txBody>
      </p:sp>
      <p:pic>
        <p:nvPicPr>
          <p:cNvPr id="4100" name="Picture 4" descr="Andy Extance (@andyextance) | Twitter">
            <a:extLst>
              <a:ext uri="{FF2B5EF4-FFF2-40B4-BE49-F238E27FC236}">
                <a16:creationId xmlns:a16="http://schemas.microsoft.com/office/drawing/2014/main" id="{8D447772-1A38-5143-8797-99F25A542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649" y="2590129"/>
            <a:ext cx="2869634" cy="286963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a:extLst>
              <a:ext uri="{FF2B5EF4-FFF2-40B4-BE49-F238E27FC236}">
                <a16:creationId xmlns:a16="http://schemas.microsoft.com/office/drawing/2014/main" id="{24E5A834-2F1B-4442-A0C1-923A97203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160" y="2590128"/>
            <a:ext cx="2749252" cy="2749252"/>
          </a:xfrm>
          <a:prstGeom prst="rect">
            <a:avLst/>
          </a:prstGeom>
        </p:spPr>
      </p:pic>
      <p:sp>
        <p:nvSpPr>
          <p:cNvPr id="8" name="Content Placeholder 3">
            <a:extLst>
              <a:ext uri="{FF2B5EF4-FFF2-40B4-BE49-F238E27FC236}">
                <a16:creationId xmlns:a16="http://schemas.microsoft.com/office/drawing/2014/main" id="{75CB27D9-6454-4630-AA0E-6E0D07139FB9}"/>
              </a:ext>
            </a:extLst>
          </p:cNvPr>
          <p:cNvSpPr txBox="1">
            <a:spLocks/>
          </p:cNvSpPr>
          <p:nvPr/>
        </p:nvSpPr>
        <p:spPr>
          <a:xfrm>
            <a:off x="7584143" y="5562101"/>
            <a:ext cx="2456328" cy="1053191"/>
          </a:xfrm>
          <a:prstGeom prst="rect">
            <a:avLst/>
          </a:prstGeom>
        </p:spPr>
        <p:txBody>
          <a:bodyPr vert="horz" lIns="0" tIns="0" rIns="0" bIns="0" rtlCol="0">
            <a:normAutofit fontScale="47500" lnSpcReduction="20000"/>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a:r>
              <a:rPr lang="vi-VN" sz="3000" b="1" dirty="0">
                <a:solidFill>
                  <a:schemeClr val="tx1"/>
                </a:solidFill>
              </a:rPr>
              <a:t>Andy Extance</a:t>
            </a:r>
            <a:endParaRPr lang="en-GB" sz="3000" b="1" dirty="0">
              <a:solidFill>
                <a:schemeClr val="tx1"/>
              </a:solidFill>
            </a:endParaRPr>
          </a:p>
          <a:p>
            <a:pPr algn="ctr"/>
            <a:r>
              <a:rPr lang="en-GB" sz="2500" dirty="0">
                <a:solidFill>
                  <a:schemeClr val="tx1"/>
                </a:solidFill>
              </a:rPr>
              <a:t>Chair, Association of British Science Writers</a:t>
            </a:r>
            <a:endParaRPr lang="en-GB" sz="2500" b="1" i="1" dirty="0">
              <a:solidFill>
                <a:schemeClr val="tx1"/>
              </a:solidFill>
            </a:endParaRPr>
          </a:p>
          <a:p>
            <a:endParaRPr lang="en-GB" dirty="0"/>
          </a:p>
        </p:txBody>
      </p:sp>
      <p:sp>
        <p:nvSpPr>
          <p:cNvPr id="14" name="Rectangle 2">
            <a:extLst>
              <a:ext uri="{FF2B5EF4-FFF2-40B4-BE49-F238E27FC236}">
                <a16:creationId xmlns:a16="http://schemas.microsoft.com/office/drawing/2014/main" id="{A66E6FA9-EBB6-4326-BBAF-7962FEDDA84B}"/>
              </a:ext>
            </a:extLst>
          </p:cNvPr>
          <p:cNvSpPr txBox="1">
            <a:spLocks noChangeArrowheads="1"/>
          </p:cNvSpPr>
          <p:nvPr/>
        </p:nvSpPr>
        <p:spPr>
          <a:xfrm>
            <a:off x="452096" y="1419350"/>
            <a:ext cx="11399265" cy="1053192"/>
          </a:xfrm>
          <a:prstGeom prst="rect">
            <a:avLst/>
          </a:prstGeom>
          <a:pattFill prst="pct20">
            <a:fgClr>
              <a:schemeClr val="accent1"/>
            </a:fgClr>
            <a:bgClr>
              <a:schemeClr val="bg1"/>
            </a:bgClr>
          </a:pattFill>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altLang="x-none" sz="1800" b="1" dirty="0">
                <a:solidFill>
                  <a:schemeClr val="accent5"/>
                </a:solidFill>
              </a:rPr>
              <a:t>SESSION 1 (KEYNOTE)</a:t>
            </a:r>
          </a:p>
          <a:p>
            <a:pPr algn="ctr"/>
            <a:r>
              <a:rPr lang="en-GB" sz="1800" b="1" cap="all" dirty="0">
                <a:solidFill>
                  <a:schemeClr val="accent5"/>
                </a:solidFill>
              </a:rPr>
              <a:t>Will the new coronavirus lead to new ways of reporting on statistics? </a:t>
            </a:r>
            <a:endParaRPr lang="en-US" altLang="x-none" sz="1800" b="1" dirty="0">
              <a:solidFill>
                <a:schemeClr val="accent5"/>
              </a:solidFill>
            </a:endParaRPr>
          </a:p>
        </p:txBody>
      </p:sp>
      <p:pic>
        <p:nvPicPr>
          <p:cNvPr id="9" name="Picture 8">
            <a:extLst>
              <a:ext uri="{FF2B5EF4-FFF2-40B4-BE49-F238E27FC236}">
                <a16:creationId xmlns:a16="http://schemas.microsoft.com/office/drawing/2014/main" id="{CE6582ED-06D1-6F48-AB9B-84997F8AA2E9}"/>
              </a:ext>
            </a:extLst>
          </p:cNvPr>
          <p:cNvPicPr>
            <a:picLocks noChangeAspect="1"/>
          </p:cNvPicPr>
          <p:nvPr/>
        </p:nvPicPr>
        <p:blipFill>
          <a:blip r:embed="rId5"/>
          <a:stretch>
            <a:fillRect/>
          </a:stretch>
        </p:blipFill>
        <p:spPr>
          <a:xfrm>
            <a:off x="0" y="-9121"/>
            <a:ext cx="2662519" cy="1331260"/>
          </a:xfrm>
          <a:prstGeom prst="rect">
            <a:avLst/>
          </a:prstGeom>
        </p:spPr>
      </p:pic>
    </p:spTree>
    <p:extLst>
      <p:ext uri="{BB962C8B-B14F-4D97-AF65-F5344CB8AC3E}">
        <p14:creationId xmlns:p14="http://schemas.microsoft.com/office/powerpoint/2010/main" val="960699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D4DE12FE-2C01-4480-A2D7-F3FF649A24B2}"/>
              </a:ext>
            </a:extLst>
          </p:cNvPr>
          <p:cNvSpPr txBox="1">
            <a:spLocks noChangeArrowheads="1"/>
          </p:cNvSpPr>
          <p:nvPr/>
        </p:nvSpPr>
        <p:spPr>
          <a:xfrm>
            <a:off x="65475" y="1398237"/>
            <a:ext cx="11734800" cy="865192"/>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endParaRPr lang="en-GB" sz="2300" dirty="0">
              <a:solidFill>
                <a:schemeClr val="tx1"/>
              </a:solidFill>
            </a:endParaRPr>
          </a:p>
        </p:txBody>
      </p:sp>
      <p:sp>
        <p:nvSpPr>
          <p:cNvPr id="20" name="Content Placeholder 3">
            <a:extLst>
              <a:ext uri="{FF2B5EF4-FFF2-40B4-BE49-F238E27FC236}">
                <a16:creationId xmlns:a16="http://schemas.microsoft.com/office/drawing/2014/main" id="{3AC659C0-BEE6-4014-940F-6C079F92A8D0}"/>
              </a:ext>
            </a:extLst>
          </p:cNvPr>
          <p:cNvSpPr>
            <a:spLocks noGrp="1"/>
          </p:cNvSpPr>
          <p:nvPr>
            <p:ph idx="1"/>
          </p:nvPr>
        </p:nvSpPr>
        <p:spPr>
          <a:xfrm>
            <a:off x="855263" y="6303449"/>
            <a:ext cx="2597870" cy="391671"/>
          </a:xfrm>
        </p:spPr>
        <p:txBody>
          <a:bodyPr>
            <a:normAutofit fontScale="25000" lnSpcReduction="20000"/>
          </a:bodyPr>
          <a:lstStyle/>
          <a:p>
            <a:pPr lvl="0" fontAlgn="base"/>
            <a:r>
              <a:rPr lang="en-GB" sz="4000" b="1" dirty="0">
                <a:solidFill>
                  <a:schemeClr val="tx1"/>
                </a:solidFill>
              </a:rPr>
              <a:t>Pamela Duncan</a:t>
            </a:r>
            <a:r>
              <a:rPr lang="en-GB" sz="4000" dirty="0">
                <a:solidFill>
                  <a:schemeClr val="tx1"/>
                </a:solidFill>
              </a:rPr>
              <a:t>, Data Journalist, Guardian News &amp; Media</a:t>
            </a:r>
          </a:p>
          <a:p>
            <a:endParaRPr lang="en-GB" b="1" i="1" dirty="0">
              <a:solidFill>
                <a:schemeClr val="tx1"/>
              </a:solidFill>
            </a:endParaRPr>
          </a:p>
          <a:p>
            <a:endParaRPr lang="en-GB" dirty="0">
              <a:solidFill>
                <a:schemeClr val="tx1"/>
              </a:solidFill>
            </a:endParaRPr>
          </a:p>
        </p:txBody>
      </p:sp>
      <p:sp>
        <p:nvSpPr>
          <p:cNvPr id="21" name="Content Placeholder 3">
            <a:extLst>
              <a:ext uri="{FF2B5EF4-FFF2-40B4-BE49-F238E27FC236}">
                <a16:creationId xmlns:a16="http://schemas.microsoft.com/office/drawing/2014/main" id="{D9084E27-35FC-4695-BDBE-1F7907D552D2}"/>
              </a:ext>
            </a:extLst>
          </p:cNvPr>
          <p:cNvSpPr txBox="1">
            <a:spLocks/>
          </p:cNvSpPr>
          <p:nvPr/>
        </p:nvSpPr>
        <p:spPr>
          <a:xfrm>
            <a:off x="4482213" y="4050520"/>
            <a:ext cx="3112580" cy="488645"/>
          </a:xfrm>
          <a:prstGeom prst="rect">
            <a:avLst/>
          </a:prstGeom>
        </p:spPr>
        <p:txBody>
          <a:bodyPr vert="horz" lIns="0" tIns="0" rIns="0" bIns="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lvl="0" fontAlgn="base"/>
            <a:r>
              <a:rPr lang="en-GB" sz="1000" b="1" dirty="0">
                <a:solidFill>
                  <a:schemeClr val="tx1"/>
                </a:solidFill>
              </a:rPr>
              <a:t>Paul Bradshaw</a:t>
            </a:r>
            <a:r>
              <a:rPr lang="en-GB" sz="1000" dirty="0">
                <a:solidFill>
                  <a:schemeClr val="tx1"/>
                </a:solidFill>
              </a:rPr>
              <a:t>, Pioneer Data Journalist </a:t>
            </a:r>
            <a:r>
              <a:rPr lang="vi-VN" sz="1000" dirty="0">
                <a:solidFill>
                  <a:schemeClr val="tx1"/>
                </a:solidFill>
              </a:rPr>
              <a:t>&amp;</a:t>
            </a:r>
            <a:r>
              <a:rPr lang="en-GB" sz="1000" dirty="0">
                <a:solidFill>
                  <a:schemeClr val="tx1"/>
                </a:solidFill>
              </a:rPr>
              <a:t> Scholar, BBC Shared Data Unit and Birmingham City University</a:t>
            </a:r>
          </a:p>
          <a:p>
            <a:endParaRPr lang="en-GB" sz="1000" b="1" i="1" dirty="0">
              <a:solidFill>
                <a:schemeClr val="tx1"/>
              </a:solidFill>
            </a:endParaRPr>
          </a:p>
          <a:p>
            <a:endParaRPr lang="en-GB" sz="1000" dirty="0">
              <a:solidFill>
                <a:schemeClr val="tx1"/>
              </a:solidFill>
            </a:endParaRPr>
          </a:p>
        </p:txBody>
      </p:sp>
      <p:sp>
        <p:nvSpPr>
          <p:cNvPr id="22" name="Content Placeholder 3">
            <a:extLst>
              <a:ext uri="{FF2B5EF4-FFF2-40B4-BE49-F238E27FC236}">
                <a16:creationId xmlns:a16="http://schemas.microsoft.com/office/drawing/2014/main" id="{49D12171-351B-4283-B9BF-EDF6BF74C2C1}"/>
              </a:ext>
            </a:extLst>
          </p:cNvPr>
          <p:cNvSpPr txBox="1">
            <a:spLocks/>
          </p:cNvSpPr>
          <p:nvPr/>
        </p:nvSpPr>
        <p:spPr>
          <a:xfrm>
            <a:off x="614362" y="3926655"/>
            <a:ext cx="3001097" cy="598222"/>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b="1" dirty="0">
                <a:solidFill>
                  <a:schemeClr val="tx1"/>
                </a:solidFill>
              </a:rPr>
              <a:t>Stuart Allan</a:t>
            </a:r>
            <a:r>
              <a:rPr lang="en-GB" sz="1000" dirty="0">
                <a:solidFill>
                  <a:schemeClr val="tx1"/>
                </a:solidFill>
              </a:rPr>
              <a:t>, Professor &amp; Head, School of Journalism, Media and Culture, Cardiff University</a:t>
            </a:r>
            <a:endParaRPr lang="en-GB" sz="1000" b="1" i="1" dirty="0">
              <a:solidFill>
                <a:schemeClr val="tx1"/>
              </a:solidFill>
            </a:endParaRPr>
          </a:p>
          <a:p>
            <a:endParaRPr lang="en-GB" sz="1000" dirty="0">
              <a:solidFill>
                <a:schemeClr val="tx1"/>
              </a:solidFill>
            </a:endParaRPr>
          </a:p>
        </p:txBody>
      </p:sp>
      <p:sp>
        <p:nvSpPr>
          <p:cNvPr id="23" name="Content Placeholder 3">
            <a:extLst>
              <a:ext uri="{FF2B5EF4-FFF2-40B4-BE49-F238E27FC236}">
                <a16:creationId xmlns:a16="http://schemas.microsoft.com/office/drawing/2014/main" id="{9681F720-7D89-4E9E-A98C-92DB136D3CD7}"/>
              </a:ext>
            </a:extLst>
          </p:cNvPr>
          <p:cNvSpPr txBox="1">
            <a:spLocks/>
          </p:cNvSpPr>
          <p:nvPr/>
        </p:nvSpPr>
        <p:spPr>
          <a:xfrm>
            <a:off x="4760193" y="6303449"/>
            <a:ext cx="2597870" cy="391670"/>
          </a:xfrm>
          <a:prstGeom prst="rect">
            <a:avLst/>
          </a:prstGeom>
        </p:spPr>
        <p:txBody>
          <a:bodyPr vert="horz" lIns="0" tIns="0" rIns="0" bIns="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b="1" dirty="0">
                <a:solidFill>
                  <a:schemeClr val="tx1"/>
                </a:solidFill>
              </a:rPr>
              <a:t>Jane Kirby, </a:t>
            </a:r>
            <a:r>
              <a:rPr lang="en-GB" sz="1000" dirty="0">
                <a:solidFill>
                  <a:schemeClr val="tx1"/>
                </a:solidFill>
              </a:rPr>
              <a:t>Health Editor, PA Media</a:t>
            </a:r>
          </a:p>
        </p:txBody>
      </p:sp>
      <p:sp>
        <p:nvSpPr>
          <p:cNvPr id="24" name="Content Placeholder 3">
            <a:extLst>
              <a:ext uri="{FF2B5EF4-FFF2-40B4-BE49-F238E27FC236}">
                <a16:creationId xmlns:a16="http://schemas.microsoft.com/office/drawing/2014/main" id="{5646A7AF-4028-4F95-8244-C3E372606764}"/>
              </a:ext>
            </a:extLst>
          </p:cNvPr>
          <p:cNvSpPr txBox="1">
            <a:spLocks/>
          </p:cNvSpPr>
          <p:nvPr/>
        </p:nvSpPr>
        <p:spPr>
          <a:xfrm>
            <a:off x="8690150" y="4031543"/>
            <a:ext cx="2461941" cy="472237"/>
          </a:xfrm>
          <a:prstGeom prst="rect">
            <a:avLst/>
          </a:prstGeom>
        </p:spPr>
        <p:txBody>
          <a:bodyPr vert="horz" lIns="0" tIns="0" rIns="0" bIns="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lvl="0" fontAlgn="base"/>
            <a:r>
              <a:rPr lang="en-GB" sz="1000" b="1" dirty="0">
                <a:solidFill>
                  <a:schemeClr val="tx1"/>
                </a:solidFill>
              </a:rPr>
              <a:t>Tom </a:t>
            </a:r>
            <a:r>
              <a:rPr lang="en-GB" sz="1000" b="1" dirty="0" err="1">
                <a:solidFill>
                  <a:schemeClr val="tx1"/>
                </a:solidFill>
              </a:rPr>
              <a:t>Chivers</a:t>
            </a:r>
            <a:r>
              <a:rPr lang="en-GB" sz="1000" dirty="0">
                <a:solidFill>
                  <a:schemeClr val="tx1"/>
                </a:solidFill>
              </a:rPr>
              <a:t>, RSS Award-Winning Science Writer </a:t>
            </a:r>
          </a:p>
          <a:p>
            <a:endParaRPr lang="en-GB" sz="1000" b="1" i="1" dirty="0">
              <a:solidFill>
                <a:schemeClr val="tx1"/>
              </a:solidFill>
            </a:endParaRPr>
          </a:p>
          <a:p>
            <a:endParaRPr lang="en-GB" sz="1000" dirty="0">
              <a:solidFill>
                <a:schemeClr val="tx1"/>
              </a:solidFill>
            </a:endParaRPr>
          </a:p>
        </p:txBody>
      </p:sp>
      <p:sp>
        <p:nvSpPr>
          <p:cNvPr id="25" name="Content Placeholder 3">
            <a:extLst>
              <a:ext uri="{FF2B5EF4-FFF2-40B4-BE49-F238E27FC236}">
                <a16:creationId xmlns:a16="http://schemas.microsoft.com/office/drawing/2014/main" id="{49BA478A-7E6B-4E65-933C-6C84F80BABA8}"/>
              </a:ext>
            </a:extLst>
          </p:cNvPr>
          <p:cNvSpPr txBox="1">
            <a:spLocks/>
          </p:cNvSpPr>
          <p:nvPr/>
        </p:nvSpPr>
        <p:spPr>
          <a:xfrm>
            <a:off x="8491209" y="6204113"/>
            <a:ext cx="3124529" cy="612753"/>
          </a:xfrm>
          <a:prstGeom prst="rect">
            <a:avLst/>
          </a:prstGeom>
        </p:spPr>
        <p:txBody>
          <a:bodyPr vert="horz" lIns="0" tIns="0" rIns="0" bIns="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b="1" dirty="0">
                <a:solidFill>
                  <a:schemeClr val="tx1"/>
                </a:solidFill>
              </a:rPr>
              <a:t>David </a:t>
            </a:r>
            <a:r>
              <a:rPr lang="en-GB" sz="1000" b="1" dirty="0" err="1">
                <a:solidFill>
                  <a:schemeClr val="tx1"/>
                </a:solidFill>
              </a:rPr>
              <a:t>Spiegelhalter</a:t>
            </a:r>
            <a:r>
              <a:rPr lang="en-GB" sz="1000" b="1" dirty="0">
                <a:solidFill>
                  <a:schemeClr val="tx1"/>
                </a:solidFill>
              </a:rPr>
              <a:t>, </a:t>
            </a:r>
            <a:r>
              <a:rPr lang="en-GB" sz="1000" dirty="0">
                <a:solidFill>
                  <a:schemeClr val="tx1"/>
                </a:solidFill>
              </a:rPr>
              <a:t>Chair, Winton Centre for Risk and Evidence Communication, Cambridge University &amp; Co-chair, RSS Covid-19 Taskforce</a:t>
            </a:r>
          </a:p>
        </p:txBody>
      </p:sp>
      <p:pic>
        <p:nvPicPr>
          <p:cNvPr id="26" name="Picture 25">
            <a:extLst>
              <a:ext uri="{FF2B5EF4-FFF2-40B4-BE49-F238E27FC236}">
                <a16:creationId xmlns:a16="http://schemas.microsoft.com/office/drawing/2014/main" id="{BB30899F-BE1B-4CBD-A2E1-43FB3B2BB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479" y="4677024"/>
            <a:ext cx="1961999" cy="1452851"/>
          </a:xfrm>
          <a:prstGeom prst="rect">
            <a:avLst/>
          </a:prstGeom>
        </p:spPr>
      </p:pic>
      <p:pic>
        <p:nvPicPr>
          <p:cNvPr id="27" name="Picture 26">
            <a:extLst>
              <a:ext uri="{FF2B5EF4-FFF2-40B4-BE49-F238E27FC236}">
                <a16:creationId xmlns:a16="http://schemas.microsoft.com/office/drawing/2014/main" id="{D1118216-98C1-4E7D-84EC-610561C9B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025" y="2472542"/>
            <a:ext cx="1399192" cy="1399192"/>
          </a:xfrm>
          <a:prstGeom prst="rect">
            <a:avLst/>
          </a:prstGeom>
        </p:spPr>
      </p:pic>
      <p:pic>
        <p:nvPicPr>
          <p:cNvPr id="28" name="Picture 27">
            <a:extLst>
              <a:ext uri="{FF2B5EF4-FFF2-40B4-BE49-F238E27FC236}">
                <a16:creationId xmlns:a16="http://schemas.microsoft.com/office/drawing/2014/main" id="{8AF72DCF-43EE-4822-95B3-00FD19438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025" y="4698450"/>
            <a:ext cx="1431426" cy="1431426"/>
          </a:xfrm>
          <a:prstGeom prst="rect">
            <a:avLst/>
          </a:prstGeom>
        </p:spPr>
      </p:pic>
      <p:pic>
        <p:nvPicPr>
          <p:cNvPr id="29" name="Picture 28">
            <a:extLst>
              <a:ext uri="{FF2B5EF4-FFF2-40B4-BE49-F238E27FC236}">
                <a16:creationId xmlns:a16="http://schemas.microsoft.com/office/drawing/2014/main" id="{DBD11518-C9AC-4750-AB6C-E63B2E89C8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7884" y="2466296"/>
            <a:ext cx="1174354" cy="1506251"/>
          </a:xfrm>
          <a:prstGeom prst="rect">
            <a:avLst/>
          </a:prstGeom>
        </p:spPr>
      </p:pic>
      <p:pic>
        <p:nvPicPr>
          <p:cNvPr id="30" name="Picture 29">
            <a:extLst>
              <a:ext uri="{FF2B5EF4-FFF2-40B4-BE49-F238E27FC236}">
                <a16:creationId xmlns:a16="http://schemas.microsoft.com/office/drawing/2014/main" id="{025D32C6-DD56-47D8-9608-122B7C9E6F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5689" y="4727511"/>
            <a:ext cx="1431425" cy="1431425"/>
          </a:xfrm>
          <a:prstGeom prst="rect">
            <a:avLst/>
          </a:prstGeom>
        </p:spPr>
      </p:pic>
      <p:pic>
        <p:nvPicPr>
          <p:cNvPr id="31" name="Picture 30">
            <a:extLst>
              <a:ext uri="{FF2B5EF4-FFF2-40B4-BE49-F238E27FC236}">
                <a16:creationId xmlns:a16="http://schemas.microsoft.com/office/drawing/2014/main" id="{95B766C9-5D69-4211-9B07-A8CB3ACE6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270" y="2541207"/>
            <a:ext cx="1399192" cy="1399192"/>
          </a:xfrm>
          <a:prstGeom prst="rect">
            <a:avLst/>
          </a:prstGeom>
        </p:spPr>
      </p:pic>
      <p:sp>
        <p:nvSpPr>
          <p:cNvPr id="19" name="Rectangle 2">
            <a:extLst>
              <a:ext uri="{FF2B5EF4-FFF2-40B4-BE49-F238E27FC236}">
                <a16:creationId xmlns:a16="http://schemas.microsoft.com/office/drawing/2014/main" id="{A7CED41E-9A6C-334D-977D-5C9696927590}"/>
              </a:ext>
            </a:extLst>
          </p:cNvPr>
          <p:cNvSpPr txBox="1">
            <a:spLocks noChangeArrowheads="1"/>
          </p:cNvSpPr>
          <p:nvPr/>
        </p:nvSpPr>
        <p:spPr>
          <a:xfrm>
            <a:off x="2662518" y="232989"/>
            <a:ext cx="9464008" cy="858774"/>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sz="2400" b="1" dirty="0"/>
              <a:t>CORONAVIRUS, STATISTICAL CHAOS AND THE NEWS</a:t>
            </a:r>
            <a:br>
              <a:rPr lang="en-GB" sz="2400" b="1" dirty="0"/>
            </a:br>
            <a:r>
              <a:rPr lang="en-GB" sz="2400" b="1" dirty="0"/>
              <a:t>04/12/2020</a:t>
            </a:r>
            <a:endParaRPr lang="en-US" altLang="x-none" sz="2200" b="1" i="1" dirty="0"/>
          </a:p>
        </p:txBody>
      </p:sp>
      <p:sp>
        <p:nvSpPr>
          <p:cNvPr id="32" name="Rectangle 2">
            <a:extLst>
              <a:ext uri="{FF2B5EF4-FFF2-40B4-BE49-F238E27FC236}">
                <a16:creationId xmlns:a16="http://schemas.microsoft.com/office/drawing/2014/main" id="{629167F3-3D98-D747-A2E7-90287F465AC6}"/>
              </a:ext>
            </a:extLst>
          </p:cNvPr>
          <p:cNvSpPr txBox="1">
            <a:spLocks noChangeArrowheads="1"/>
          </p:cNvSpPr>
          <p:nvPr/>
        </p:nvSpPr>
        <p:spPr>
          <a:xfrm>
            <a:off x="452096" y="1419350"/>
            <a:ext cx="11399265" cy="944587"/>
          </a:xfrm>
          <a:prstGeom prst="rect">
            <a:avLst/>
          </a:prstGeom>
          <a:pattFill prst="pct20">
            <a:fgClr>
              <a:schemeClr val="accent1"/>
            </a:fgClr>
            <a:bgClr>
              <a:schemeClr val="bg1"/>
            </a:bgClr>
          </a:pattFill>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altLang="x-none" sz="1800" b="1" dirty="0">
                <a:solidFill>
                  <a:schemeClr val="accent5"/>
                </a:solidFill>
              </a:rPr>
              <a:t>SESSION 2 (PANEL DISCUSSION)</a:t>
            </a:r>
          </a:p>
          <a:p>
            <a:pPr algn="ctr"/>
            <a:r>
              <a:rPr lang="en-GB" sz="1800" b="1" dirty="0">
                <a:solidFill>
                  <a:schemeClr val="accent5"/>
                </a:solidFill>
              </a:rPr>
              <a:t>REPORTING FROM A “</a:t>
            </a:r>
            <a:r>
              <a:rPr lang="vi-VN" sz="1800" b="1" dirty="0">
                <a:solidFill>
                  <a:schemeClr val="accent5"/>
                </a:solidFill>
              </a:rPr>
              <a:t>STATISTICAL CHAOS</a:t>
            </a:r>
            <a:r>
              <a:rPr lang="en-GB" sz="1800" b="1" dirty="0">
                <a:solidFill>
                  <a:schemeClr val="accent5"/>
                </a:solidFill>
              </a:rPr>
              <a:t>”</a:t>
            </a:r>
            <a:r>
              <a:rPr lang="vi-VN" sz="1800" b="1" dirty="0">
                <a:solidFill>
                  <a:schemeClr val="accent5"/>
                </a:solidFill>
              </a:rPr>
              <a:t>: CHALLENGES </a:t>
            </a:r>
            <a:r>
              <a:rPr lang="en-GB" sz="1800" b="1" dirty="0">
                <a:solidFill>
                  <a:schemeClr val="accent5"/>
                </a:solidFill>
              </a:rPr>
              <a:t>OF COMMUNICATING COVID</a:t>
            </a:r>
            <a:r>
              <a:rPr lang="vi-VN" sz="1800" b="1" dirty="0">
                <a:solidFill>
                  <a:schemeClr val="accent5"/>
                </a:solidFill>
              </a:rPr>
              <a:t>-</a:t>
            </a:r>
            <a:r>
              <a:rPr lang="en-GB" sz="1800" b="1" dirty="0">
                <a:solidFill>
                  <a:schemeClr val="accent5"/>
                </a:solidFill>
              </a:rPr>
              <a:t>19 RISKS </a:t>
            </a:r>
            <a:r>
              <a:rPr lang="vi-VN" sz="1800" b="1" dirty="0">
                <a:solidFill>
                  <a:schemeClr val="accent5"/>
                </a:solidFill>
              </a:rPr>
              <a:t>                                                                    </a:t>
            </a:r>
            <a:endParaRPr lang="en-GB" sz="1800" dirty="0">
              <a:solidFill>
                <a:schemeClr val="accent5"/>
              </a:solidFill>
            </a:endParaRPr>
          </a:p>
        </p:txBody>
      </p:sp>
      <p:pic>
        <p:nvPicPr>
          <p:cNvPr id="33" name="Picture 32">
            <a:extLst>
              <a:ext uri="{FF2B5EF4-FFF2-40B4-BE49-F238E27FC236}">
                <a16:creationId xmlns:a16="http://schemas.microsoft.com/office/drawing/2014/main" id="{46D4D4E8-7E65-E14D-8570-21D5D4552FF6}"/>
              </a:ext>
            </a:extLst>
          </p:cNvPr>
          <p:cNvPicPr>
            <a:picLocks noChangeAspect="1"/>
          </p:cNvPicPr>
          <p:nvPr/>
        </p:nvPicPr>
        <p:blipFill>
          <a:blip r:embed="rId9"/>
          <a:stretch>
            <a:fillRect/>
          </a:stretch>
        </p:blipFill>
        <p:spPr>
          <a:xfrm>
            <a:off x="0" y="-9121"/>
            <a:ext cx="2662519" cy="1331260"/>
          </a:xfrm>
          <a:prstGeom prst="rect">
            <a:avLst/>
          </a:prstGeom>
        </p:spPr>
      </p:pic>
    </p:spTree>
    <p:extLst>
      <p:ext uri="{BB962C8B-B14F-4D97-AF65-F5344CB8AC3E}">
        <p14:creationId xmlns:p14="http://schemas.microsoft.com/office/powerpoint/2010/main" val="4248904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F12B52C-128F-4B23-90A0-2BD08D51BCBA}"/>
              </a:ext>
            </a:extLst>
          </p:cNvPr>
          <p:cNvPicPr/>
          <p:nvPr/>
        </p:nvPicPr>
        <p:blipFill>
          <a:blip r:embed="rId3">
            <a:extLst>
              <a:ext uri="{28A0092B-C50C-407E-A947-70E740481C1C}">
                <a14:useLocalDpi xmlns:a14="http://schemas.microsoft.com/office/drawing/2010/main" val="0"/>
              </a:ext>
            </a:extLst>
          </a:blip>
          <a:stretch>
            <a:fillRect/>
          </a:stretch>
        </p:blipFill>
        <p:spPr>
          <a:xfrm>
            <a:off x="910216" y="2409349"/>
            <a:ext cx="1370199" cy="1438995"/>
          </a:xfrm>
          <a:prstGeom prst="rect">
            <a:avLst/>
          </a:prstGeom>
        </p:spPr>
      </p:pic>
      <p:sp>
        <p:nvSpPr>
          <p:cNvPr id="34" name="Rectangle 2">
            <a:extLst>
              <a:ext uri="{FF2B5EF4-FFF2-40B4-BE49-F238E27FC236}">
                <a16:creationId xmlns:a16="http://schemas.microsoft.com/office/drawing/2014/main" id="{D4F5045A-316F-4229-871B-8B3447308AE3}"/>
              </a:ext>
            </a:extLst>
          </p:cNvPr>
          <p:cNvSpPr txBox="1">
            <a:spLocks noChangeArrowheads="1"/>
          </p:cNvSpPr>
          <p:nvPr/>
        </p:nvSpPr>
        <p:spPr>
          <a:xfrm>
            <a:off x="2447361" y="2607913"/>
            <a:ext cx="4470001" cy="865192"/>
          </a:xfrm>
          <a:prstGeom prst="rect">
            <a:avLst/>
          </a:prstGeom>
          <a:ln>
            <a:solidFill>
              <a:schemeClr val="accent2"/>
            </a:solidFill>
          </a:ln>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err="1">
                <a:solidFill>
                  <a:schemeClr val="accent1">
                    <a:lumMod val="50000"/>
                  </a:schemeClr>
                </a:solidFill>
              </a:rPr>
              <a:t>Weaponising</a:t>
            </a:r>
            <a:r>
              <a:rPr lang="en-GB" sz="1400" b="1" dirty="0">
                <a:solidFill>
                  <a:schemeClr val="accent1">
                    <a:lumMod val="50000"/>
                  </a:schemeClr>
                </a:solidFill>
              </a:rPr>
              <a:t> Statistics</a:t>
            </a:r>
          </a:p>
          <a:p>
            <a:pPr>
              <a:spcBef>
                <a:spcPts val="600"/>
              </a:spcBef>
              <a:spcAft>
                <a:spcPts val="600"/>
              </a:spcAft>
            </a:pPr>
            <a:r>
              <a:rPr lang="en-GB" sz="1200" b="1" dirty="0" err="1">
                <a:solidFill>
                  <a:schemeClr val="tx1"/>
                </a:solidFill>
              </a:rPr>
              <a:t>Timandra</a:t>
            </a:r>
            <a:r>
              <a:rPr lang="en-GB" sz="1200" b="1" dirty="0">
                <a:solidFill>
                  <a:schemeClr val="tx1"/>
                </a:solidFill>
              </a:rPr>
              <a:t> Harkness</a:t>
            </a:r>
            <a:r>
              <a:rPr lang="en-GB" sz="1200" dirty="0">
                <a:solidFill>
                  <a:schemeClr val="tx1"/>
                </a:solidFill>
              </a:rPr>
              <a:t>, Science Presenter and Writer &amp; RSS Fellow</a:t>
            </a:r>
            <a:endParaRPr lang="en-GB" sz="1200" b="1" dirty="0">
              <a:solidFill>
                <a:schemeClr val="tx1"/>
              </a:solidFill>
            </a:endParaRPr>
          </a:p>
        </p:txBody>
      </p:sp>
      <p:sp>
        <p:nvSpPr>
          <p:cNvPr id="38" name="Rectangle 2">
            <a:extLst>
              <a:ext uri="{FF2B5EF4-FFF2-40B4-BE49-F238E27FC236}">
                <a16:creationId xmlns:a16="http://schemas.microsoft.com/office/drawing/2014/main" id="{516B0348-A929-469E-B7F0-A7EAEBB95375}"/>
              </a:ext>
            </a:extLst>
          </p:cNvPr>
          <p:cNvSpPr txBox="1">
            <a:spLocks noChangeArrowheads="1"/>
          </p:cNvSpPr>
          <p:nvPr/>
        </p:nvSpPr>
        <p:spPr>
          <a:xfrm>
            <a:off x="2465290" y="4027986"/>
            <a:ext cx="4452073" cy="1043971"/>
          </a:xfrm>
          <a:prstGeom prst="rect">
            <a:avLst/>
          </a:prstGeom>
          <a:ln>
            <a:solidFill>
              <a:schemeClr val="accent2"/>
            </a:solidFill>
          </a:ln>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Political opinion vs. expert opinion: do we need to always make clear the difference to audiences?</a:t>
            </a:r>
          </a:p>
          <a:p>
            <a:pPr>
              <a:spcBef>
                <a:spcPts val="600"/>
              </a:spcBef>
              <a:spcAft>
                <a:spcPts val="600"/>
              </a:spcAft>
            </a:pPr>
            <a:r>
              <a:rPr lang="en-GB" sz="1200" b="1" dirty="0">
                <a:solidFill>
                  <a:schemeClr val="tx1"/>
                </a:solidFill>
              </a:rPr>
              <a:t>Ann Hemingway, </a:t>
            </a:r>
            <a:r>
              <a:rPr lang="en-GB" sz="1200" dirty="0">
                <a:solidFill>
                  <a:schemeClr val="tx1"/>
                </a:solidFill>
              </a:rPr>
              <a:t>Professor of Public Health and Wellbeing, Bournemouth University</a:t>
            </a:r>
            <a:endParaRPr lang="en-GB" sz="1200" b="1" dirty="0">
              <a:solidFill>
                <a:schemeClr val="tx1"/>
              </a:solidFill>
            </a:endParaRPr>
          </a:p>
        </p:txBody>
      </p:sp>
      <p:sp>
        <p:nvSpPr>
          <p:cNvPr id="39" name="Rectangle 2">
            <a:extLst>
              <a:ext uri="{FF2B5EF4-FFF2-40B4-BE49-F238E27FC236}">
                <a16:creationId xmlns:a16="http://schemas.microsoft.com/office/drawing/2014/main" id="{A950D2C1-C95B-485D-B20B-29C33E7C7F0A}"/>
              </a:ext>
            </a:extLst>
          </p:cNvPr>
          <p:cNvSpPr txBox="1">
            <a:spLocks noChangeArrowheads="1"/>
          </p:cNvSpPr>
          <p:nvPr/>
        </p:nvSpPr>
        <p:spPr>
          <a:xfrm>
            <a:off x="2461904" y="5448550"/>
            <a:ext cx="4455459" cy="1043972"/>
          </a:xfrm>
          <a:prstGeom prst="rect">
            <a:avLst/>
          </a:prstGeom>
          <a:ln>
            <a:solidFill>
              <a:schemeClr val="accent2"/>
            </a:solidFill>
          </a:ln>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Bringing scientists and journalists together in an unprecedented crisis: The Science Media Centre’s experience</a:t>
            </a:r>
          </a:p>
          <a:p>
            <a:pPr>
              <a:spcBef>
                <a:spcPts val="600"/>
              </a:spcBef>
              <a:spcAft>
                <a:spcPts val="600"/>
              </a:spcAft>
            </a:pPr>
            <a:r>
              <a:rPr lang="en-GB" sz="1200" b="1" dirty="0">
                <a:solidFill>
                  <a:schemeClr val="tx1"/>
                </a:solidFill>
              </a:rPr>
              <a:t>Fiona Lethbridge</a:t>
            </a:r>
            <a:r>
              <a:rPr lang="en-GB" sz="1200" dirty="0">
                <a:solidFill>
                  <a:schemeClr val="tx1"/>
                </a:solidFill>
              </a:rPr>
              <a:t>, Senior Press Officer, Science Media Centre</a:t>
            </a:r>
            <a:endParaRPr lang="en-GB" sz="1200" b="1" dirty="0">
              <a:solidFill>
                <a:schemeClr val="tx1"/>
              </a:solidFill>
            </a:endParaRPr>
          </a:p>
        </p:txBody>
      </p:sp>
      <p:pic>
        <p:nvPicPr>
          <p:cNvPr id="40" name="Picture 39">
            <a:extLst>
              <a:ext uri="{FF2B5EF4-FFF2-40B4-BE49-F238E27FC236}">
                <a16:creationId xmlns:a16="http://schemas.microsoft.com/office/drawing/2014/main" id="{C2CB0B60-3074-4F29-8BE3-9AEEDD99AC2C}"/>
              </a:ext>
            </a:extLst>
          </p:cNvPr>
          <p:cNvPicPr/>
          <p:nvPr/>
        </p:nvPicPr>
        <p:blipFill>
          <a:blip r:embed="rId4">
            <a:extLst>
              <a:ext uri="{28A0092B-C50C-407E-A947-70E740481C1C}">
                <a14:useLocalDpi xmlns:a14="http://schemas.microsoft.com/office/drawing/2010/main" val="0"/>
              </a:ext>
            </a:extLst>
          </a:blip>
          <a:stretch>
            <a:fillRect/>
          </a:stretch>
        </p:blipFill>
        <p:spPr>
          <a:xfrm>
            <a:off x="910215" y="3888651"/>
            <a:ext cx="1355054" cy="1299851"/>
          </a:xfrm>
          <a:prstGeom prst="rect">
            <a:avLst/>
          </a:prstGeom>
        </p:spPr>
      </p:pic>
      <p:pic>
        <p:nvPicPr>
          <p:cNvPr id="41" name="Picture 40">
            <a:extLst>
              <a:ext uri="{FF2B5EF4-FFF2-40B4-BE49-F238E27FC236}">
                <a16:creationId xmlns:a16="http://schemas.microsoft.com/office/drawing/2014/main" id="{BAB72D73-6EBB-4A5B-8BA4-924588BCE92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10215" y="5334644"/>
            <a:ext cx="1370199" cy="1303373"/>
          </a:xfrm>
          <a:prstGeom prst="rect">
            <a:avLst/>
          </a:prstGeom>
        </p:spPr>
      </p:pic>
      <p:pic>
        <p:nvPicPr>
          <p:cNvPr id="42" name="Picture 41">
            <a:extLst>
              <a:ext uri="{FF2B5EF4-FFF2-40B4-BE49-F238E27FC236}">
                <a16:creationId xmlns:a16="http://schemas.microsoft.com/office/drawing/2014/main" id="{AE36F494-084E-48FC-8ED9-8BD122B68DD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213868" y="4482352"/>
            <a:ext cx="1552575" cy="2044209"/>
          </a:xfrm>
          <a:prstGeom prst="rect">
            <a:avLst/>
          </a:prstGeom>
        </p:spPr>
      </p:pic>
      <p:sp>
        <p:nvSpPr>
          <p:cNvPr id="43" name="Rectangle 2">
            <a:extLst>
              <a:ext uri="{FF2B5EF4-FFF2-40B4-BE49-F238E27FC236}">
                <a16:creationId xmlns:a16="http://schemas.microsoft.com/office/drawing/2014/main" id="{31FB8B4E-EE14-4A35-B19F-002E6D3B831A}"/>
              </a:ext>
            </a:extLst>
          </p:cNvPr>
          <p:cNvSpPr txBox="1">
            <a:spLocks noChangeArrowheads="1"/>
          </p:cNvSpPr>
          <p:nvPr/>
        </p:nvSpPr>
        <p:spPr>
          <a:xfrm>
            <a:off x="9800318" y="4832456"/>
            <a:ext cx="2163081" cy="1132887"/>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GB" sz="1200" b="1" dirty="0">
                <a:solidFill>
                  <a:schemeClr val="tx1"/>
                </a:solidFill>
              </a:rPr>
              <a:t>Philip Schlesinger </a:t>
            </a:r>
            <a:r>
              <a:rPr lang="en-GB" sz="1200" dirty="0">
                <a:solidFill>
                  <a:schemeClr val="tx1"/>
                </a:solidFill>
              </a:rPr>
              <a:t>FRSE, </a:t>
            </a:r>
            <a:r>
              <a:rPr lang="en-GB" sz="1200" dirty="0" err="1">
                <a:solidFill>
                  <a:schemeClr val="tx1"/>
                </a:solidFill>
              </a:rPr>
              <a:t>FAcSS</a:t>
            </a:r>
            <a:r>
              <a:rPr lang="en-GB" sz="1200" dirty="0">
                <a:solidFill>
                  <a:schemeClr val="tx1"/>
                </a:solidFill>
              </a:rPr>
              <a:t>, FRSA</a:t>
            </a:r>
          </a:p>
          <a:p>
            <a:r>
              <a:rPr lang="en-GB" sz="1200" dirty="0">
                <a:solidFill>
                  <a:schemeClr val="tx1"/>
                </a:solidFill>
              </a:rPr>
              <a:t>Professor in Cultural Theory, University of Glasgow</a:t>
            </a:r>
            <a:endParaRPr lang="en-GB" sz="1200" b="1" dirty="0">
              <a:solidFill>
                <a:schemeClr val="tx1"/>
              </a:solidFill>
            </a:endParaRPr>
          </a:p>
        </p:txBody>
      </p:sp>
      <p:sp>
        <p:nvSpPr>
          <p:cNvPr id="44" name="Rectangle 2">
            <a:extLst>
              <a:ext uri="{FF2B5EF4-FFF2-40B4-BE49-F238E27FC236}">
                <a16:creationId xmlns:a16="http://schemas.microsoft.com/office/drawing/2014/main" id="{063CAC19-FF8E-4670-B3C3-82025F137696}"/>
              </a:ext>
            </a:extLst>
          </p:cNvPr>
          <p:cNvSpPr txBox="1">
            <a:spLocks noChangeArrowheads="1"/>
          </p:cNvSpPr>
          <p:nvPr/>
        </p:nvSpPr>
        <p:spPr>
          <a:xfrm>
            <a:off x="9862665" y="2651087"/>
            <a:ext cx="1850364" cy="1132887"/>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GB" sz="1200" b="1" dirty="0">
                <a:solidFill>
                  <a:schemeClr val="tx1"/>
                </a:solidFill>
              </a:rPr>
              <a:t>Lawrence McGinty</a:t>
            </a:r>
          </a:p>
          <a:p>
            <a:r>
              <a:rPr lang="en-GB" sz="1200" dirty="0">
                <a:solidFill>
                  <a:schemeClr val="tx1"/>
                </a:solidFill>
              </a:rPr>
              <a:t>Chair, Medical Journalists’ Association &amp; former Science and Medical Editor, ITV</a:t>
            </a:r>
            <a:endParaRPr lang="en-GB" sz="1200" b="1" dirty="0">
              <a:solidFill>
                <a:schemeClr val="tx1"/>
              </a:solidFill>
            </a:endParaRPr>
          </a:p>
        </p:txBody>
      </p:sp>
      <p:pic>
        <p:nvPicPr>
          <p:cNvPr id="45" name="Picture 44">
            <a:extLst>
              <a:ext uri="{FF2B5EF4-FFF2-40B4-BE49-F238E27FC236}">
                <a16:creationId xmlns:a16="http://schemas.microsoft.com/office/drawing/2014/main" id="{DFA8E765-F15C-4B95-B06A-611BCADAFE4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174135" y="2509749"/>
            <a:ext cx="1552575" cy="1518237"/>
          </a:xfrm>
          <a:prstGeom prst="rect">
            <a:avLst/>
          </a:prstGeom>
        </p:spPr>
      </p:pic>
      <p:sp>
        <p:nvSpPr>
          <p:cNvPr id="17" name="Rectangle 2">
            <a:extLst>
              <a:ext uri="{FF2B5EF4-FFF2-40B4-BE49-F238E27FC236}">
                <a16:creationId xmlns:a16="http://schemas.microsoft.com/office/drawing/2014/main" id="{6957D6D9-4423-C843-B69E-E6C50A396E70}"/>
              </a:ext>
            </a:extLst>
          </p:cNvPr>
          <p:cNvSpPr txBox="1">
            <a:spLocks noChangeArrowheads="1"/>
          </p:cNvSpPr>
          <p:nvPr/>
        </p:nvSpPr>
        <p:spPr>
          <a:xfrm>
            <a:off x="2662518" y="232989"/>
            <a:ext cx="9464008" cy="858774"/>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sz="2400" b="1" dirty="0"/>
              <a:t>CORONAVIRUS, STATISTICAL CHAOS AND THE NEWS</a:t>
            </a:r>
            <a:br>
              <a:rPr lang="en-GB" sz="2400" b="1" dirty="0"/>
            </a:br>
            <a:r>
              <a:rPr lang="en-GB" sz="2400" b="1" dirty="0"/>
              <a:t>04/12/2020</a:t>
            </a:r>
            <a:endParaRPr lang="en-US" altLang="x-none" sz="2200" b="1" i="1" dirty="0"/>
          </a:p>
        </p:txBody>
      </p:sp>
      <p:sp>
        <p:nvSpPr>
          <p:cNvPr id="18" name="Rectangle 2">
            <a:extLst>
              <a:ext uri="{FF2B5EF4-FFF2-40B4-BE49-F238E27FC236}">
                <a16:creationId xmlns:a16="http://schemas.microsoft.com/office/drawing/2014/main" id="{BD45A236-1BFF-B347-8616-555EF725E412}"/>
              </a:ext>
            </a:extLst>
          </p:cNvPr>
          <p:cNvSpPr txBox="1">
            <a:spLocks noChangeArrowheads="1"/>
          </p:cNvSpPr>
          <p:nvPr/>
        </p:nvSpPr>
        <p:spPr>
          <a:xfrm>
            <a:off x="452096" y="1419350"/>
            <a:ext cx="11399265" cy="944587"/>
          </a:xfrm>
          <a:prstGeom prst="rect">
            <a:avLst/>
          </a:prstGeom>
          <a:pattFill prst="pct20">
            <a:fgClr>
              <a:schemeClr val="accent1"/>
            </a:fgClr>
            <a:bgClr>
              <a:schemeClr val="bg1"/>
            </a:bgClr>
          </a:pattFill>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altLang="x-none" sz="1800" b="1" dirty="0">
                <a:solidFill>
                  <a:schemeClr val="accent5"/>
                </a:solidFill>
              </a:rPr>
              <a:t>SESSION 3 </a:t>
            </a:r>
          </a:p>
          <a:p>
            <a:pPr algn="ctr"/>
            <a:r>
              <a:rPr lang="en-GB" sz="1800" b="1" dirty="0">
                <a:solidFill>
                  <a:schemeClr val="accent5"/>
                </a:solidFill>
              </a:rPr>
              <a:t>PANDEMIC JOURNALISM: TIGHTROPE WALKING BETWEEN SCIENCE AND POLITICS? </a:t>
            </a:r>
          </a:p>
        </p:txBody>
      </p:sp>
      <p:pic>
        <p:nvPicPr>
          <p:cNvPr id="19" name="Picture 18">
            <a:extLst>
              <a:ext uri="{FF2B5EF4-FFF2-40B4-BE49-F238E27FC236}">
                <a16:creationId xmlns:a16="http://schemas.microsoft.com/office/drawing/2014/main" id="{ACB05EF9-3142-A449-AA66-BEC69022A853}"/>
              </a:ext>
            </a:extLst>
          </p:cNvPr>
          <p:cNvPicPr>
            <a:picLocks noChangeAspect="1"/>
          </p:cNvPicPr>
          <p:nvPr/>
        </p:nvPicPr>
        <p:blipFill>
          <a:blip r:embed="rId8"/>
          <a:stretch>
            <a:fillRect/>
          </a:stretch>
        </p:blipFill>
        <p:spPr>
          <a:xfrm>
            <a:off x="0" y="-9121"/>
            <a:ext cx="2662519" cy="1331260"/>
          </a:xfrm>
          <a:prstGeom prst="rect">
            <a:avLst/>
          </a:prstGeom>
        </p:spPr>
      </p:pic>
    </p:spTree>
    <p:extLst>
      <p:ext uri="{BB962C8B-B14F-4D97-AF65-F5344CB8AC3E}">
        <p14:creationId xmlns:p14="http://schemas.microsoft.com/office/powerpoint/2010/main" val="3508103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D4F5045A-316F-4229-871B-8B3447308AE3}"/>
              </a:ext>
            </a:extLst>
          </p:cNvPr>
          <p:cNvSpPr txBox="1">
            <a:spLocks noChangeArrowheads="1"/>
          </p:cNvSpPr>
          <p:nvPr/>
        </p:nvSpPr>
        <p:spPr>
          <a:xfrm>
            <a:off x="2214273" y="2347929"/>
            <a:ext cx="5127809" cy="865192"/>
          </a:xfrm>
          <a:prstGeom prst="rect">
            <a:avLst/>
          </a:prstGeom>
          <a:ln>
            <a:solidFill>
              <a:schemeClr val="accent2"/>
            </a:solidFill>
          </a:ln>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Numbers in the newsroom: how COVID-19 statistics have led the news at </a:t>
            </a:r>
            <a:r>
              <a:rPr lang="en-GB" sz="1400" b="1" i="1" dirty="0">
                <a:solidFill>
                  <a:schemeClr val="accent1">
                    <a:lumMod val="50000"/>
                  </a:schemeClr>
                </a:solidFill>
              </a:rPr>
              <a:t>The Times </a:t>
            </a:r>
            <a:r>
              <a:rPr lang="en-GB" sz="1400" b="1" dirty="0">
                <a:solidFill>
                  <a:schemeClr val="accent1">
                    <a:lumMod val="50000"/>
                  </a:schemeClr>
                </a:solidFill>
              </a:rPr>
              <a:t>and how we have coped </a:t>
            </a:r>
          </a:p>
          <a:p>
            <a:pPr>
              <a:spcBef>
                <a:spcPts val="600"/>
              </a:spcBef>
              <a:spcAft>
                <a:spcPts val="600"/>
              </a:spcAft>
            </a:pPr>
            <a:r>
              <a:rPr lang="en-GB" sz="1200" b="1" dirty="0">
                <a:solidFill>
                  <a:schemeClr val="tx1"/>
                </a:solidFill>
              </a:rPr>
              <a:t>Tom Whipple</a:t>
            </a:r>
            <a:r>
              <a:rPr lang="en-GB" sz="1200" dirty="0">
                <a:solidFill>
                  <a:schemeClr val="tx1"/>
                </a:solidFill>
              </a:rPr>
              <a:t>, Science Editor, The Times</a:t>
            </a:r>
            <a:endParaRPr lang="en-GB" sz="1200" b="1" dirty="0">
              <a:solidFill>
                <a:schemeClr val="tx1"/>
              </a:solidFill>
            </a:endParaRPr>
          </a:p>
        </p:txBody>
      </p:sp>
      <p:sp>
        <p:nvSpPr>
          <p:cNvPr id="38" name="Rectangle 2">
            <a:extLst>
              <a:ext uri="{FF2B5EF4-FFF2-40B4-BE49-F238E27FC236}">
                <a16:creationId xmlns:a16="http://schemas.microsoft.com/office/drawing/2014/main" id="{516B0348-A929-469E-B7F0-A7EAEBB95375}"/>
              </a:ext>
            </a:extLst>
          </p:cNvPr>
          <p:cNvSpPr txBox="1">
            <a:spLocks noChangeArrowheads="1"/>
          </p:cNvSpPr>
          <p:nvPr/>
        </p:nvSpPr>
        <p:spPr>
          <a:xfrm>
            <a:off x="2196343" y="3964723"/>
            <a:ext cx="5145740" cy="865192"/>
          </a:xfrm>
          <a:prstGeom prst="rect">
            <a:avLst/>
          </a:prstGeom>
          <a:ln>
            <a:solidFill>
              <a:schemeClr val="accent2">
                <a:lumMod val="60000"/>
                <a:lumOff val="40000"/>
              </a:schemeClr>
            </a:solidFill>
          </a:ln>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Covid-19 reporting at PA Media: What have we learned so far??</a:t>
            </a:r>
          </a:p>
          <a:p>
            <a:pPr>
              <a:spcBef>
                <a:spcPts val="600"/>
              </a:spcBef>
              <a:spcAft>
                <a:spcPts val="600"/>
              </a:spcAft>
            </a:pPr>
            <a:r>
              <a:rPr lang="en-GB" sz="1200" b="1" dirty="0">
                <a:solidFill>
                  <a:schemeClr val="tx1"/>
                </a:solidFill>
              </a:rPr>
              <a:t>Jane Kirby, </a:t>
            </a:r>
            <a:r>
              <a:rPr lang="en-GB" sz="1200" dirty="0">
                <a:solidFill>
                  <a:schemeClr val="tx1"/>
                </a:solidFill>
              </a:rPr>
              <a:t>Health Editor, PA Media</a:t>
            </a:r>
            <a:endParaRPr lang="en-GB" sz="1200" b="1" dirty="0">
              <a:solidFill>
                <a:schemeClr val="tx1"/>
              </a:solidFill>
            </a:endParaRPr>
          </a:p>
        </p:txBody>
      </p:sp>
      <p:sp>
        <p:nvSpPr>
          <p:cNvPr id="39" name="Rectangle 2">
            <a:extLst>
              <a:ext uri="{FF2B5EF4-FFF2-40B4-BE49-F238E27FC236}">
                <a16:creationId xmlns:a16="http://schemas.microsoft.com/office/drawing/2014/main" id="{A950D2C1-C95B-485D-B20B-29C33E7C7F0A}"/>
              </a:ext>
            </a:extLst>
          </p:cNvPr>
          <p:cNvSpPr txBox="1">
            <a:spLocks noChangeArrowheads="1"/>
          </p:cNvSpPr>
          <p:nvPr/>
        </p:nvSpPr>
        <p:spPr>
          <a:xfrm>
            <a:off x="2192958" y="5448550"/>
            <a:ext cx="5131197" cy="1043972"/>
          </a:xfrm>
          <a:prstGeom prst="rect">
            <a:avLst/>
          </a:prstGeom>
          <a:ln>
            <a:solidFill>
              <a:schemeClr val="accent2"/>
            </a:solidFill>
          </a:ln>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Tomorrow’s news today at </a:t>
            </a:r>
            <a:r>
              <a:rPr lang="en-GB" sz="1400" b="1" i="1" dirty="0">
                <a:solidFill>
                  <a:schemeClr val="accent1">
                    <a:lumMod val="50000"/>
                  </a:schemeClr>
                </a:solidFill>
              </a:rPr>
              <a:t>the Evening Standard</a:t>
            </a:r>
            <a:r>
              <a:rPr lang="en-GB" sz="1400" b="1" dirty="0">
                <a:solidFill>
                  <a:schemeClr val="accent1">
                    <a:lumMod val="50000"/>
                  </a:schemeClr>
                </a:solidFill>
              </a:rPr>
              <a:t>: How to get it right (or wrong) when trying to break COVID news </a:t>
            </a:r>
          </a:p>
          <a:p>
            <a:pPr>
              <a:spcBef>
                <a:spcPts val="600"/>
              </a:spcBef>
              <a:spcAft>
                <a:spcPts val="600"/>
              </a:spcAft>
            </a:pPr>
            <a:r>
              <a:rPr lang="en-GB" sz="1200" b="1" dirty="0">
                <a:solidFill>
                  <a:schemeClr val="tx1"/>
                </a:solidFill>
              </a:rPr>
              <a:t>Ross Lydall</a:t>
            </a:r>
            <a:r>
              <a:rPr lang="en-GB" sz="1200" dirty="0">
                <a:solidFill>
                  <a:schemeClr val="tx1"/>
                </a:solidFill>
              </a:rPr>
              <a:t>, Health Editor &amp; City Hall Editor, Evening Standard</a:t>
            </a:r>
            <a:endParaRPr lang="en-GB" sz="1200" b="1" dirty="0">
              <a:solidFill>
                <a:schemeClr val="tx1"/>
              </a:solidFill>
            </a:endParaRPr>
          </a:p>
        </p:txBody>
      </p:sp>
      <p:sp>
        <p:nvSpPr>
          <p:cNvPr id="43" name="Rectangle 2">
            <a:extLst>
              <a:ext uri="{FF2B5EF4-FFF2-40B4-BE49-F238E27FC236}">
                <a16:creationId xmlns:a16="http://schemas.microsoft.com/office/drawing/2014/main" id="{31FB8B4E-EE14-4A35-B19F-002E6D3B831A}"/>
              </a:ext>
            </a:extLst>
          </p:cNvPr>
          <p:cNvSpPr txBox="1">
            <a:spLocks noChangeArrowheads="1"/>
          </p:cNvSpPr>
          <p:nvPr/>
        </p:nvSpPr>
        <p:spPr>
          <a:xfrm>
            <a:off x="10077822" y="4622057"/>
            <a:ext cx="1896463" cy="1132887"/>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GB" sz="1200" b="1" dirty="0">
                <a:solidFill>
                  <a:schemeClr val="tx1"/>
                </a:solidFill>
              </a:rPr>
              <a:t>Paul Bradshaw</a:t>
            </a:r>
            <a:r>
              <a:rPr lang="en-GB" sz="1200" dirty="0">
                <a:solidFill>
                  <a:schemeClr val="tx1"/>
                </a:solidFill>
              </a:rPr>
              <a:t> </a:t>
            </a:r>
          </a:p>
          <a:p>
            <a:r>
              <a:rPr lang="en-GB" sz="1200" dirty="0">
                <a:solidFill>
                  <a:schemeClr val="tx1"/>
                </a:solidFill>
              </a:rPr>
              <a:t>Pioneer Data Journalist &amp; Scholar, BBC Shared Data Unit &amp; Birmingham City University</a:t>
            </a:r>
          </a:p>
        </p:txBody>
      </p:sp>
      <p:sp>
        <p:nvSpPr>
          <p:cNvPr id="44" name="Rectangle 2">
            <a:extLst>
              <a:ext uri="{FF2B5EF4-FFF2-40B4-BE49-F238E27FC236}">
                <a16:creationId xmlns:a16="http://schemas.microsoft.com/office/drawing/2014/main" id="{063CAC19-FF8E-4670-B3C3-82025F137696}"/>
              </a:ext>
            </a:extLst>
          </p:cNvPr>
          <p:cNvSpPr txBox="1">
            <a:spLocks noChangeArrowheads="1"/>
          </p:cNvSpPr>
          <p:nvPr/>
        </p:nvSpPr>
        <p:spPr>
          <a:xfrm>
            <a:off x="10121413" y="2457947"/>
            <a:ext cx="1729948" cy="1132887"/>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GB" sz="1200" b="1" dirty="0">
                <a:solidFill>
                  <a:schemeClr val="tx1"/>
                </a:solidFill>
              </a:rPr>
              <a:t>Brendan Lawson </a:t>
            </a:r>
            <a:r>
              <a:rPr lang="en-GB" sz="1200" dirty="0">
                <a:solidFill>
                  <a:schemeClr val="tx1"/>
                </a:solidFill>
              </a:rPr>
              <a:t>PhD Candidate, University of Leeds</a:t>
            </a:r>
          </a:p>
        </p:txBody>
      </p:sp>
      <p:pic>
        <p:nvPicPr>
          <p:cNvPr id="5" name="Picture 4">
            <a:extLst>
              <a:ext uri="{FF2B5EF4-FFF2-40B4-BE49-F238E27FC236}">
                <a16:creationId xmlns:a16="http://schemas.microsoft.com/office/drawing/2014/main" id="{EA42BD45-D513-4B30-AE4D-2D01D8C6C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21" y="3768622"/>
            <a:ext cx="1419879" cy="1419879"/>
          </a:xfrm>
          <a:prstGeom prst="rect">
            <a:avLst/>
          </a:prstGeom>
        </p:spPr>
      </p:pic>
      <p:pic>
        <p:nvPicPr>
          <p:cNvPr id="7" name="Picture 6">
            <a:extLst>
              <a:ext uri="{FF2B5EF4-FFF2-40B4-BE49-F238E27FC236}">
                <a16:creationId xmlns:a16="http://schemas.microsoft.com/office/drawing/2014/main" id="{34BB258C-ED67-4942-8031-B9F91FC43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21" y="2197380"/>
            <a:ext cx="1343679" cy="1343679"/>
          </a:xfrm>
          <a:prstGeom prst="rect">
            <a:avLst/>
          </a:prstGeom>
        </p:spPr>
      </p:pic>
      <p:pic>
        <p:nvPicPr>
          <p:cNvPr id="12" name="Picture 11">
            <a:extLst>
              <a:ext uri="{FF2B5EF4-FFF2-40B4-BE49-F238E27FC236}">
                <a16:creationId xmlns:a16="http://schemas.microsoft.com/office/drawing/2014/main" id="{0F3ECA79-2EEC-408D-9DFC-515A30BFE1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22" y="5308749"/>
            <a:ext cx="1527195" cy="1527195"/>
          </a:xfrm>
          <a:prstGeom prst="rect">
            <a:avLst/>
          </a:prstGeom>
        </p:spPr>
      </p:pic>
      <p:sp>
        <p:nvSpPr>
          <p:cNvPr id="17" name="Rectangle 2">
            <a:extLst>
              <a:ext uri="{FF2B5EF4-FFF2-40B4-BE49-F238E27FC236}">
                <a16:creationId xmlns:a16="http://schemas.microsoft.com/office/drawing/2014/main" id="{3CF7BBA1-98B8-D44D-B6BA-369A236CE4BC}"/>
              </a:ext>
            </a:extLst>
          </p:cNvPr>
          <p:cNvSpPr txBox="1">
            <a:spLocks noChangeArrowheads="1"/>
          </p:cNvSpPr>
          <p:nvPr/>
        </p:nvSpPr>
        <p:spPr>
          <a:xfrm>
            <a:off x="2662518" y="232989"/>
            <a:ext cx="9464008" cy="858774"/>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sz="2400" b="1" dirty="0"/>
              <a:t>CORONAVIRUS, STATISTICAL CHAOS AND THE NEWS</a:t>
            </a:r>
            <a:br>
              <a:rPr lang="en-GB" sz="2400" b="1" dirty="0"/>
            </a:br>
            <a:r>
              <a:rPr lang="en-GB" sz="2400" b="1" dirty="0"/>
              <a:t>04/12/2020</a:t>
            </a:r>
            <a:endParaRPr lang="en-US" altLang="x-none" sz="2200" b="1" i="1" dirty="0"/>
          </a:p>
        </p:txBody>
      </p:sp>
      <p:sp>
        <p:nvSpPr>
          <p:cNvPr id="18" name="Rectangle 2">
            <a:extLst>
              <a:ext uri="{FF2B5EF4-FFF2-40B4-BE49-F238E27FC236}">
                <a16:creationId xmlns:a16="http://schemas.microsoft.com/office/drawing/2014/main" id="{663D9EC9-A2C2-9140-A82F-729F5739428A}"/>
              </a:ext>
            </a:extLst>
          </p:cNvPr>
          <p:cNvSpPr txBox="1">
            <a:spLocks noChangeArrowheads="1"/>
          </p:cNvSpPr>
          <p:nvPr/>
        </p:nvSpPr>
        <p:spPr>
          <a:xfrm>
            <a:off x="452096" y="1419350"/>
            <a:ext cx="11399265" cy="664709"/>
          </a:xfrm>
          <a:prstGeom prst="rect">
            <a:avLst/>
          </a:prstGeom>
          <a:pattFill prst="pct20">
            <a:fgClr>
              <a:schemeClr val="accent1"/>
            </a:fgClr>
            <a:bgClr>
              <a:schemeClr val="bg1"/>
            </a:bgClr>
          </a:pattFill>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altLang="x-none" sz="1800" b="1" dirty="0">
                <a:solidFill>
                  <a:schemeClr val="accent5"/>
                </a:solidFill>
              </a:rPr>
              <a:t>SESSION 4</a:t>
            </a:r>
          </a:p>
          <a:p>
            <a:pPr algn="ctr"/>
            <a:r>
              <a:rPr lang="en-GB" sz="1800" b="1" dirty="0">
                <a:solidFill>
                  <a:schemeClr val="accent5"/>
                </a:solidFill>
              </a:rPr>
              <a:t>RESPONSES TO CHALLENGES: INNOVATIONS &amp; LIMITATIONS (PART 1)</a:t>
            </a:r>
          </a:p>
        </p:txBody>
      </p:sp>
      <p:pic>
        <p:nvPicPr>
          <p:cNvPr id="19" name="Picture 18">
            <a:extLst>
              <a:ext uri="{FF2B5EF4-FFF2-40B4-BE49-F238E27FC236}">
                <a16:creationId xmlns:a16="http://schemas.microsoft.com/office/drawing/2014/main" id="{B463F86E-358B-CA45-90B0-7FC75FF4F4D8}"/>
              </a:ext>
            </a:extLst>
          </p:cNvPr>
          <p:cNvPicPr>
            <a:picLocks noChangeAspect="1"/>
          </p:cNvPicPr>
          <p:nvPr/>
        </p:nvPicPr>
        <p:blipFill>
          <a:blip r:embed="rId6"/>
          <a:stretch>
            <a:fillRect/>
          </a:stretch>
        </p:blipFill>
        <p:spPr>
          <a:xfrm>
            <a:off x="0" y="-9121"/>
            <a:ext cx="2662519" cy="1331260"/>
          </a:xfrm>
          <a:prstGeom prst="rect">
            <a:avLst/>
          </a:prstGeom>
        </p:spPr>
      </p:pic>
      <p:pic>
        <p:nvPicPr>
          <p:cNvPr id="20" name="Picture 19">
            <a:extLst>
              <a:ext uri="{FF2B5EF4-FFF2-40B4-BE49-F238E27FC236}">
                <a16:creationId xmlns:a16="http://schemas.microsoft.com/office/drawing/2014/main" id="{953868B0-2461-2D48-89B4-CA472387E0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8811" y="4478561"/>
            <a:ext cx="1131052" cy="1450711"/>
          </a:xfrm>
          <a:prstGeom prst="rect">
            <a:avLst/>
          </a:prstGeom>
        </p:spPr>
      </p:pic>
      <p:pic>
        <p:nvPicPr>
          <p:cNvPr id="1026" name="Picture 2" descr="Image">
            <a:extLst>
              <a:ext uri="{FF2B5EF4-FFF2-40B4-BE49-F238E27FC236}">
                <a16:creationId xmlns:a16="http://schemas.microsoft.com/office/drawing/2014/main" id="{CAD2A7C0-A5FD-1D42-A79D-8D70C89468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6183" y="2356647"/>
            <a:ext cx="1343679" cy="1343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244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D4DE12FE-2C01-4480-A2D7-F3FF649A24B2}"/>
              </a:ext>
            </a:extLst>
          </p:cNvPr>
          <p:cNvSpPr txBox="1">
            <a:spLocks noChangeArrowheads="1"/>
          </p:cNvSpPr>
          <p:nvPr/>
        </p:nvSpPr>
        <p:spPr>
          <a:xfrm>
            <a:off x="65475" y="1290020"/>
            <a:ext cx="11734800" cy="632748"/>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endParaRPr lang="en-GB" sz="2200" b="1" dirty="0">
              <a:solidFill>
                <a:schemeClr val="tx1"/>
              </a:solidFill>
            </a:endParaRPr>
          </a:p>
        </p:txBody>
      </p:sp>
      <p:sp>
        <p:nvSpPr>
          <p:cNvPr id="34" name="Rectangle 2">
            <a:extLst>
              <a:ext uri="{FF2B5EF4-FFF2-40B4-BE49-F238E27FC236}">
                <a16:creationId xmlns:a16="http://schemas.microsoft.com/office/drawing/2014/main" id="{D4F5045A-316F-4229-871B-8B3447308AE3}"/>
              </a:ext>
            </a:extLst>
          </p:cNvPr>
          <p:cNvSpPr txBox="1">
            <a:spLocks noChangeArrowheads="1"/>
          </p:cNvSpPr>
          <p:nvPr/>
        </p:nvSpPr>
        <p:spPr>
          <a:xfrm>
            <a:off x="3801034" y="2280737"/>
            <a:ext cx="4043070" cy="1092096"/>
          </a:xfrm>
          <a:prstGeom prst="rect">
            <a:avLst/>
          </a:prstGeom>
          <a:ln>
            <a:solidFill>
              <a:schemeClr val="accent2"/>
            </a:solidFill>
          </a:ln>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0"/>
              </a:spcBef>
            </a:pPr>
            <a:r>
              <a:rPr lang="en-GB" sz="1400" b="1" dirty="0">
                <a:solidFill>
                  <a:schemeClr val="accent1">
                    <a:lumMod val="50000"/>
                  </a:schemeClr>
                </a:solidFill>
              </a:rPr>
              <a:t>How </a:t>
            </a:r>
            <a:r>
              <a:rPr lang="en-GB" sz="1400" b="1" i="1" dirty="0">
                <a:solidFill>
                  <a:schemeClr val="accent1">
                    <a:lumMod val="50000"/>
                  </a:schemeClr>
                </a:solidFill>
              </a:rPr>
              <a:t>The Economist </a:t>
            </a:r>
            <a:r>
              <a:rPr lang="en-GB" sz="1400" b="1" dirty="0">
                <a:solidFill>
                  <a:schemeClr val="accent1">
                    <a:lumMod val="50000"/>
                  </a:schemeClr>
                </a:solidFill>
              </a:rPr>
              <a:t>has collected and analysed Covid-19 data</a:t>
            </a:r>
            <a:endParaRPr lang="en-GB" sz="1200" b="1" dirty="0">
              <a:solidFill>
                <a:schemeClr val="accent1">
                  <a:lumMod val="50000"/>
                </a:schemeClr>
              </a:solidFill>
            </a:endParaRPr>
          </a:p>
          <a:p>
            <a:pPr>
              <a:spcBef>
                <a:spcPts val="0"/>
              </a:spcBef>
            </a:pPr>
            <a:r>
              <a:rPr lang="en-GB" sz="1200" b="1" dirty="0">
                <a:solidFill>
                  <a:schemeClr val="tx1"/>
                </a:solidFill>
              </a:rPr>
              <a:t>James Tozer</a:t>
            </a:r>
            <a:r>
              <a:rPr lang="en-GB" sz="1200" dirty="0">
                <a:solidFill>
                  <a:schemeClr val="tx1"/>
                </a:solidFill>
              </a:rPr>
              <a:t>, Data Journalist, The Economist</a:t>
            </a:r>
          </a:p>
          <a:p>
            <a:pPr>
              <a:spcBef>
                <a:spcPts val="0"/>
              </a:spcBef>
            </a:pPr>
            <a:r>
              <a:rPr lang="en-GB" sz="1200" b="1" dirty="0">
                <a:solidFill>
                  <a:schemeClr val="tx1"/>
                </a:solidFill>
              </a:rPr>
              <a:t>James </a:t>
            </a:r>
            <a:r>
              <a:rPr lang="en-GB" sz="1200" b="1" dirty="0" err="1">
                <a:solidFill>
                  <a:schemeClr val="tx1"/>
                </a:solidFill>
              </a:rPr>
              <a:t>Fransham</a:t>
            </a:r>
            <a:r>
              <a:rPr lang="en-GB" sz="1200" dirty="0">
                <a:solidFill>
                  <a:schemeClr val="tx1"/>
                </a:solidFill>
              </a:rPr>
              <a:t>, Data Correspondent, The Economist</a:t>
            </a:r>
          </a:p>
          <a:p>
            <a:pPr>
              <a:spcBef>
                <a:spcPts val="0"/>
              </a:spcBef>
            </a:pPr>
            <a:r>
              <a:rPr lang="en-GB" sz="1200" b="1" dirty="0" err="1">
                <a:solidFill>
                  <a:schemeClr val="tx1"/>
                </a:solidFill>
              </a:rPr>
              <a:t>Sondre</a:t>
            </a:r>
            <a:r>
              <a:rPr lang="en-GB" sz="1200" b="1" dirty="0">
                <a:solidFill>
                  <a:schemeClr val="tx1"/>
                </a:solidFill>
              </a:rPr>
              <a:t> </a:t>
            </a:r>
            <a:r>
              <a:rPr lang="en-GB" sz="1200" b="1" dirty="0" err="1">
                <a:solidFill>
                  <a:schemeClr val="tx1"/>
                </a:solidFill>
              </a:rPr>
              <a:t>Solstad</a:t>
            </a:r>
            <a:r>
              <a:rPr lang="en-GB" sz="1200" dirty="0">
                <a:solidFill>
                  <a:schemeClr val="tx1"/>
                </a:solidFill>
              </a:rPr>
              <a:t>, Senior Data Journalist, The Economist</a:t>
            </a:r>
            <a:endParaRPr lang="en-GB" sz="1200" b="1" dirty="0">
              <a:solidFill>
                <a:schemeClr val="tx1"/>
              </a:solidFill>
            </a:endParaRPr>
          </a:p>
        </p:txBody>
      </p:sp>
      <p:sp>
        <p:nvSpPr>
          <p:cNvPr id="38" name="Rectangle 2">
            <a:extLst>
              <a:ext uri="{FF2B5EF4-FFF2-40B4-BE49-F238E27FC236}">
                <a16:creationId xmlns:a16="http://schemas.microsoft.com/office/drawing/2014/main" id="{516B0348-A929-469E-B7F0-A7EAEBB95375}"/>
              </a:ext>
            </a:extLst>
          </p:cNvPr>
          <p:cNvSpPr txBox="1">
            <a:spLocks noChangeArrowheads="1"/>
          </p:cNvSpPr>
          <p:nvPr/>
        </p:nvSpPr>
        <p:spPr>
          <a:xfrm>
            <a:off x="2115658" y="3890678"/>
            <a:ext cx="5136776" cy="697181"/>
          </a:xfrm>
          <a:prstGeom prst="rect">
            <a:avLst/>
          </a:prstGeom>
          <a:ln>
            <a:solidFill>
              <a:schemeClr val="accent2">
                <a:lumMod val="60000"/>
                <a:lumOff val="40000"/>
              </a:schemeClr>
            </a:solidFill>
          </a:ln>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Reach PLC’s localised response to Covid-19 data</a:t>
            </a:r>
          </a:p>
          <a:p>
            <a:pPr>
              <a:spcBef>
                <a:spcPts val="600"/>
              </a:spcBef>
              <a:spcAft>
                <a:spcPts val="600"/>
              </a:spcAft>
            </a:pPr>
            <a:r>
              <a:rPr lang="en-GB" sz="1200" b="1" dirty="0">
                <a:solidFill>
                  <a:schemeClr val="tx1"/>
                </a:solidFill>
              </a:rPr>
              <a:t>Claire Miller</a:t>
            </a:r>
            <a:r>
              <a:rPr lang="en-GB" sz="1200" dirty="0">
                <a:solidFill>
                  <a:schemeClr val="tx1"/>
                </a:solidFill>
              </a:rPr>
              <a:t>, Head of Data Journalism, Reach PLC</a:t>
            </a:r>
            <a:endParaRPr lang="en-GB" sz="1200" b="1" dirty="0">
              <a:solidFill>
                <a:schemeClr val="tx1"/>
              </a:solidFill>
            </a:endParaRPr>
          </a:p>
        </p:txBody>
      </p:sp>
      <p:sp>
        <p:nvSpPr>
          <p:cNvPr id="39" name="Rectangle 2">
            <a:extLst>
              <a:ext uri="{FF2B5EF4-FFF2-40B4-BE49-F238E27FC236}">
                <a16:creationId xmlns:a16="http://schemas.microsoft.com/office/drawing/2014/main" id="{A950D2C1-C95B-485D-B20B-29C33E7C7F0A}"/>
              </a:ext>
            </a:extLst>
          </p:cNvPr>
          <p:cNvSpPr txBox="1">
            <a:spLocks noChangeArrowheads="1"/>
          </p:cNvSpPr>
          <p:nvPr/>
        </p:nvSpPr>
        <p:spPr>
          <a:xfrm>
            <a:off x="2085381" y="5358900"/>
            <a:ext cx="5131197" cy="1043972"/>
          </a:xfrm>
          <a:prstGeom prst="rect">
            <a:avLst/>
          </a:prstGeom>
          <a:ln>
            <a:solidFill>
              <a:schemeClr val="accent2"/>
            </a:solidFill>
          </a:ln>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Humanising COVID-19 data through data comics and graphic medicine </a:t>
            </a:r>
          </a:p>
          <a:p>
            <a:pPr>
              <a:spcBef>
                <a:spcPts val="600"/>
              </a:spcBef>
              <a:spcAft>
                <a:spcPts val="600"/>
              </a:spcAft>
            </a:pPr>
            <a:r>
              <a:rPr lang="en-GB" sz="1200" b="1" dirty="0">
                <a:solidFill>
                  <a:schemeClr val="tx1"/>
                </a:solidFill>
              </a:rPr>
              <a:t>Anna Feigenbaum</a:t>
            </a:r>
            <a:r>
              <a:rPr lang="en-GB" sz="1200" dirty="0">
                <a:solidFill>
                  <a:schemeClr val="tx1"/>
                </a:solidFill>
              </a:rPr>
              <a:t>, Associate Professor of Communication and Digital Media, Bournemouth University</a:t>
            </a:r>
            <a:endParaRPr lang="en-GB" sz="1200" b="1" dirty="0">
              <a:solidFill>
                <a:schemeClr val="tx1"/>
              </a:solidFill>
            </a:endParaRPr>
          </a:p>
        </p:txBody>
      </p:sp>
      <p:sp>
        <p:nvSpPr>
          <p:cNvPr id="43" name="Rectangle 2">
            <a:extLst>
              <a:ext uri="{FF2B5EF4-FFF2-40B4-BE49-F238E27FC236}">
                <a16:creationId xmlns:a16="http://schemas.microsoft.com/office/drawing/2014/main" id="{31FB8B4E-EE14-4A35-B19F-002E6D3B831A}"/>
              </a:ext>
            </a:extLst>
          </p:cNvPr>
          <p:cNvSpPr txBox="1">
            <a:spLocks noChangeArrowheads="1"/>
          </p:cNvSpPr>
          <p:nvPr/>
        </p:nvSpPr>
        <p:spPr>
          <a:xfrm>
            <a:off x="10328888" y="4473263"/>
            <a:ext cx="1763324" cy="1132887"/>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GB" sz="1200" b="1" dirty="0">
                <a:solidFill>
                  <a:schemeClr val="tx1"/>
                </a:solidFill>
              </a:rPr>
              <a:t>Helen Kennedy </a:t>
            </a:r>
            <a:r>
              <a:rPr lang="en-GB" sz="1200" dirty="0">
                <a:solidFill>
                  <a:schemeClr val="tx1"/>
                </a:solidFill>
              </a:rPr>
              <a:t>Professor of Digital Society, Sheffield University </a:t>
            </a:r>
          </a:p>
        </p:txBody>
      </p:sp>
      <p:sp>
        <p:nvSpPr>
          <p:cNvPr id="44" name="Rectangle 2">
            <a:extLst>
              <a:ext uri="{FF2B5EF4-FFF2-40B4-BE49-F238E27FC236}">
                <a16:creationId xmlns:a16="http://schemas.microsoft.com/office/drawing/2014/main" id="{063CAC19-FF8E-4670-B3C3-82025F137696}"/>
              </a:ext>
            </a:extLst>
          </p:cNvPr>
          <p:cNvSpPr txBox="1">
            <a:spLocks noChangeArrowheads="1"/>
          </p:cNvSpPr>
          <p:nvPr/>
        </p:nvSpPr>
        <p:spPr>
          <a:xfrm>
            <a:off x="10426110" y="2471643"/>
            <a:ext cx="1676144" cy="1132887"/>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GB" sz="1200" b="1" dirty="0">
                <a:solidFill>
                  <a:schemeClr val="tx1"/>
                </a:solidFill>
              </a:rPr>
              <a:t>An Nguyen </a:t>
            </a:r>
            <a:r>
              <a:rPr lang="en-GB" sz="1200" dirty="0">
                <a:solidFill>
                  <a:schemeClr val="tx1"/>
                </a:solidFill>
              </a:rPr>
              <a:t>Associate Professor of Journalism, Bournemouth University</a:t>
            </a:r>
            <a:r>
              <a:rPr lang="en-GB" sz="1200" b="1" dirty="0">
                <a:solidFill>
                  <a:schemeClr val="tx1"/>
                </a:solidFill>
              </a:rPr>
              <a:t> </a:t>
            </a:r>
          </a:p>
        </p:txBody>
      </p:sp>
      <p:pic>
        <p:nvPicPr>
          <p:cNvPr id="3" name="Picture 2">
            <a:extLst>
              <a:ext uri="{FF2B5EF4-FFF2-40B4-BE49-F238E27FC236}">
                <a16:creationId xmlns:a16="http://schemas.microsoft.com/office/drawing/2014/main" id="{58F696B0-F68A-4D82-8577-57D130724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464" y="2228942"/>
            <a:ext cx="1618291" cy="1618291"/>
          </a:xfrm>
          <a:prstGeom prst="rect">
            <a:avLst/>
          </a:prstGeom>
        </p:spPr>
      </p:pic>
      <p:pic>
        <p:nvPicPr>
          <p:cNvPr id="4" name="Picture 3">
            <a:extLst>
              <a:ext uri="{FF2B5EF4-FFF2-40B4-BE49-F238E27FC236}">
                <a16:creationId xmlns:a16="http://schemas.microsoft.com/office/drawing/2014/main" id="{80C5415A-3B1A-4E14-B3D3-828B86D37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739" y="4311198"/>
            <a:ext cx="1618291" cy="1618291"/>
          </a:xfrm>
          <a:prstGeom prst="rect">
            <a:avLst/>
          </a:prstGeom>
        </p:spPr>
      </p:pic>
      <p:pic>
        <p:nvPicPr>
          <p:cNvPr id="11" name="Picture 10">
            <a:extLst>
              <a:ext uri="{FF2B5EF4-FFF2-40B4-BE49-F238E27FC236}">
                <a16:creationId xmlns:a16="http://schemas.microsoft.com/office/drawing/2014/main" id="{CF63855C-949A-46AC-AFBD-6C8397C85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913" y="5039707"/>
            <a:ext cx="1379103" cy="1572616"/>
          </a:xfrm>
          <a:prstGeom prst="rect">
            <a:avLst/>
          </a:prstGeom>
        </p:spPr>
      </p:pic>
      <p:pic>
        <p:nvPicPr>
          <p:cNvPr id="17" name="Picture 16">
            <a:extLst>
              <a:ext uri="{FF2B5EF4-FFF2-40B4-BE49-F238E27FC236}">
                <a16:creationId xmlns:a16="http://schemas.microsoft.com/office/drawing/2014/main" id="{BB823E02-6950-48EA-BA73-73C667E1C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309" y="3598334"/>
            <a:ext cx="1379103" cy="1379103"/>
          </a:xfrm>
          <a:prstGeom prst="rect">
            <a:avLst/>
          </a:prstGeom>
        </p:spPr>
      </p:pic>
      <p:pic>
        <p:nvPicPr>
          <p:cNvPr id="19" name="Picture 18">
            <a:extLst>
              <a:ext uri="{FF2B5EF4-FFF2-40B4-BE49-F238E27FC236}">
                <a16:creationId xmlns:a16="http://schemas.microsoft.com/office/drawing/2014/main" id="{12F6C797-F65C-4266-8E86-7AD2AD1A9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615" y="2204749"/>
            <a:ext cx="1248788" cy="1248788"/>
          </a:xfrm>
          <a:prstGeom prst="rect">
            <a:avLst/>
          </a:prstGeom>
        </p:spPr>
      </p:pic>
      <p:pic>
        <p:nvPicPr>
          <p:cNvPr id="21" name="Picture 20">
            <a:extLst>
              <a:ext uri="{FF2B5EF4-FFF2-40B4-BE49-F238E27FC236}">
                <a16:creationId xmlns:a16="http://schemas.microsoft.com/office/drawing/2014/main" id="{B5A4CAB7-F1D4-437F-8F16-A3BB5FCCB1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46" y="2189254"/>
            <a:ext cx="891888" cy="1248788"/>
          </a:xfrm>
          <a:prstGeom prst="rect">
            <a:avLst/>
          </a:prstGeom>
        </p:spPr>
      </p:pic>
      <p:pic>
        <p:nvPicPr>
          <p:cNvPr id="23" name="Picture 22">
            <a:extLst>
              <a:ext uri="{FF2B5EF4-FFF2-40B4-BE49-F238E27FC236}">
                <a16:creationId xmlns:a16="http://schemas.microsoft.com/office/drawing/2014/main" id="{4267D932-3A23-493E-96DC-42EDCD4E9D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850" y="2204748"/>
            <a:ext cx="1248788" cy="1248788"/>
          </a:xfrm>
          <a:prstGeom prst="rect">
            <a:avLst/>
          </a:prstGeom>
        </p:spPr>
      </p:pic>
      <p:sp>
        <p:nvSpPr>
          <p:cNvPr id="25" name="Rectangle 2">
            <a:extLst>
              <a:ext uri="{FF2B5EF4-FFF2-40B4-BE49-F238E27FC236}">
                <a16:creationId xmlns:a16="http://schemas.microsoft.com/office/drawing/2014/main" id="{5806E121-DB07-9548-BBE4-F602D62FE203}"/>
              </a:ext>
            </a:extLst>
          </p:cNvPr>
          <p:cNvSpPr txBox="1">
            <a:spLocks noChangeArrowheads="1"/>
          </p:cNvSpPr>
          <p:nvPr/>
        </p:nvSpPr>
        <p:spPr>
          <a:xfrm>
            <a:off x="2662518" y="232989"/>
            <a:ext cx="9464008" cy="858774"/>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sz="2400" b="1" dirty="0"/>
              <a:t>CORONAVIRUS, STATISTICAL CHAOS AND THE NEWS</a:t>
            </a:r>
            <a:br>
              <a:rPr lang="en-GB" sz="2400" b="1" dirty="0"/>
            </a:br>
            <a:r>
              <a:rPr lang="en-GB" sz="2400" b="1" dirty="0"/>
              <a:t>04/12/2020</a:t>
            </a:r>
            <a:endParaRPr lang="en-US" altLang="x-none" sz="2200" b="1" i="1" dirty="0"/>
          </a:p>
        </p:txBody>
      </p:sp>
      <p:sp>
        <p:nvSpPr>
          <p:cNvPr id="26" name="Rectangle 2">
            <a:extLst>
              <a:ext uri="{FF2B5EF4-FFF2-40B4-BE49-F238E27FC236}">
                <a16:creationId xmlns:a16="http://schemas.microsoft.com/office/drawing/2014/main" id="{92A91453-99BD-8C4A-BED2-366C2EDC8BAE}"/>
              </a:ext>
            </a:extLst>
          </p:cNvPr>
          <p:cNvSpPr txBox="1">
            <a:spLocks noChangeArrowheads="1"/>
          </p:cNvSpPr>
          <p:nvPr/>
        </p:nvSpPr>
        <p:spPr>
          <a:xfrm>
            <a:off x="452096" y="1419350"/>
            <a:ext cx="11399265" cy="664709"/>
          </a:xfrm>
          <a:prstGeom prst="rect">
            <a:avLst/>
          </a:prstGeom>
          <a:pattFill prst="pct20">
            <a:fgClr>
              <a:schemeClr val="accent1"/>
            </a:fgClr>
            <a:bgClr>
              <a:schemeClr val="bg1"/>
            </a:bgClr>
          </a:pattFill>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altLang="x-none" sz="1800" b="1" dirty="0">
                <a:solidFill>
                  <a:schemeClr val="accent5"/>
                </a:solidFill>
              </a:rPr>
              <a:t>SESSION 4</a:t>
            </a:r>
          </a:p>
          <a:p>
            <a:pPr algn="ctr"/>
            <a:r>
              <a:rPr lang="en-GB" sz="1800" b="1" dirty="0">
                <a:solidFill>
                  <a:schemeClr val="accent5"/>
                </a:solidFill>
              </a:rPr>
              <a:t>RESPONSES TO CHALLENGES: INNOVATIONS &amp; LIMITATIONS (PART 2)</a:t>
            </a:r>
          </a:p>
        </p:txBody>
      </p:sp>
      <p:pic>
        <p:nvPicPr>
          <p:cNvPr id="27" name="Picture 26">
            <a:extLst>
              <a:ext uri="{FF2B5EF4-FFF2-40B4-BE49-F238E27FC236}">
                <a16:creationId xmlns:a16="http://schemas.microsoft.com/office/drawing/2014/main" id="{C2DFB1BE-92F9-E045-B216-5B0FFF97620C}"/>
              </a:ext>
            </a:extLst>
          </p:cNvPr>
          <p:cNvPicPr>
            <a:picLocks noChangeAspect="1"/>
          </p:cNvPicPr>
          <p:nvPr/>
        </p:nvPicPr>
        <p:blipFill>
          <a:blip r:embed="rId10"/>
          <a:stretch>
            <a:fillRect/>
          </a:stretch>
        </p:blipFill>
        <p:spPr>
          <a:xfrm>
            <a:off x="0" y="-9121"/>
            <a:ext cx="2662519" cy="1331260"/>
          </a:xfrm>
          <a:prstGeom prst="rect">
            <a:avLst/>
          </a:prstGeom>
        </p:spPr>
      </p:pic>
    </p:spTree>
    <p:extLst>
      <p:ext uri="{BB962C8B-B14F-4D97-AF65-F5344CB8AC3E}">
        <p14:creationId xmlns:p14="http://schemas.microsoft.com/office/powerpoint/2010/main" val="350475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D4F5045A-316F-4229-871B-8B3447308AE3}"/>
              </a:ext>
            </a:extLst>
          </p:cNvPr>
          <p:cNvSpPr txBox="1">
            <a:spLocks noChangeArrowheads="1"/>
          </p:cNvSpPr>
          <p:nvPr/>
        </p:nvSpPr>
        <p:spPr>
          <a:xfrm>
            <a:off x="2200206" y="2337168"/>
            <a:ext cx="5123950" cy="550602"/>
          </a:xfrm>
          <a:prstGeom prst="rect">
            <a:avLst/>
          </a:prstGeom>
          <a:ln>
            <a:solidFill>
              <a:schemeClr val="accent2"/>
            </a:solidFill>
          </a:ln>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0"/>
              </a:spcBef>
            </a:pPr>
            <a:r>
              <a:rPr lang="en-GB" sz="1400" b="1" dirty="0">
                <a:solidFill>
                  <a:schemeClr val="accent1">
                    <a:lumMod val="50000"/>
                  </a:schemeClr>
                </a:solidFill>
              </a:rPr>
              <a:t>Communicating data visually? </a:t>
            </a:r>
          </a:p>
          <a:p>
            <a:pPr>
              <a:spcBef>
                <a:spcPts val="0"/>
              </a:spcBef>
            </a:pPr>
            <a:r>
              <a:rPr lang="en-GB" sz="1200" b="1" dirty="0">
                <a:solidFill>
                  <a:schemeClr val="tx1"/>
                </a:solidFill>
              </a:rPr>
              <a:t>Helen Kennedy</a:t>
            </a:r>
            <a:r>
              <a:rPr lang="en-GB" sz="1200" dirty="0">
                <a:solidFill>
                  <a:schemeClr val="tx1"/>
                </a:solidFill>
              </a:rPr>
              <a:t>, Professor of Digital Society, Sheffield University</a:t>
            </a:r>
          </a:p>
        </p:txBody>
      </p:sp>
      <p:sp>
        <p:nvSpPr>
          <p:cNvPr id="38" name="Rectangle 2">
            <a:extLst>
              <a:ext uri="{FF2B5EF4-FFF2-40B4-BE49-F238E27FC236}">
                <a16:creationId xmlns:a16="http://schemas.microsoft.com/office/drawing/2014/main" id="{516B0348-A929-469E-B7F0-A7EAEBB95375}"/>
              </a:ext>
            </a:extLst>
          </p:cNvPr>
          <p:cNvSpPr txBox="1">
            <a:spLocks noChangeArrowheads="1"/>
          </p:cNvSpPr>
          <p:nvPr/>
        </p:nvSpPr>
        <p:spPr>
          <a:xfrm>
            <a:off x="2196343" y="3621171"/>
            <a:ext cx="5136776" cy="1047376"/>
          </a:xfrm>
          <a:prstGeom prst="rect">
            <a:avLst/>
          </a:prstGeom>
          <a:ln>
            <a:solidFill>
              <a:schemeClr val="accent2">
                <a:lumMod val="60000"/>
                <a:lumOff val="40000"/>
              </a:schemeClr>
            </a:solidFill>
          </a:ln>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Citizen science’s synergies for improving science reporting during the Covid-19 pandemic </a:t>
            </a:r>
          </a:p>
          <a:p>
            <a:pPr>
              <a:spcBef>
                <a:spcPts val="600"/>
              </a:spcBef>
              <a:spcAft>
                <a:spcPts val="600"/>
              </a:spcAft>
            </a:pPr>
            <a:r>
              <a:rPr lang="en-GB" sz="1200" b="1" dirty="0">
                <a:solidFill>
                  <a:schemeClr val="tx1"/>
                </a:solidFill>
              </a:rPr>
              <a:t>Stuart Allan</a:t>
            </a:r>
            <a:r>
              <a:rPr lang="en-GB" sz="1200" dirty="0">
                <a:solidFill>
                  <a:schemeClr val="tx1"/>
                </a:solidFill>
              </a:rPr>
              <a:t>, Professor &amp; Head, School of Journalism, Media and Culture, Cardiff University</a:t>
            </a:r>
            <a:endParaRPr lang="en-GB" sz="1200" b="1" dirty="0">
              <a:solidFill>
                <a:schemeClr val="tx1"/>
              </a:solidFill>
            </a:endParaRPr>
          </a:p>
        </p:txBody>
      </p:sp>
      <p:sp>
        <p:nvSpPr>
          <p:cNvPr id="39" name="Rectangle 2">
            <a:extLst>
              <a:ext uri="{FF2B5EF4-FFF2-40B4-BE49-F238E27FC236}">
                <a16:creationId xmlns:a16="http://schemas.microsoft.com/office/drawing/2014/main" id="{A950D2C1-C95B-485D-B20B-29C33E7C7F0A}"/>
              </a:ext>
            </a:extLst>
          </p:cNvPr>
          <p:cNvSpPr txBox="1">
            <a:spLocks noChangeArrowheads="1"/>
          </p:cNvSpPr>
          <p:nvPr/>
        </p:nvSpPr>
        <p:spPr>
          <a:xfrm>
            <a:off x="2192958" y="5192321"/>
            <a:ext cx="5131197" cy="1237446"/>
          </a:xfrm>
          <a:prstGeom prst="rect">
            <a:avLst/>
          </a:prstGeom>
          <a:ln>
            <a:solidFill>
              <a:schemeClr val="accent2"/>
            </a:solidFill>
          </a:ln>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spcBef>
                <a:spcPts val="600"/>
              </a:spcBef>
              <a:spcAft>
                <a:spcPts val="600"/>
              </a:spcAft>
            </a:pPr>
            <a:r>
              <a:rPr lang="en-GB" sz="1400" b="1" dirty="0">
                <a:solidFill>
                  <a:schemeClr val="accent1">
                    <a:lumMod val="50000"/>
                  </a:schemeClr>
                </a:solidFill>
              </a:rPr>
              <a:t>Susceptibility to COVID-19 misinformation: inoculation gaming as a potential way to reduce the effect of low numeracy skills and analytical thinking </a:t>
            </a:r>
          </a:p>
          <a:p>
            <a:pPr>
              <a:spcBef>
                <a:spcPts val="600"/>
              </a:spcBef>
              <a:spcAft>
                <a:spcPts val="600"/>
              </a:spcAft>
            </a:pPr>
            <a:r>
              <a:rPr lang="en-GB" sz="1200" b="1" dirty="0">
                <a:solidFill>
                  <a:schemeClr val="tx1"/>
                </a:solidFill>
              </a:rPr>
              <a:t>Jon </a:t>
            </a:r>
            <a:r>
              <a:rPr lang="en-GB" sz="1200" b="1" dirty="0" err="1">
                <a:solidFill>
                  <a:schemeClr val="tx1"/>
                </a:solidFill>
              </a:rPr>
              <a:t>Roozenbeek</a:t>
            </a:r>
            <a:r>
              <a:rPr lang="en-GB" sz="1200" dirty="0">
                <a:solidFill>
                  <a:schemeClr val="tx1"/>
                </a:solidFill>
              </a:rPr>
              <a:t>, Postdoctoral Research By-Fellow in Psychology, Cambridge University</a:t>
            </a:r>
            <a:endParaRPr lang="en-GB" sz="1200" b="1" dirty="0">
              <a:solidFill>
                <a:schemeClr val="tx1"/>
              </a:solidFill>
            </a:endParaRPr>
          </a:p>
        </p:txBody>
      </p:sp>
      <p:sp>
        <p:nvSpPr>
          <p:cNvPr id="44" name="Rectangle 2">
            <a:extLst>
              <a:ext uri="{FF2B5EF4-FFF2-40B4-BE49-F238E27FC236}">
                <a16:creationId xmlns:a16="http://schemas.microsoft.com/office/drawing/2014/main" id="{063CAC19-FF8E-4670-B3C3-82025F137696}"/>
              </a:ext>
            </a:extLst>
          </p:cNvPr>
          <p:cNvSpPr txBox="1">
            <a:spLocks noChangeArrowheads="1"/>
          </p:cNvSpPr>
          <p:nvPr/>
        </p:nvSpPr>
        <p:spPr>
          <a:xfrm>
            <a:off x="10202265" y="2593803"/>
            <a:ext cx="1676144" cy="89245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vi-VN" sz="1400" b="1" dirty="0"/>
              <a:t>Andy Extance</a:t>
            </a:r>
            <a:endParaRPr lang="en-GB" sz="1400" b="1" dirty="0"/>
          </a:p>
          <a:p>
            <a:pPr algn="ctr"/>
            <a:r>
              <a:rPr lang="en-GB" sz="1200" dirty="0"/>
              <a:t>Chair, Association of British </a:t>
            </a:r>
            <a:r>
              <a:rPr lang="en-GB" sz="1200" dirty="0" err="1"/>
              <a:t>SWriters</a:t>
            </a:r>
            <a:endParaRPr lang="en-GB" sz="1200" b="1" i="1" dirty="0"/>
          </a:p>
        </p:txBody>
      </p:sp>
      <p:pic>
        <p:nvPicPr>
          <p:cNvPr id="12" name="Picture 4" descr="Andy Extance (@andyextance) | Twitter">
            <a:extLst>
              <a:ext uri="{FF2B5EF4-FFF2-40B4-BE49-F238E27FC236}">
                <a16:creationId xmlns:a16="http://schemas.microsoft.com/office/drawing/2014/main" id="{3D784DF3-39DF-45FA-98DD-832222D6B0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8743" y="1953839"/>
            <a:ext cx="1899621" cy="18996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a16="http://schemas.microsoft.com/office/drawing/2014/main" id="{5A0E331D-B33D-445D-A846-C565E9A72B09}"/>
              </a:ext>
            </a:extLst>
          </p:cNvPr>
          <p:cNvSpPr txBox="1">
            <a:spLocks noChangeArrowheads="1"/>
          </p:cNvSpPr>
          <p:nvPr/>
        </p:nvSpPr>
        <p:spPr>
          <a:xfrm>
            <a:off x="10156790" y="2416547"/>
            <a:ext cx="1817496" cy="101245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GB" sz="1200" b="1" dirty="0">
                <a:solidFill>
                  <a:schemeClr val="tx1"/>
                </a:solidFill>
              </a:rPr>
              <a:t>Andy </a:t>
            </a:r>
            <a:r>
              <a:rPr lang="en-GB" sz="1200" b="1" dirty="0" err="1">
                <a:solidFill>
                  <a:schemeClr val="tx1"/>
                </a:solidFill>
              </a:rPr>
              <a:t>Extance</a:t>
            </a:r>
            <a:endParaRPr lang="en-GB" sz="1200" b="1" dirty="0">
              <a:solidFill>
                <a:schemeClr val="tx1"/>
              </a:solidFill>
            </a:endParaRPr>
          </a:p>
          <a:p>
            <a:r>
              <a:rPr lang="en-GB" sz="1200" dirty="0">
                <a:solidFill>
                  <a:schemeClr val="tx1"/>
                </a:solidFill>
              </a:rPr>
              <a:t>Chair, Association of British Science Writers</a:t>
            </a:r>
            <a:endParaRPr lang="en-GB" sz="1200" b="1" i="1" dirty="0">
              <a:solidFill>
                <a:schemeClr val="tx1"/>
              </a:solidFill>
            </a:endParaRPr>
          </a:p>
        </p:txBody>
      </p:sp>
      <p:sp>
        <p:nvSpPr>
          <p:cNvPr id="16" name="Rectangle 2">
            <a:extLst>
              <a:ext uri="{FF2B5EF4-FFF2-40B4-BE49-F238E27FC236}">
                <a16:creationId xmlns:a16="http://schemas.microsoft.com/office/drawing/2014/main" id="{071403F9-455C-4C84-B6A6-5CEE27BF287B}"/>
              </a:ext>
            </a:extLst>
          </p:cNvPr>
          <p:cNvSpPr txBox="1">
            <a:spLocks noChangeArrowheads="1"/>
          </p:cNvSpPr>
          <p:nvPr/>
        </p:nvSpPr>
        <p:spPr>
          <a:xfrm>
            <a:off x="10210692" y="4721535"/>
            <a:ext cx="1817496" cy="1132887"/>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GB" sz="1200" b="1" dirty="0">
                <a:solidFill>
                  <a:schemeClr val="tx1"/>
                </a:solidFill>
              </a:rPr>
              <a:t>Lawrence McGinty</a:t>
            </a:r>
          </a:p>
          <a:p>
            <a:r>
              <a:rPr lang="en-GB" sz="1200" dirty="0">
                <a:solidFill>
                  <a:schemeClr val="tx1"/>
                </a:solidFill>
              </a:rPr>
              <a:t>Chair, Medical Journalists’ Association &amp; former Science and Medical Editor, ITV</a:t>
            </a:r>
            <a:endParaRPr lang="en-GB" sz="1200" b="1" dirty="0">
              <a:solidFill>
                <a:schemeClr val="tx1"/>
              </a:solidFill>
            </a:endParaRPr>
          </a:p>
        </p:txBody>
      </p:sp>
      <p:pic>
        <p:nvPicPr>
          <p:cNvPr id="17" name="Picture 16">
            <a:extLst>
              <a:ext uri="{FF2B5EF4-FFF2-40B4-BE49-F238E27FC236}">
                <a16:creationId xmlns:a16="http://schemas.microsoft.com/office/drawing/2014/main" id="{6DD1A3E8-3B89-4E12-A232-A49343DA2B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38743" y="4347883"/>
            <a:ext cx="1904397" cy="1899621"/>
          </a:xfrm>
          <a:prstGeom prst="rect">
            <a:avLst/>
          </a:prstGeom>
        </p:spPr>
      </p:pic>
      <p:pic>
        <p:nvPicPr>
          <p:cNvPr id="5" name="Picture 4">
            <a:extLst>
              <a:ext uri="{FF2B5EF4-FFF2-40B4-BE49-F238E27FC236}">
                <a16:creationId xmlns:a16="http://schemas.microsoft.com/office/drawing/2014/main" id="{00E860A0-D131-47FC-95F4-0A6501D811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002" y="5025062"/>
            <a:ext cx="1005190" cy="1507031"/>
          </a:xfrm>
          <a:prstGeom prst="rect">
            <a:avLst/>
          </a:prstGeom>
        </p:spPr>
      </p:pic>
      <p:pic>
        <p:nvPicPr>
          <p:cNvPr id="19" name="Picture 18">
            <a:extLst>
              <a:ext uri="{FF2B5EF4-FFF2-40B4-BE49-F238E27FC236}">
                <a16:creationId xmlns:a16="http://schemas.microsoft.com/office/drawing/2014/main" id="{D5A405A7-51A4-4933-8A47-74ED512ED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031" y="3486254"/>
            <a:ext cx="1299887" cy="1299887"/>
          </a:xfrm>
          <a:prstGeom prst="rect">
            <a:avLst/>
          </a:prstGeom>
        </p:spPr>
      </p:pic>
      <p:pic>
        <p:nvPicPr>
          <p:cNvPr id="20" name="Picture 19">
            <a:extLst>
              <a:ext uri="{FF2B5EF4-FFF2-40B4-BE49-F238E27FC236}">
                <a16:creationId xmlns:a16="http://schemas.microsoft.com/office/drawing/2014/main" id="{49C34AEE-55FC-46A5-97DC-69EB10C0C6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140" y="1911016"/>
            <a:ext cx="1336317" cy="1336317"/>
          </a:xfrm>
          <a:prstGeom prst="rect">
            <a:avLst/>
          </a:prstGeom>
        </p:spPr>
      </p:pic>
      <p:sp>
        <p:nvSpPr>
          <p:cNvPr id="18" name="Rectangle 2">
            <a:extLst>
              <a:ext uri="{FF2B5EF4-FFF2-40B4-BE49-F238E27FC236}">
                <a16:creationId xmlns:a16="http://schemas.microsoft.com/office/drawing/2014/main" id="{25AFA41D-A64E-8A44-B6FE-5A42982AAF97}"/>
              </a:ext>
            </a:extLst>
          </p:cNvPr>
          <p:cNvSpPr txBox="1">
            <a:spLocks noChangeArrowheads="1"/>
          </p:cNvSpPr>
          <p:nvPr/>
        </p:nvSpPr>
        <p:spPr>
          <a:xfrm>
            <a:off x="2662518" y="232989"/>
            <a:ext cx="9464008" cy="858774"/>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sz="2400" b="1" dirty="0"/>
              <a:t>CORONAVIRUS, STATISTICAL CHAOS AND THE NEWS</a:t>
            </a:r>
            <a:br>
              <a:rPr lang="en-GB" sz="2400" b="1" dirty="0"/>
            </a:br>
            <a:r>
              <a:rPr lang="en-GB" sz="2400" b="1" dirty="0"/>
              <a:t>04/12/2020</a:t>
            </a:r>
            <a:endParaRPr lang="en-US" altLang="x-none" sz="2200" b="1" i="1" dirty="0"/>
          </a:p>
        </p:txBody>
      </p:sp>
      <p:sp>
        <p:nvSpPr>
          <p:cNvPr id="21" name="Rectangle 2">
            <a:extLst>
              <a:ext uri="{FF2B5EF4-FFF2-40B4-BE49-F238E27FC236}">
                <a16:creationId xmlns:a16="http://schemas.microsoft.com/office/drawing/2014/main" id="{5D83C1AD-0DC7-B44B-876A-AB3139A1BBE0}"/>
              </a:ext>
            </a:extLst>
          </p:cNvPr>
          <p:cNvSpPr txBox="1">
            <a:spLocks noChangeArrowheads="1"/>
          </p:cNvSpPr>
          <p:nvPr/>
        </p:nvSpPr>
        <p:spPr>
          <a:xfrm>
            <a:off x="452096" y="1419350"/>
            <a:ext cx="11399265" cy="664709"/>
          </a:xfrm>
          <a:prstGeom prst="rect">
            <a:avLst/>
          </a:prstGeom>
          <a:pattFill prst="pct20">
            <a:fgClr>
              <a:schemeClr val="accent1"/>
            </a:fgClr>
            <a:bgClr>
              <a:schemeClr val="bg1"/>
            </a:bgClr>
          </a:pattFill>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altLang="x-none" sz="1800" b="1" dirty="0">
                <a:solidFill>
                  <a:schemeClr val="accent5"/>
                </a:solidFill>
              </a:rPr>
              <a:t>SESSION 6</a:t>
            </a:r>
          </a:p>
          <a:p>
            <a:pPr algn="ctr"/>
            <a:r>
              <a:rPr lang="en-GB" sz="1800" b="1" dirty="0">
                <a:solidFill>
                  <a:schemeClr val="accent5"/>
                </a:solidFill>
              </a:rPr>
              <a:t>COVID-19 DATA AND NEWS AUDIENCES</a:t>
            </a:r>
          </a:p>
        </p:txBody>
      </p:sp>
      <p:pic>
        <p:nvPicPr>
          <p:cNvPr id="22" name="Picture 21">
            <a:extLst>
              <a:ext uri="{FF2B5EF4-FFF2-40B4-BE49-F238E27FC236}">
                <a16:creationId xmlns:a16="http://schemas.microsoft.com/office/drawing/2014/main" id="{9F4CA4DA-5D36-6F4E-B777-B4311F390C3E}"/>
              </a:ext>
            </a:extLst>
          </p:cNvPr>
          <p:cNvPicPr>
            <a:picLocks noChangeAspect="1"/>
          </p:cNvPicPr>
          <p:nvPr/>
        </p:nvPicPr>
        <p:blipFill>
          <a:blip r:embed="rId8"/>
          <a:stretch>
            <a:fillRect/>
          </a:stretch>
        </p:blipFill>
        <p:spPr>
          <a:xfrm>
            <a:off x="0" y="-9121"/>
            <a:ext cx="2662519" cy="1331260"/>
          </a:xfrm>
          <a:prstGeom prst="rect">
            <a:avLst/>
          </a:prstGeom>
        </p:spPr>
      </p:pic>
    </p:spTree>
    <p:extLst>
      <p:ext uri="{BB962C8B-B14F-4D97-AF65-F5344CB8AC3E}">
        <p14:creationId xmlns:p14="http://schemas.microsoft.com/office/powerpoint/2010/main" val="268767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39487" y="256568"/>
            <a:ext cx="11713028" cy="6339056"/>
          </a:xfrm>
        </p:spPr>
        <p:txBody>
          <a:bodyPr>
            <a:normAutofit/>
          </a:bodyPr>
          <a:lstStyle/>
          <a:p>
            <a:pPr algn="ctr"/>
            <a:br>
              <a:rPr lang="en-US" sz="4000"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Coronavirus, Statistical Chaos and the News</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Preliminary Reflections from Journalists and Scholars</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4 December, 2020 </a:t>
            </a:r>
          </a:p>
        </p:txBody>
      </p:sp>
      <p:pic>
        <p:nvPicPr>
          <p:cNvPr id="8" name="Picture 7">
            <a:extLst>
              <a:ext uri="{FF2B5EF4-FFF2-40B4-BE49-F238E27FC236}">
                <a16:creationId xmlns:a16="http://schemas.microsoft.com/office/drawing/2014/main" id="{93018C0B-A590-5F43-827E-212BA1F10794}"/>
              </a:ext>
            </a:extLst>
          </p:cNvPr>
          <p:cNvPicPr>
            <a:picLocks noChangeAspect="1"/>
          </p:cNvPicPr>
          <p:nvPr/>
        </p:nvPicPr>
        <p:blipFill>
          <a:blip r:embed="rId3"/>
          <a:stretch>
            <a:fillRect/>
          </a:stretch>
        </p:blipFill>
        <p:spPr>
          <a:xfrm>
            <a:off x="3570979" y="262376"/>
            <a:ext cx="3972821" cy="1986411"/>
          </a:xfrm>
          <a:prstGeom prst="rect">
            <a:avLst/>
          </a:prstGeom>
        </p:spPr>
      </p:pic>
      <p:pic>
        <p:nvPicPr>
          <p:cNvPr id="12" name="Picture 11">
            <a:extLst>
              <a:ext uri="{FF2B5EF4-FFF2-40B4-BE49-F238E27FC236}">
                <a16:creationId xmlns:a16="http://schemas.microsoft.com/office/drawing/2014/main" id="{2BE6D90F-9CD9-EF4F-BB81-F6B205F2D9C2}"/>
              </a:ext>
            </a:extLst>
          </p:cNvPr>
          <p:cNvPicPr>
            <a:picLocks noChangeAspect="1"/>
          </p:cNvPicPr>
          <p:nvPr/>
        </p:nvPicPr>
        <p:blipFill rotWithShape="1">
          <a:blip r:embed="rId4"/>
          <a:srcRect l="1911" t="4142" r="2546"/>
          <a:stretch/>
        </p:blipFill>
        <p:spPr>
          <a:xfrm>
            <a:off x="4079630" y="5746006"/>
            <a:ext cx="3193367" cy="858773"/>
          </a:xfrm>
          <a:prstGeom prst="rect">
            <a:avLst/>
          </a:prstGeom>
        </p:spPr>
      </p:pic>
    </p:spTree>
    <p:extLst>
      <p:ext uri="{BB962C8B-B14F-4D97-AF65-F5344CB8AC3E}">
        <p14:creationId xmlns:p14="http://schemas.microsoft.com/office/powerpoint/2010/main" val="4278747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D9B34-5FB8-1C49-9746-67377C46AAC2}"/>
              </a:ext>
            </a:extLst>
          </p:cNvPr>
          <p:cNvSpPr>
            <a:spLocks noGrp="1"/>
          </p:cNvSpPr>
          <p:nvPr>
            <p:ph type="title"/>
          </p:nvPr>
        </p:nvSpPr>
        <p:spPr/>
        <p:txBody>
          <a:bodyPr/>
          <a:lstStyle/>
          <a:p>
            <a:r>
              <a:rPr lang="en-US" b="1" dirty="0"/>
              <a:t>Welcome from the host institution</a:t>
            </a:r>
          </a:p>
        </p:txBody>
      </p:sp>
      <p:sp>
        <p:nvSpPr>
          <p:cNvPr id="3" name="Content Placeholder 2">
            <a:extLst>
              <a:ext uri="{FF2B5EF4-FFF2-40B4-BE49-F238E27FC236}">
                <a16:creationId xmlns:a16="http://schemas.microsoft.com/office/drawing/2014/main" id="{EE6BD4FC-4D3C-074D-A0C7-118ED34426AE}"/>
              </a:ext>
            </a:extLst>
          </p:cNvPr>
          <p:cNvSpPr>
            <a:spLocks noGrp="1"/>
          </p:cNvSpPr>
          <p:nvPr>
            <p:ph idx="1"/>
          </p:nvPr>
        </p:nvSpPr>
        <p:spPr>
          <a:xfrm>
            <a:off x="604434" y="2408294"/>
            <a:ext cx="6825066" cy="2405576"/>
          </a:xfrm>
        </p:spPr>
        <p:txBody>
          <a:bodyPr>
            <a:normAutofit/>
          </a:bodyPr>
          <a:lstStyle/>
          <a:p>
            <a:r>
              <a:rPr lang="en-US" sz="2400" b="1" dirty="0"/>
              <a:t>Dr Einar Thorsen</a:t>
            </a:r>
          </a:p>
          <a:p>
            <a:r>
              <a:rPr lang="en-US" sz="2000" dirty="0"/>
              <a:t>Professor of Journalism &amp; Communication </a:t>
            </a:r>
          </a:p>
          <a:p>
            <a:r>
              <a:rPr lang="en-US" sz="2000" dirty="0"/>
              <a:t>Executive Dean, Faculty of Media &amp; Communication, Bournemouth University</a:t>
            </a:r>
          </a:p>
        </p:txBody>
      </p:sp>
      <p:pic>
        <p:nvPicPr>
          <p:cNvPr id="6146" name="Picture 2" descr="Einar Thorsen (@einarthorsen) | Twitter">
            <a:extLst>
              <a:ext uri="{FF2B5EF4-FFF2-40B4-BE49-F238E27FC236}">
                <a16:creationId xmlns:a16="http://schemas.microsoft.com/office/drawing/2014/main" id="{9CB5F1B6-A37C-2240-AC53-A165CE8C7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942" y="1823799"/>
            <a:ext cx="3419714" cy="34197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DB2075-2001-5B49-8DBF-C920C88FF588}"/>
              </a:ext>
            </a:extLst>
          </p:cNvPr>
          <p:cNvPicPr>
            <a:picLocks noChangeAspect="1"/>
          </p:cNvPicPr>
          <p:nvPr/>
        </p:nvPicPr>
        <p:blipFill rotWithShape="1">
          <a:blip r:embed="rId3"/>
          <a:srcRect l="1911" t="4142" r="2546"/>
          <a:stretch/>
        </p:blipFill>
        <p:spPr>
          <a:xfrm>
            <a:off x="4079630" y="6013296"/>
            <a:ext cx="3193367" cy="858773"/>
          </a:xfrm>
          <a:prstGeom prst="rect">
            <a:avLst/>
          </a:prstGeom>
        </p:spPr>
      </p:pic>
    </p:spTree>
    <p:extLst>
      <p:ext uri="{BB962C8B-B14F-4D97-AF65-F5344CB8AC3E}">
        <p14:creationId xmlns:p14="http://schemas.microsoft.com/office/powerpoint/2010/main" val="3813029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8C7A-9F59-6649-9956-A736672FCA3D}"/>
              </a:ext>
            </a:extLst>
          </p:cNvPr>
          <p:cNvSpPr>
            <a:spLocks noGrp="1"/>
          </p:cNvSpPr>
          <p:nvPr>
            <p:ph type="title"/>
          </p:nvPr>
        </p:nvSpPr>
        <p:spPr/>
        <p:txBody>
          <a:bodyPr/>
          <a:lstStyle/>
          <a:p>
            <a:r>
              <a:rPr lang="en-US" b="1" dirty="0"/>
              <a:t>“House-keeping” things</a:t>
            </a:r>
          </a:p>
        </p:txBody>
      </p:sp>
      <p:sp>
        <p:nvSpPr>
          <p:cNvPr id="3" name="Content Placeholder 2">
            <a:extLst>
              <a:ext uri="{FF2B5EF4-FFF2-40B4-BE49-F238E27FC236}">
                <a16:creationId xmlns:a16="http://schemas.microsoft.com/office/drawing/2014/main" id="{C1D9A02B-A261-D243-A146-646A55E44486}"/>
              </a:ext>
            </a:extLst>
          </p:cNvPr>
          <p:cNvSpPr>
            <a:spLocks noGrp="1"/>
          </p:cNvSpPr>
          <p:nvPr>
            <p:ph idx="1"/>
          </p:nvPr>
        </p:nvSpPr>
        <p:spPr>
          <a:xfrm>
            <a:off x="844062" y="1659987"/>
            <a:ext cx="10874326" cy="4951828"/>
          </a:xfrm>
        </p:spPr>
        <p:txBody>
          <a:bodyPr>
            <a:normAutofit fontScale="92500"/>
          </a:bodyPr>
          <a:lstStyle/>
          <a:p>
            <a:pPr marL="342900" indent="-342900">
              <a:buFont typeface="Arial" panose="020B0604020202020204" pitchFamily="34" charset="0"/>
              <a:buChar char="•"/>
            </a:pPr>
            <a:r>
              <a:rPr lang="en-US" sz="2400" dirty="0"/>
              <a:t>A personal thank to Carole Haynes, former Policy Manager at the RSS for working enthusiastically on this conference during April-October</a:t>
            </a:r>
          </a:p>
          <a:p>
            <a:pPr marL="342900" indent="-342900">
              <a:buFont typeface="Arial" panose="020B0604020202020204" pitchFamily="34" charset="0"/>
              <a:buChar char="•"/>
            </a:pPr>
            <a:r>
              <a:rPr lang="en-US" sz="2400" dirty="0"/>
              <a:t>This conference is recorded and will be posted on BU, RSS and ABSW websites</a:t>
            </a:r>
          </a:p>
          <a:p>
            <a:pPr marL="342900" indent="-342900">
              <a:buFont typeface="Arial" panose="020B0604020202020204" pitchFamily="34" charset="0"/>
              <a:buChar char="•"/>
            </a:pPr>
            <a:r>
              <a:rPr lang="en-US" sz="2400" dirty="0"/>
              <a:t>Please use the Q&amp;A window to ask questions or make comments.</a:t>
            </a:r>
          </a:p>
          <a:p>
            <a:pPr marL="342900" indent="-342900">
              <a:buFont typeface="Arial" panose="020B0604020202020204" pitchFamily="34" charset="0"/>
              <a:buChar char="•"/>
            </a:pPr>
            <a:r>
              <a:rPr lang="en-US" sz="2400" dirty="0"/>
              <a:t>Please tweet from the event, using the following hashtags if possible:  </a:t>
            </a:r>
          </a:p>
          <a:p>
            <a:pPr marL="2286000" lvl="5" indent="0">
              <a:buNone/>
            </a:pPr>
            <a:r>
              <a:rPr lang="en-GB" sz="2200" dirty="0"/>
              <a:t>#</a:t>
            </a:r>
            <a:r>
              <a:rPr lang="en-GB" sz="2200" dirty="0" err="1"/>
              <a:t>StatsintheMedia</a:t>
            </a:r>
            <a:r>
              <a:rPr lang="en-GB" sz="2200" dirty="0"/>
              <a:t>  </a:t>
            </a:r>
          </a:p>
          <a:p>
            <a:pPr marL="2286000" lvl="5" indent="0">
              <a:buNone/>
            </a:pPr>
            <a:r>
              <a:rPr lang="en-GB" sz="2200" dirty="0"/>
              <a:t>#</a:t>
            </a:r>
            <a:r>
              <a:rPr lang="en-GB" sz="2200" dirty="0" err="1"/>
              <a:t>sciencejournalism</a:t>
            </a:r>
            <a:endParaRPr lang="en-US" sz="2200" dirty="0"/>
          </a:p>
          <a:p>
            <a:pPr marL="114300" indent="-342900">
              <a:buFont typeface="Arial" panose="020B0604020202020204" pitchFamily="34" charset="0"/>
              <a:buChar char="•"/>
            </a:pPr>
            <a:r>
              <a:rPr lang="en-US" sz="2400" dirty="0"/>
              <a:t>If you need any help, please email </a:t>
            </a:r>
            <a:r>
              <a:rPr lang="en-US" sz="2400" dirty="0" err="1"/>
              <a:t>Khanh</a:t>
            </a:r>
            <a:r>
              <a:rPr lang="en-US" sz="2400" dirty="0"/>
              <a:t> Hoang at </a:t>
            </a:r>
            <a:r>
              <a:rPr lang="en-US" sz="2400" dirty="0">
                <a:hlinkClick r:id="rId2"/>
              </a:rPr>
              <a:t>khoang@bournemouth.ac.uk</a:t>
            </a:r>
            <a:r>
              <a:rPr lang="en-US" sz="2400" dirty="0"/>
              <a:t> </a:t>
            </a:r>
          </a:p>
        </p:txBody>
      </p:sp>
    </p:spTree>
    <p:extLst>
      <p:ext uri="{BB962C8B-B14F-4D97-AF65-F5344CB8AC3E}">
        <p14:creationId xmlns:p14="http://schemas.microsoft.com/office/powerpoint/2010/main" val="3190370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434" y="161136"/>
            <a:ext cx="11128021" cy="858773"/>
          </a:xfrm>
        </p:spPr>
        <p:txBody>
          <a:bodyPr>
            <a:normAutofit/>
          </a:bodyPr>
          <a:lstStyle/>
          <a:p>
            <a:r>
              <a:rPr lang="en-US" sz="3400" b="1" dirty="0">
                <a:latin typeface="Arial" panose="020B0604020202020204" pitchFamily="34" charset="0"/>
                <a:cs typeface="Arial" panose="020B0604020202020204" pitchFamily="34" charset="0"/>
              </a:rPr>
              <a:t>117 years ago…</a:t>
            </a:r>
          </a:p>
        </p:txBody>
      </p:sp>
      <p:sp>
        <p:nvSpPr>
          <p:cNvPr id="54" name="Content Placeholder 3"/>
          <p:cNvSpPr txBox="1">
            <a:spLocks/>
          </p:cNvSpPr>
          <p:nvPr/>
        </p:nvSpPr>
        <p:spPr>
          <a:xfrm>
            <a:off x="4390484" y="1800225"/>
            <a:ext cx="7341971" cy="3686176"/>
          </a:xfrm>
          <a:prstGeom prst="rect">
            <a:avLst/>
          </a:prstGeom>
          <a:pattFill prst="pct5">
            <a:fgClr>
              <a:schemeClr val="accent1"/>
            </a:fgClr>
            <a:bgClr>
              <a:schemeClr val="bg1"/>
            </a:bgClr>
          </a:pattFill>
        </p:spPr>
        <p:txBody>
          <a:bodyPr vert="horz" lIns="91440" tIns="45720" rIns="91440" bIns="45720" rtlCol="0" anchor="ctr">
            <a:noAutofit/>
          </a:bodyPr>
          <a:lst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endParaRPr lang="en-GB" sz="2400" dirty="0"/>
          </a:p>
          <a:p>
            <a:pPr marL="0" indent="0">
              <a:lnSpc>
                <a:spcPct val="100000"/>
              </a:lnSpc>
              <a:spcAft>
                <a:spcPts val="1200"/>
              </a:spcAft>
              <a:buNone/>
            </a:pPr>
            <a:r>
              <a:rPr lang="en-GB" sz="2400" dirty="0"/>
              <a:t>The time may not be very remote when (…) for complete initiation as an efficient citizen (…), it is as necessary to be able to compute, to think in averages and maxima and minima, as it is now to be able to read and write</a:t>
            </a:r>
            <a:r>
              <a:rPr lang="en-GB" sz="2400" i="1" dirty="0"/>
              <a:t>.</a:t>
            </a:r>
            <a:endParaRPr lang="en-GB" sz="2400" dirty="0"/>
          </a:p>
          <a:p>
            <a:pPr marL="0" indent="0" algn="r">
              <a:lnSpc>
                <a:spcPct val="100000"/>
              </a:lnSpc>
              <a:spcAft>
                <a:spcPts val="1200"/>
              </a:spcAft>
              <a:buNone/>
            </a:pPr>
            <a:r>
              <a:rPr lang="en-GB" sz="2400" dirty="0"/>
              <a:t>H. G. Wells, </a:t>
            </a:r>
            <a:r>
              <a:rPr lang="en-GB" sz="2400" i="1" dirty="0"/>
              <a:t>Mankind in the Making</a:t>
            </a:r>
            <a:r>
              <a:rPr lang="en-GB" sz="2400" dirty="0"/>
              <a:t>, 1903, p. 189 </a:t>
            </a:r>
          </a:p>
          <a:p>
            <a:pPr marL="0" indent="0">
              <a:lnSpc>
                <a:spcPct val="100000"/>
              </a:lnSpc>
              <a:spcAft>
                <a:spcPts val="1200"/>
              </a:spcAft>
              <a:buNone/>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26" name="Picture 2" descr="undefined">
            <a:extLst>
              <a:ext uri="{FF2B5EF4-FFF2-40B4-BE49-F238E27FC236}">
                <a16:creationId xmlns:a16="http://schemas.microsoft.com/office/drawing/2014/main" id="{57B59A30-8B62-4C4E-AADA-F2FE87011B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460" y="1622462"/>
            <a:ext cx="3072492" cy="40966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19DD5A1-07ED-EE46-9379-D4B0136DB05F}"/>
              </a:ext>
            </a:extLst>
          </p:cNvPr>
          <p:cNvPicPr>
            <a:picLocks noChangeAspect="1"/>
          </p:cNvPicPr>
          <p:nvPr/>
        </p:nvPicPr>
        <p:blipFill rotWithShape="1">
          <a:blip r:embed="rId4"/>
          <a:srcRect l="1911" t="4142" r="2546"/>
          <a:stretch/>
        </p:blipFill>
        <p:spPr>
          <a:xfrm>
            <a:off x="4079630" y="6013295"/>
            <a:ext cx="3193367" cy="858773"/>
          </a:xfrm>
          <a:prstGeom prst="rect">
            <a:avLst/>
          </a:prstGeom>
        </p:spPr>
      </p:pic>
    </p:spTree>
    <p:extLst>
      <p:ext uri="{BB962C8B-B14F-4D97-AF65-F5344CB8AC3E}">
        <p14:creationId xmlns:p14="http://schemas.microsoft.com/office/powerpoint/2010/main" val="91452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434" y="161136"/>
            <a:ext cx="11128021" cy="858773"/>
          </a:xfrm>
        </p:spPr>
        <p:txBody>
          <a:bodyPr>
            <a:normAutofit/>
          </a:bodyPr>
          <a:lstStyle/>
          <a:p>
            <a:r>
              <a:rPr lang="en-US" sz="3400" b="1" dirty="0">
                <a:latin typeface="Arial" panose="020B0604020202020204" pitchFamily="34" charset="0"/>
                <a:cs typeface="Arial" panose="020B0604020202020204" pitchFamily="34" charset="0"/>
              </a:rPr>
              <a:t>That time has long come</a:t>
            </a:r>
          </a:p>
        </p:txBody>
      </p:sp>
      <p:pic>
        <p:nvPicPr>
          <p:cNvPr id="12" name="Picture 11">
            <a:extLst>
              <a:ext uri="{FF2B5EF4-FFF2-40B4-BE49-F238E27FC236}">
                <a16:creationId xmlns:a16="http://schemas.microsoft.com/office/drawing/2014/main" id="{319DD5A1-07ED-EE46-9379-D4B0136DB05F}"/>
              </a:ext>
            </a:extLst>
          </p:cNvPr>
          <p:cNvPicPr>
            <a:picLocks noChangeAspect="1"/>
          </p:cNvPicPr>
          <p:nvPr/>
        </p:nvPicPr>
        <p:blipFill rotWithShape="1">
          <a:blip r:embed="rId3"/>
          <a:srcRect l="1911" t="4142" r="2546"/>
          <a:stretch/>
        </p:blipFill>
        <p:spPr>
          <a:xfrm>
            <a:off x="4079630" y="6013295"/>
            <a:ext cx="3193367" cy="858773"/>
          </a:xfrm>
          <a:prstGeom prst="rect">
            <a:avLst/>
          </a:prstGeom>
        </p:spPr>
      </p:pic>
      <p:sp>
        <p:nvSpPr>
          <p:cNvPr id="3" name="Rectangle 2">
            <a:extLst>
              <a:ext uri="{FF2B5EF4-FFF2-40B4-BE49-F238E27FC236}">
                <a16:creationId xmlns:a16="http://schemas.microsoft.com/office/drawing/2014/main" id="{7B6621D5-B45F-0540-B0CF-560F4E6D9647}"/>
              </a:ext>
            </a:extLst>
          </p:cNvPr>
          <p:cNvSpPr/>
          <p:nvPr/>
        </p:nvSpPr>
        <p:spPr>
          <a:xfrm>
            <a:off x="491892" y="2022552"/>
            <a:ext cx="8680243" cy="2911566"/>
          </a:xfrm>
          <a:prstGeom prst="rect">
            <a:avLst/>
          </a:prstGeom>
        </p:spPr>
        <p:txBody>
          <a:bodyPr wrap="square">
            <a:spAutoFit/>
          </a:bodyPr>
          <a:lstStyle/>
          <a:p>
            <a:pPr marL="342900" indent="-342900">
              <a:buFont typeface="Arial" panose="020B0604020202020204" pitchFamily="34" charset="0"/>
              <a:buChar char="•"/>
            </a:pPr>
            <a:r>
              <a:rPr lang="vi-VN" altLang="x-none" sz="2400" dirty="0"/>
              <a:t>Statistics as part of the fabric of our life </a:t>
            </a:r>
          </a:p>
          <a:p>
            <a:pPr marL="800100" lvl="1" indent="-342900">
              <a:buFont typeface="Arial" panose="020B0604020202020204" pitchFamily="34" charset="0"/>
              <a:buChar char="•"/>
            </a:pPr>
            <a:r>
              <a:rPr lang="vi-VN" altLang="x-none" sz="2000" dirty="0"/>
              <a:t>to be more so in an increasingly datafied world</a:t>
            </a:r>
          </a:p>
          <a:p>
            <a:endParaRPr lang="vi-VN" altLang="x-none" sz="2400" dirty="0"/>
          </a:p>
          <a:p>
            <a:pPr marL="342900" indent="-342900">
              <a:lnSpc>
                <a:spcPct val="90000"/>
              </a:lnSpc>
              <a:buFont typeface="Arial" panose="020B0604020202020204" pitchFamily="34" charset="0"/>
              <a:buChar char="•"/>
            </a:pPr>
            <a:r>
              <a:rPr lang="en-GB" sz="2400" dirty="0"/>
              <a:t>People badly need to understand numbers in context to be informed and self-governed citizens</a:t>
            </a:r>
          </a:p>
          <a:p>
            <a:pPr marL="800100" lvl="1" indent="-342900">
              <a:lnSpc>
                <a:spcPct val="90000"/>
              </a:lnSpc>
              <a:buFont typeface="Arial" panose="020B0604020202020204" pitchFamily="34" charset="0"/>
              <a:buChar char="•"/>
            </a:pPr>
            <a:r>
              <a:rPr lang="en-GB" sz="2000" dirty="0"/>
              <a:t>to respond properly to a measured world </a:t>
            </a:r>
          </a:p>
          <a:p>
            <a:pPr marL="800100" lvl="1" indent="-342900">
              <a:lnSpc>
                <a:spcPct val="90000"/>
              </a:lnSpc>
              <a:buFont typeface="Arial" panose="020B0604020202020204" pitchFamily="34" charset="0"/>
              <a:buChar char="•"/>
            </a:pPr>
            <a:r>
              <a:rPr lang="en-GB" sz="2000" dirty="0"/>
              <a:t>to resist tendency to put unconditional faith in numbers </a:t>
            </a:r>
          </a:p>
          <a:p>
            <a:pPr marL="800100" lvl="1" indent="-342900">
              <a:lnSpc>
                <a:spcPct val="90000"/>
              </a:lnSpc>
              <a:buFont typeface="Arial" panose="020B0604020202020204" pitchFamily="34" charset="0"/>
              <a:buChar char="•"/>
            </a:pPr>
            <a:r>
              <a:rPr lang="en-GB" sz="2000" dirty="0"/>
              <a:t>to be less vulnerable to vested manipulation of their hopes and fears</a:t>
            </a:r>
          </a:p>
          <a:p>
            <a:pPr lvl="1">
              <a:lnSpc>
                <a:spcPct val="90000"/>
              </a:lnSpc>
            </a:pPr>
            <a:endParaRPr lang="en-GB" sz="2000" dirty="0"/>
          </a:p>
        </p:txBody>
      </p:sp>
      <p:pic>
        <p:nvPicPr>
          <p:cNvPr id="5122" name="Picture 2" descr="Top 15 Interesting Uses Of Statistics In Our Daily Life">
            <a:extLst>
              <a:ext uri="{FF2B5EF4-FFF2-40B4-BE49-F238E27FC236}">
                <a16:creationId xmlns:a16="http://schemas.microsoft.com/office/drawing/2014/main" id="{F6E67328-ABC7-5D41-9620-A0BBF4706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593802" y="2527645"/>
            <a:ext cx="4214144" cy="256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93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46D1-19A6-6849-A206-459B465F69C1}"/>
              </a:ext>
            </a:extLst>
          </p:cNvPr>
          <p:cNvSpPr>
            <a:spLocks noGrp="1"/>
          </p:cNvSpPr>
          <p:nvPr>
            <p:ph type="title"/>
          </p:nvPr>
        </p:nvSpPr>
        <p:spPr>
          <a:xfrm>
            <a:off x="492368" y="234195"/>
            <a:ext cx="11465170" cy="858773"/>
          </a:xfrm>
        </p:spPr>
        <p:txBody>
          <a:bodyPr>
            <a:normAutofit/>
          </a:bodyPr>
          <a:lstStyle/>
          <a:p>
            <a:r>
              <a:rPr lang="en-GB" sz="3400" b="1" dirty="0"/>
              <a:t>At the same time…</a:t>
            </a:r>
            <a:endParaRPr lang="en-US" sz="3400" dirty="0"/>
          </a:p>
        </p:txBody>
      </p:sp>
      <p:sp>
        <p:nvSpPr>
          <p:cNvPr id="5" name="Rectangle 3">
            <a:extLst>
              <a:ext uri="{FF2B5EF4-FFF2-40B4-BE49-F238E27FC236}">
                <a16:creationId xmlns:a16="http://schemas.microsoft.com/office/drawing/2014/main" id="{BACA9281-6541-2E4E-8C77-0BE378880026}"/>
              </a:ext>
            </a:extLst>
          </p:cNvPr>
          <p:cNvSpPr txBox="1">
            <a:spLocks noChangeArrowheads="1"/>
          </p:cNvSpPr>
          <p:nvPr/>
        </p:nvSpPr>
        <p:spPr>
          <a:xfrm>
            <a:off x="349487" y="1760540"/>
            <a:ext cx="6665676" cy="3585183"/>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0000"/>
              </a:lnSpc>
              <a:buFont typeface="Arial" panose="020B0604020202020204" pitchFamily="34" charset="0"/>
              <a:buChar char="•"/>
            </a:pPr>
            <a:r>
              <a:rPr lang="en-GB" sz="2400" dirty="0"/>
              <a:t>Lies, damn lies and “statistical bullshit” in the post-truth era (</a:t>
            </a:r>
            <a:r>
              <a:rPr lang="en-GB" sz="2400" dirty="0" err="1"/>
              <a:t>Harford</a:t>
            </a:r>
            <a:r>
              <a:rPr lang="en-GB" sz="2400" dirty="0"/>
              <a:t>, 2016)</a:t>
            </a:r>
          </a:p>
          <a:p>
            <a:pPr lvl="1">
              <a:lnSpc>
                <a:spcPct val="90000"/>
              </a:lnSpc>
            </a:pPr>
            <a:r>
              <a:rPr lang="mr-IN" sz="2000" dirty="0"/>
              <a:t>"</a:t>
            </a:r>
            <a:r>
              <a:rPr lang="en-GB" sz="2000" dirty="0"/>
              <a:t>The casual slinging around of numbers not because they are true or false, but to sell a message” </a:t>
            </a:r>
          </a:p>
          <a:p>
            <a:pPr lvl="1">
              <a:lnSpc>
                <a:spcPct val="90000"/>
              </a:lnSpc>
            </a:pPr>
            <a:r>
              <a:rPr lang="en-GB" sz="2000" dirty="0"/>
              <a:t>Primarily to catch attention and/or stir emotion</a:t>
            </a:r>
          </a:p>
          <a:p>
            <a:pPr marL="342900" indent="-342900">
              <a:lnSpc>
                <a:spcPct val="90000"/>
              </a:lnSpc>
              <a:buFont typeface="Arial" panose="020B0604020202020204" pitchFamily="34" charset="0"/>
              <a:buChar char="•"/>
            </a:pPr>
            <a:endParaRPr lang="en-GB" sz="2400" dirty="0"/>
          </a:p>
          <a:p>
            <a:pPr marL="342900" indent="-342900">
              <a:lnSpc>
                <a:spcPct val="90000"/>
              </a:lnSpc>
              <a:buFont typeface="Arial" panose="020B0604020202020204" pitchFamily="34" charset="0"/>
              <a:buChar char="•"/>
            </a:pPr>
            <a:r>
              <a:rPr lang="en-GB" sz="2400" dirty="0"/>
              <a:t>Potentially viral on social media</a:t>
            </a:r>
          </a:p>
          <a:p>
            <a:pPr>
              <a:lnSpc>
                <a:spcPct val="90000"/>
              </a:lnSpc>
            </a:pPr>
            <a:endParaRPr lang="en-GB" sz="2200" dirty="0"/>
          </a:p>
          <a:p>
            <a:pPr>
              <a:lnSpc>
                <a:spcPct val="90000"/>
              </a:lnSpc>
            </a:pPr>
            <a:endParaRPr lang="en-GB" altLang="x-none" sz="2200" dirty="0"/>
          </a:p>
        </p:txBody>
      </p:sp>
      <p:pic>
        <p:nvPicPr>
          <p:cNvPr id="6" name="Picture 5">
            <a:extLst>
              <a:ext uri="{FF2B5EF4-FFF2-40B4-BE49-F238E27FC236}">
                <a16:creationId xmlns:a16="http://schemas.microsoft.com/office/drawing/2014/main" id="{CD5D6A50-8778-5448-999C-3C26788F26EF}"/>
              </a:ext>
            </a:extLst>
          </p:cNvPr>
          <p:cNvPicPr>
            <a:picLocks noChangeAspect="1"/>
          </p:cNvPicPr>
          <p:nvPr/>
        </p:nvPicPr>
        <p:blipFill>
          <a:blip r:embed="rId2"/>
          <a:stretch>
            <a:fillRect/>
          </a:stretch>
        </p:blipFill>
        <p:spPr>
          <a:xfrm>
            <a:off x="7272997" y="1857827"/>
            <a:ext cx="2121569" cy="848627"/>
          </a:xfrm>
          <a:prstGeom prst="rect">
            <a:avLst/>
          </a:prstGeom>
        </p:spPr>
      </p:pic>
      <p:pic>
        <p:nvPicPr>
          <p:cNvPr id="8" name="Picture 7">
            <a:extLst>
              <a:ext uri="{FF2B5EF4-FFF2-40B4-BE49-F238E27FC236}">
                <a16:creationId xmlns:a16="http://schemas.microsoft.com/office/drawing/2014/main" id="{4A2547C7-F4B1-6D4A-95F0-07E28DFB372A}"/>
              </a:ext>
            </a:extLst>
          </p:cNvPr>
          <p:cNvPicPr>
            <a:picLocks noChangeAspect="1"/>
          </p:cNvPicPr>
          <p:nvPr/>
        </p:nvPicPr>
        <p:blipFill>
          <a:blip r:embed="rId3"/>
          <a:stretch>
            <a:fillRect/>
          </a:stretch>
        </p:blipFill>
        <p:spPr>
          <a:xfrm>
            <a:off x="9345803" y="1540314"/>
            <a:ext cx="2801017" cy="1559233"/>
          </a:xfrm>
          <a:prstGeom prst="rect">
            <a:avLst/>
          </a:prstGeom>
        </p:spPr>
      </p:pic>
      <p:pic>
        <p:nvPicPr>
          <p:cNvPr id="9" name="Picture 2" descr="71,000,000 Legal Votes. The Most EVER For A Sitting President!' - Donald  Trump Brags Even After Losing The US Presidential Elections">
            <a:extLst>
              <a:ext uri="{FF2B5EF4-FFF2-40B4-BE49-F238E27FC236}">
                <a16:creationId xmlns:a16="http://schemas.microsoft.com/office/drawing/2014/main" id="{C0AA5B2B-89D8-BA4F-8064-4794F29F64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5263" y="3546891"/>
            <a:ext cx="3364149" cy="15772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4E27F2E-CC60-FE4B-98EC-36761FCDE01C}"/>
              </a:ext>
            </a:extLst>
          </p:cNvPr>
          <p:cNvPicPr>
            <a:picLocks noChangeAspect="1"/>
          </p:cNvPicPr>
          <p:nvPr/>
        </p:nvPicPr>
        <p:blipFill rotWithShape="1">
          <a:blip r:embed="rId5"/>
          <a:srcRect l="1911" t="4142" r="2546"/>
          <a:stretch/>
        </p:blipFill>
        <p:spPr>
          <a:xfrm>
            <a:off x="4079630" y="6013295"/>
            <a:ext cx="3193367" cy="858773"/>
          </a:xfrm>
          <a:prstGeom prst="rect">
            <a:avLst/>
          </a:prstGeom>
        </p:spPr>
      </p:pic>
    </p:spTree>
    <p:extLst>
      <p:ext uri="{BB962C8B-B14F-4D97-AF65-F5344CB8AC3E}">
        <p14:creationId xmlns:p14="http://schemas.microsoft.com/office/powerpoint/2010/main" val="1187121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F78A-A086-8945-B657-BAFBEB876C70}"/>
              </a:ext>
            </a:extLst>
          </p:cNvPr>
          <p:cNvSpPr>
            <a:spLocks noGrp="1"/>
          </p:cNvSpPr>
          <p:nvPr>
            <p:ph type="title"/>
          </p:nvPr>
        </p:nvSpPr>
        <p:spPr>
          <a:xfrm>
            <a:off x="267286" y="0"/>
            <a:ext cx="10495667" cy="1208868"/>
          </a:xfrm>
        </p:spPr>
        <p:txBody>
          <a:bodyPr/>
          <a:lstStyle/>
          <a:p>
            <a:r>
              <a:rPr lang="en-US" b="1" dirty="0"/>
              <a:t>Covid-19: the new culminating point?</a:t>
            </a:r>
          </a:p>
        </p:txBody>
      </p:sp>
      <p:pic>
        <p:nvPicPr>
          <p:cNvPr id="8" name="Picture 7">
            <a:extLst>
              <a:ext uri="{FF2B5EF4-FFF2-40B4-BE49-F238E27FC236}">
                <a16:creationId xmlns:a16="http://schemas.microsoft.com/office/drawing/2014/main" id="{0DF29DBE-75CC-784D-BFFD-5B79AC0F537B}"/>
              </a:ext>
            </a:extLst>
          </p:cNvPr>
          <p:cNvPicPr>
            <a:picLocks noChangeAspect="1"/>
          </p:cNvPicPr>
          <p:nvPr/>
        </p:nvPicPr>
        <p:blipFill rotWithShape="1">
          <a:blip r:embed="rId3"/>
          <a:srcRect l="1" r="589" b="8592"/>
          <a:stretch/>
        </p:blipFill>
        <p:spPr>
          <a:xfrm rot="16200000">
            <a:off x="-190682" y="3437104"/>
            <a:ext cx="5472330" cy="1369462"/>
          </a:xfrm>
          <a:prstGeom prst="rect">
            <a:avLst/>
          </a:prstGeom>
        </p:spPr>
      </p:pic>
      <p:pic>
        <p:nvPicPr>
          <p:cNvPr id="10" name="Picture 2" descr="Coronavirus shines spotlight on science advice system in UK | Times Higher  Education (THE)">
            <a:extLst>
              <a:ext uri="{FF2B5EF4-FFF2-40B4-BE49-F238E27FC236}">
                <a16:creationId xmlns:a16="http://schemas.microsoft.com/office/drawing/2014/main" id="{0092D552-12CB-7E4A-96E3-5D4F5F1CE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8325" y="1728573"/>
            <a:ext cx="3929390" cy="26148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ont pages of the UK papers as criticism mounted about the NHS’s lack of testing of staff.">
            <a:extLst>
              <a:ext uri="{FF2B5EF4-FFF2-40B4-BE49-F238E27FC236}">
                <a16:creationId xmlns:a16="http://schemas.microsoft.com/office/drawing/2014/main" id="{B87BD038-16AA-1449-9461-D3EB77150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342047" y="2748959"/>
            <a:ext cx="3475380" cy="20852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ADDBA32-2ACD-E948-B59B-33D518FB2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1046702" y="3075233"/>
            <a:ext cx="3952917" cy="17431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CB49823-96FF-E34A-A4D0-C7CD0A7808FC}"/>
              </a:ext>
            </a:extLst>
          </p:cNvPr>
          <p:cNvPicPr>
            <a:picLocks noChangeAspect="1"/>
          </p:cNvPicPr>
          <p:nvPr/>
        </p:nvPicPr>
        <p:blipFill rotWithShape="1">
          <a:blip r:embed="rId7"/>
          <a:srcRect r="-1657"/>
          <a:stretch/>
        </p:blipFill>
        <p:spPr>
          <a:xfrm rot="5400000">
            <a:off x="6610797" y="3636556"/>
            <a:ext cx="5273623" cy="1004790"/>
          </a:xfrm>
          <a:prstGeom prst="rect">
            <a:avLst/>
          </a:prstGeom>
        </p:spPr>
      </p:pic>
      <p:pic>
        <p:nvPicPr>
          <p:cNvPr id="3" name="Picture 2">
            <a:extLst>
              <a:ext uri="{FF2B5EF4-FFF2-40B4-BE49-F238E27FC236}">
                <a16:creationId xmlns:a16="http://schemas.microsoft.com/office/drawing/2014/main" id="{F8E0F0C7-CA56-3F4C-9D90-3E03D46ACC9E}"/>
              </a:ext>
            </a:extLst>
          </p:cNvPr>
          <p:cNvPicPr>
            <a:picLocks noChangeAspect="1"/>
          </p:cNvPicPr>
          <p:nvPr/>
        </p:nvPicPr>
        <p:blipFill>
          <a:blip r:embed="rId8"/>
          <a:stretch>
            <a:fillRect/>
          </a:stretch>
        </p:blipFill>
        <p:spPr>
          <a:xfrm>
            <a:off x="3517334" y="4602437"/>
            <a:ext cx="4836357" cy="2041252"/>
          </a:xfrm>
          <a:prstGeom prst="rect">
            <a:avLst/>
          </a:prstGeom>
        </p:spPr>
      </p:pic>
    </p:spTree>
    <p:extLst>
      <p:ext uri="{BB962C8B-B14F-4D97-AF65-F5344CB8AC3E}">
        <p14:creationId xmlns:p14="http://schemas.microsoft.com/office/powerpoint/2010/main" val="170674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46D1-19A6-6849-A206-459B465F69C1}"/>
              </a:ext>
            </a:extLst>
          </p:cNvPr>
          <p:cNvSpPr>
            <a:spLocks noGrp="1"/>
          </p:cNvSpPr>
          <p:nvPr>
            <p:ph type="title"/>
          </p:nvPr>
        </p:nvSpPr>
        <p:spPr>
          <a:xfrm>
            <a:off x="492368" y="234195"/>
            <a:ext cx="11465170" cy="858773"/>
          </a:xfrm>
        </p:spPr>
        <p:txBody>
          <a:bodyPr>
            <a:normAutofit/>
          </a:bodyPr>
          <a:lstStyle/>
          <a:p>
            <a:r>
              <a:rPr lang="en-US" sz="3400" b="1" dirty="0"/>
              <a:t>Today’s agenda</a:t>
            </a:r>
          </a:p>
        </p:txBody>
      </p:sp>
      <p:pic>
        <p:nvPicPr>
          <p:cNvPr id="10" name="Picture 9">
            <a:extLst>
              <a:ext uri="{FF2B5EF4-FFF2-40B4-BE49-F238E27FC236}">
                <a16:creationId xmlns:a16="http://schemas.microsoft.com/office/drawing/2014/main" id="{14E27F2E-CC60-FE4B-98EC-36761FCDE01C}"/>
              </a:ext>
            </a:extLst>
          </p:cNvPr>
          <p:cNvPicPr>
            <a:picLocks noChangeAspect="1"/>
          </p:cNvPicPr>
          <p:nvPr/>
        </p:nvPicPr>
        <p:blipFill rotWithShape="1">
          <a:blip r:embed="rId2"/>
          <a:srcRect l="1911" t="4142" r="2546"/>
          <a:stretch/>
        </p:blipFill>
        <p:spPr>
          <a:xfrm>
            <a:off x="4079630" y="6013295"/>
            <a:ext cx="3193367" cy="858773"/>
          </a:xfrm>
          <a:prstGeom prst="rect">
            <a:avLst/>
          </a:prstGeom>
        </p:spPr>
      </p:pic>
      <p:sp>
        <p:nvSpPr>
          <p:cNvPr id="4" name="Rectangle 3">
            <a:extLst>
              <a:ext uri="{FF2B5EF4-FFF2-40B4-BE49-F238E27FC236}">
                <a16:creationId xmlns:a16="http://schemas.microsoft.com/office/drawing/2014/main" id="{A5D5A318-45F9-3144-AA9C-DE3659F82A04}"/>
              </a:ext>
            </a:extLst>
          </p:cNvPr>
          <p:cNvSpPr/>
          <p:nvPr/>
        </p:nvSpPr>
        <p:spPr>
          <a:xfrm>
            <a:off x="740229" y="1632857"/>
            <a:ext cx="10602685" cy="3558975"/>
          </a:xfrm>
          <a:prstGeom prst="rect">
            <a:avLst/>
          </a:prstGeom>
        </p:spPr>
        <p:txBody>
          <a:bodyPr wrap="square">
            <a:spAutoFit/>
          </a:bodyPr>
          <a:lstStyle/>
          <a:p>
            <a:endParaRPr lang="en-US" altLang="x-none" sz="2200" dirty="0"/>
          </a:p>
        </p:txBody>
      </p:sp>
      <p:sp>
        <p:nvSpPr>
          <p:cNvPr id="15" name="TextBox 14">
            <a:extLst>
              <a:ext uri="{FF2B5EF4-FFF2-40B4-BE49-F238E27FC236}">
                <a16:creationId xmlns:a16="http://schemas.microsoft.com/office/drawing/2014/main" id="{DFA03E3E-741C-0647-B17B-A04D643D1694}"/>
              </a:ext>
            </a:extLst>
          </p:cNvPr>
          <p:cNvSpPr txBox="1"/>
          <p:nvPr/>
        </p:nvSpPr>
        <p:spPr>
          <a:xfrm>
            <a:off x="1426028" y="1589314"/>
            <a:ext cx="9710057" cy="3970318"/>
          </a:xfrm>
          <a:prstGeom prst="rect">
            <a:avLst/>
          </a:prstGeom>
          <a:noFill/>
        </p:spPr>
        <p:txBody>
          <a:bodyPr wrap="square" rtlCol="0">
            <a:spAutoFit/>
          </a:bodyPr>
          <a:lstStyle/>
          <a:p>
            <a:pPr lvl="0" fontAlgn="base"/>
            <a:r>
              <a:rPr lang="en-GB" dirty="0"/>
              <a:t>1. What are the major challenges to news reporting of the constantly changing flow of Covid-19 data and statistics?  </a:t>
            </a:r>
          </a:p>
          <a:p>
            <a:pPr fontAlgn="base"/>
            <a:r>
              <a:rPr lang="en-GB" dirty="0"/>
              <a:t> </a:t>
            </a:r>
          </a:p>
          <a:p>
            <a:pPr lvl="0" fontAlgn="base"/>
            <a:r>
              <a:rPr lang="en-GB" dirty="0"/>
              <a:t>2. To what extent does news reporting of Covid-19 data and statistics change hearts, alter minds and/or mobilise people into proper pandemic actions? </a:t>
            </a:r>
          </a:p>
          <a:p>
            <a:pPr fontAlgn="base"/>
            <a:r>
              <a:rPr lang="en-GB" dirty="0"/>
              <a:t> </a:t>
            </a:r>
          </a:p>
          <a:p>
            <a:pPr lvl="0" fontAlgn="base"/>
            <a:r>
              <a:rPr lang="en-GB" dirty="0"/>
              <a:t>3. What methods, techniques and platforms do journalists use to obtain, unpack, portray and deliver Covid-19 data and statistics to help people make sense of the pandemic? </a:t>
            </a:r>
          </a:p>
          <a:p>
            <a:pPr fontAlgn="base"/>
            <a:r>
              <a:rPr lang="en-GB" dirty="0"/>
              <a:t> </a:t>
            </a:r>
          </a:p>
          <a:p>
            <a:pPr lvl="0" fontAlgn="base"/>
            <a:r>
              <a:rPr lang="en-GB" dirty="0"/>
              <a:t>4. How well have journalists performed in questioning, scrutinising and communicating Covid-19 data and statistics to debunk statistical “lies and damn lies”?</a:t>
            </a:r>
          </a:p>
          <a:p>
            <a:r>
              <a:rPr lang="en-GB" dirty="0"/>
              <a:t> </a:t>
            </a:r>
          </a:p>
          <a:p>
            <a:pPr lvl="0" fontAlgn="base"/>
            <a:r>
              <a:rPr lang="en-GB" dirty="0"/>
              <a:t>5. How effectively have scientists and statisticians collaborated with journalists in conveying them to the public – and vice versa?</a:t>
            </a:r>
          </a:p>
        </p:txBody>
      </p:sp>
    </p:spTree>
    <p:extLst>
      <p:ext uri="{BB962C8B-B14F-4D97-AF65-F5344CB8AC3E}">
        <p14:creationId xmlns:p14="http://schemas.microsoft.com/office/powerpoint/2010/main" val="300483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46D1-19A6-6849-A206-459B465F69C1}"/>
              </a:ext>
            </a:extLst>
          </p:cNvPr>
          <p:cNvSpPr>
            <a:spLocks noGrp="1"/>
          </p:cNvSpPr>
          <p:nvPr>
            <p:ph type="title"/>
          </p:nvPr>
        </p:nvSpPr>
        <p:spPr>
          <a:xfrm>
            <a:off x="492368" y="234195"/>
            <a:ext cx="11465170" cy="858773"/>
          </a:xfrm>
        </p:spPr>
        <p:txBody>
          <a:bodyPr>
            <a:normAutofit/>
          </a:bodyPr>
          <a:lstStyle/>
          <a:p>
            <a:r>
              <a:rPr lang="en-US" sz="3400" b="1" dirty="0"/>
              <a:t>Starting point</a:t>
            </a:r>
          </a:p>
        </p:txBody>
      </p:sp>
      <p:pic>
        <p:nvPicPr>
          <p:cNvPr id="10" name="Picture 9">
            <a:extLst>
              <a:ext uri="{FF2B5EF4-FFF2-40B4-BE49-F238E27FC236}">
                <a16:creationId xmlns:a16="http://schemas.microsoft.com/office/drawing/2014/main" id="{14E27F2E-CC60-FE4B-98EC-36761FCDE01C}"/>
              </a:ext>
            </a:extLst>
          </p:cNvPr>
          <p:cNvPicPr>
            <a:picLocks noChangeAspect="1"/>
          </p:cNvPicPr>
          <p:nvPr/>
        </p:nvPicPr>
        <p:blipFill rotWithShape="1">
          <a:blip r:embed="rId2"/>
          <a:srcRect l="1911" t="4142" r="2546"/>
          <a:stretch/>
        </p:blipFill>
        <p:spPr>
          <a:xfrm>
            <a:off x="4079630" y="6013295"/>
            <a:ext cx="3193367" cy="858773"/>
          </a:xfrm>
          <a:prstGeom prst="rect">
            <a:avLst/>
          </a:prstGeom>
        </p:spPr>
      </p:pic>
      <p:sp>
        <p:nvSpPr>
          <p:cNvPr id="3" name="Rectangle 2">
            <a:extLst>
              <a:ext uri="{FF2B5EF4-FFF2-40B4-BE49-F238E27FC236}">
                <a16:creationId xmlns:a16="http://schemas.microsoft.com/office/drawing/2014/main" id="{9F0DF947-1A9F-ED45-AF0C-B6B6F8E4F89A}"/>
              </a:ext>
            </a:extLst>
          </p:cNvPr>
          <p:cNvSpPr/>
          <p:nvPr/>
        </p:nvSpPr>
        <p:spPr>
          <a:xfrm>
            <a:off x="1164770" y="3455727"/>
            <a:ext cx="10428515" cy="1785104"/>
          </a:xfrm>
          <a:prstGeom prst="rect">
            <a:avLst/>
          </a:prstGeom>
        </p:spPr>
        <p:txBody>
          <a:bodyPr wrap="square">
            <a:spAutoFit/>
          </a:bodyPr>
          <a:lstStyle/>
          <a:p>
            <a:pPr marL="342900" indent="-342900">
              <a:buFont typeface="Arial" panose="020B0604020202020204" pitchFamily="34" charset="0"/>
              <a:buChar char="•"/>
            </a:pPr>
            <a:r>
              <a:rPr lang="en-US" altLang="x-none" sz="2400" dirty="0"/>
              <a:t>Science and journalism are NOT two worlds apart </a:t>
            </a:r>
          </a:p>
          <a:p>
            <a:pPr marL="800100" lvl="1" indent="-342900">
              <a:buFont typeface="Arial" panose="020B0604020202020204" pitchFamily="34" charset="0"/>
              <a:buChar char="•"/>
            </a:pPr>
            <a:r>
              <a:rPr lang="en-US" altLang="x-none" sz="2000" dirty="0"/>
              <a:t>Both seek the truth through rigorous verification</a:t>
            </a:r>
          </a:p>
          <a:p>
            <a:pPr marL="800100" lvl="1" indent="-342900">
              <a:buFont typeface="Arial" panose="020B0604020202020204" pitchFamily="34" charset="0"/>
              <a:buChar char="•"/>
            </a:pPr>
            <a:r>
              <a:rPr lang="en-US" altLang="x-none" sz="2000" dirty="0"/>
              <a:t>Both have high stakes in public communication of data and statistics</a:t>
            </a:r>
          </a:p>
          <a:p>
            <a:pPr lvl="1" indent="0">
              <a:buNone/>
            </a:pPr>
            <a:endParaRPr lang="en-US" altLang="x-none" sz="2200" dirty="0"/>
          </a:p>
          <a:p>
            <a:pPr marL="342900" indent="-342900">
              <a:buFont typeface="Arial" panose="020B0604020202020204" pitchFamily="34" charset="0"/>
              <a:buChar char="•"/>
            </a:pPr>
            <a:r>
              <a:rPr lang="en-US" altLang="x-none" sz="2400" dirty="0"/>
              <a:t>A partnership built on mutual understanding is urgently needed</a:t>
            </a:r>
          </a:p>
        </p:txBody>
      </p:sp>
      <p:pic>
        <p:nvPicPr>
          <p:cNvPr id="1026" name="Picture 2">
            <a:extLst>
              <a:ext uri="{FF2B5EF4-FFF2-40B4-BE49-F238E27FC236}">
                <a16:creationId xmlns:a16="http://schemas.microsoft.com/office/drawing/2014/main" id="{783BA4CE-2329-7046-B1A4-B9CFC7A2958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aintStrokes trans="50000"/>
                    </a14:imgEffect>
                  </a14:imgLayer>
                </a14:imgProps>
              </a:ext>
              <a:ext uri="{28A0092B-C50C-407E-A947-70E740481C1C}">
                <a14:useLocalDpi xmlns:a14="http://schemas.microsoft.com/office/drawing/2010/main" val="0"/>
              </a:ext>
            </a:extLst>
          </a:blip>
          <a:srcRect/>
          <a:stretch>
            <a:fillRect/>
          </a:stretch>
        </p:blipFill>
        <p:spPr bwMode="auto">
          <a:xfrm>
            <a:off x="2250831" y="1490762"/>
            <a:ext cx="2638165" cy="1483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iness concept handshake on world map background">
            <a:extLst>
              <a:ext uri="{FF2B5EF4-FFF2-40B4-BE49-F238E27FC236}">
                <a16:creationId xmlns:a16="http://schemas.microsoft.com/office/drawing/2014/main" id="{0F7F358D-BC0E-2348-A5FC-369992ABCD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2306" y="1479455"/>
            <a:ext cx="1875250" cy="14739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Down Arrow Icon at Vectorified.com | Collection of Red Down Arrow Icon  free for personal use">
            <a:extLst>
              <a:ext uri="{FF2B5EF4-FFF2-40B4-BE49-F238E27FC236}">
                <a16:creationId xmlns:a16="http://schemas.microsoft.com/office/drawing/2014/main" id="{E814EDC8-6BB8-1943-9D73-5CCCFE205F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5866184" y="1786671"/>
            <a:ext cx="930185" cy="93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001491"/>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DCB38D-89A7-4028-9490-C6CFD8B9ACEE}" vid="{AD1CAB8A-25D8-47C1-9714-E89BAB2EE4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WelcomeDoc</Template>
  <TotalTime>5208</TotalTime>
  <Words>1267</Words>
  <Application>Microsoft Macintosh PowerPoint</Application>
  <PresentationFormat>Widescreen</PresentationFormat>
  <Paragraphs>123</Paragraphs>
  <Slides>16</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WelcomeDoc</vt:lpstr>
      <vt:lpstr> Coronavirus, Statistical Chaos and the News Preliminary Reflections from Journalists and Scholars 4 December, 2020 </vt:lpstr>
      <vt:lpstr>Welcome from the host institution</vt:lpstr>
      <vt:lpstr>“House-keeping” things</vt:lpstr>
      <vt:lpstr>117 years ago…</vt:lpstr>
      <vt:lpstr>That time has long come</vt:lpstr>
      <vt:lpstr>At the same time…</vt:lpstr>
      <vt:lpstr>Covid-19: the new culminating point?</vt:lpstr>
      <vt:lpstr>Today’s agenda</vt:lpstr>
      <vt:lpstr>Starting point</vt:lpstr>
      <vt:lpstr>CORONAVIRUS, STATISTICAL CHAOS AND THE NEWS 04/12/2020</vt:lpstr>
      <vt:lpstr>PowerPoint Presentation</vt:lpstr>
      <vt:lpstr>PowerPoint Presentation</vt:lpstr>
      <vt:lpstr>PowerPoint Presentation</vt:lpstr>
      <vt:lpstr>PowerPoint Presentation</vt:lpstr>
      <vt:lpstr>PowerPoint Presentation</vt:lpstr>
      <vt:lpstr> Coronavirus, Statistical Chaos and the News Preliminary Reflections from Journalists and Scholars 4 December, 2020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Coronavirus, Statistical Chaos and the News </dc:title>
  <dc:subject/>
  <dc:creator>An Nguyen</dc:creator>
  <cp:keywords/>
  <dc:description/>
  <cp:lastModifiedBy>An Nguyen</cp:lastModifiedBy>
  <cp:revision>97</cp:revision>
  <dcterms:created xsi:type="dcterms:W3CDTF">2020-12-01T13:33:53Z</dcterms:created>
  <dcterms:modified xsi:type="dcterms:W3CDTF">2020-12-05T11:22:22Z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rogh@microsoft.com</vt:lpwstr>
  </property>
  <property fmtid="{D5CDD505-2E9C-101B-9397-08002B2CF9AE}" pid="5" name="MSIP_Label_f42aa342-8706-4288-bd11-ebb85995028c_SetDate">
    <vt:lpwstr>2018-02-05T19:56:32.6740186Z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