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61" r:id="rId3"/>
    <p:sldId id="427" r:id="rId4"/>
    <p:sldId id="461" r:id="rId5"/>
    <p:sldId id="485" r:id="rId6"/>
    <p:sldId id="455" r:id="rId7"/>
    <p:sldId id="258" r:id="rId8"/>
    <p:sldId id="262" r:id="rId9"/>
    <p:sldId id="263" r:id="rId10"/>
    <p:sldId id="264" r:id="rId11"/>
    <p:sldId id="273" r:id="rId12"/>
    <p:sldId id="265" r:id="rId13"/>
    <p:sldId id="268" r:id="rId14"/>
    <p:sldId id="269" r:id="rId15"/>
    <p:sldId id="270" r:id="rId16"/>
    <p:sldId id="271" r:id="rId17"/>
    <p:sldId id="515" r:id="rId18"/>
    <p:sldId id="274" r:id="rId19"/>
    <p:sldId id="521" r:id="rId20"/>
    <p:sldId id="522" r:id="rId21"/>
    <p:sldId id="519" r:id="rId22"/>
    <p:sldId id="491" r:id="rId23"/>
    <p:sldId id="1147" r:id="rId24"/>
    <p:sldId id="1148" r:id="rId25"/>
    <p:sldId id="1153" r:id="rId26"/>
    <p:sldId id="1149" r:id="rId27"/>
    <p:sldId id="1150" r:id="rId28"/>
    <p:sldId id="1151" r:id="rId29"/>
    <p:sldId id="1152" r:id="rId30"/>
    <p:sldId id="1146" r:id="rId31"/>
    <p:sldId id="523" r:id="rId32"/>
  </p:sldIdLst>
  <p:sldSz cx="9144000" cy="6858000" type="screen4x3"/>
  <p:notesSz cx="6858000" cy="9144000"/>
  <p:defaultTextStyle>
    <a:defPPr>
      <a:defRPr lang="de-DE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9304F"/>
    <a:srgbClr val="123C6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652"/>
    <p:restoredTop sz="94662"/>
  </p:normalViewPr>
  <p:slideViewPr>
    <p:cSldViewPr snapToGrid="0" snapToObjects="1">
      <p:cViewPr varScale="1">
        <p:scale>
          <a:sx n="108" d="100"/>
          <a:sy n="108" d="100"/>
        </p:scale>
        <p:origin x="1528" y="20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d 6" descr="2016-03-08-ppt-titelseite-leer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38684" cy="6858000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310444" y="2017890"/>
            <a:ext cx="8572539" cy="1602406"/>
          </a:xfrm>
        </p:spPr>
        <p:txBody>
          <a:bodyPr>
            <a:normAutofit/>
          </a:bodyPr>
          <a:lstStyle>
            <a:lvl1pPr>
              <a:defRPr sz="6800" baseline="0">
                <a:solidFill>
                  <a:srgbClr val="123C60"/>
                </a:solidFill>
                <a:latin typeface="Arial"/>
                <a:cs typeface="Arial"/>
              </a:defRPr>
            </a:lvl1pPr>
          </a:lstStyle>
          <a:p>
            <a:r>
              <a:rPr lang="de-DE" dirty="0" err="1"/>
              <a:t>Presentation</a:t>
            </a:r>
            <a:r>
              <a:rPr lang="de-DE" dirty="0"/>
              <a:t> Title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 hasCustomPrompt="1"/>
          </p:nvPr>
        </p:nvSpPr>
        <p:spPr>
          <a:xfrm>
            <a:off x="310445" y="3780360"/>
            <a:ext cx="8572540" cy="1412529"/>
          </a:xfrm>
        </p:spPr>
        <p:txBody>
          <a:bodyPr>
            <a:normAutofit/>
          </a:bodyPr>
          <a:lstStyle>
            <a:lvl1pPr marL="0" indent="0" algn="ctr">
              <a:buNone/>
              <a:defRPr sz="4600">
                <a:solidFill>
                  <a:srgbClr val="123C60"/>
                </a:solidFill>
                <a:latin typeface="Arial"/>
                <a:cs typeface="Arial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dirty="0" err="1"/>
              <a:t>Subtitle</a:t>
            </a:r>
            <a:endParaRPr lang="de-DE" dirty="0"/>
          </a:p>
        </p:txBody>
      </p:sp>
      <p:cxnSp>
        <p:nvCxnSpPr>
          <p:cNvPr id="11" name="Gerade Verbindung 10"/>
          <p:cNvCxnSpPr/>
          <p:nvPr userDrawn="1"/>
        </p:nvCxnSpPr>
        <p:spPr>
          <a:xfrm>
            <a:off x="3413187" y="3673215"/>
            <a:ext cx="2414366" cy="0"/>
          </a:xfrm>
          <a:prstGeom prst="line">
            <a:avLst/>
          </a:prstGeom>
          <a:ln w="9525" cmpd="sng">
            <a:solidFill>
              <a:srgbClr val="123C6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Textplatzhalter 14"/>
          <p:cNvSpPr>
            <a:spLocks noGrp="1"/>
          </p:cNvSpPr>
          <p:nvPr>
            <p:ph type="body" sz="quarter" idx="12" hasCustomPrompt="1"/>
          </p:nvPr>
        </p:nvSpPr>
        <p:spPr>
          <a:xfrm>
            <a:off x="7249714" y="959614"/>
            <a:ext cx="1633271" cy="363538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rgbClr val="FFFFFF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de-DE" dirty="0"/>
              <a:t>Datum</a:t>
            </a:r>
          </a:p>
        </p:txBody>
      </p:sp>
      <p:sp>
        <p:nvSpPr>
          <p:cNvPr id="26" name="Textplatzhalter 25"/>
          <p:cNvSpPr>
            <a:spLocks noGrp="1"/>
          </p:cNvSpPr>
          <p:nvPr>
            <p:ph type="body" sz="quarter" idx="13" hasCustomPrompt="1"/>
          </p:nvPr>
        </p:nvSpPr>
        <p:spPr>
          <a:xfrm>
            <a:off x="2208389" y="5532438"/>
            <a:ext cx="4868333" cy="506412"/>
          </a:xfrm>
        </p:spPr>
        <p:txBody>
          <a:bodyPr>
            <a:normAutofit/>
          </a:bodyPr>
          <a:lstStyle>
            <a:lvl1pPr marL="0" indent="0" algn="ctr">
              <a:buNone/>
              <a:defRPr sz="3200" baseline="0">
                <a:solidFill>
                  <a:srgbClr val="FFFFFF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de-DE" dirty="0"/>
              <a:t>Place Name </a:t>
            </a:r>
            <a:r>
              <a:rPr lang="de-DE" dirty="0" err="1"/>
              <a:t>here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171997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d 6" descr="2016-03-08-ppt-unterseite-2leer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38684" cy="6858000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457200" y="147641"/>
            <a:ext cx="7000522" cy="452084"/>
          </a:xfrm>
        </p:spPr>
        <p:txBody>
          <a:bodyPr>
            <a:normAutofit/>
          </a:bodyPr>
          <a:lstStyle>
            <a:lvl1pPr algn="l">
              <a:defRPr sz="2400" b="0">
                <a:solidFill>
                  <a:srgbClr val="D9304F"/>
                </a:solidFill>
                <a:latin typeface="Arial"/>
                <a:cs typeface="Arial"/>
              </a:defRPr>
            </a:lvl1pPr>
          </a:lstStyle>
          <a:p>
            <a:r>
              <a:rPr lang="de-DE" dirty="0"/>
              <a:t>Headline</a:t>
            </a:r>
          </a:p>
        </p:txBody>
      </p:sp>
      <p:sp>
        <p:nvSpPr>
          <p:cNvPr id="11" name="Inhaltsplatzhalter 2"/>
          <p:cNvSpPr>
            <a:spLocks noGrp="1"/>
          </p:cNvSpPr>
          <p:nvPr>
            <p:ph idx="1" hasCustomPrompt="1"/>
          </p:nvPr>
        </p:nvSpPr>
        <p:spPr>
          <a:xfrm>
            <a:off x="457200" y="1621363"/>
            <a:ext cx="8229600" cy="4764619"/>
          </a:xfrm>
        </p:spPr>
        <p:txBody>
          <a:bodyPr>
            <a:normAutofit/>
          </a:bodyPr>
          <a:lstStyle>
            <a:lvl1pPr marL="342900" indent="-342900">
              <a:buFont typeface="Arial"/>
              <a:buChar char="•"/>
              <a:defRPr sz="2000">
                <a:solidFill>
                  <a:srgbClr val="123C60"/>
                </a:solidFill>
                <a:latin typeface="Arial"/>
                <a:cs typeface="Arial"/>
              </a:defRPr>
            </a:lvl1pPr>
            <a:lvl2pPr>
              <a:defRPr>
                <a:solidFill>
                  <a:srgbClr val="123C60"/>
                </a:solidFill>
                <a:latin typeface="Arial"/>
                <a:cs typeface="Arial"/>
              </a:defRPr>
            </a:lvl2pPr>
            <a:lvl3pPr>
              <a:defRPr>
                <a:solidFill>
                  <a:srgbClr val="123C60"/>
                </a:solidFill>
                <a:latin typeface="Arial"/>
                <a:cs typeface="Arial"/>
              </a:defRPr>
            </a:lvl3pPr>
            <a:lvl4pPr>
              <a:defRPr>
                <a:solidFill>
                  <a:srgbClr val="123C60"/>
                </a:solidFill>
                <a:latin typeface="Arial"/>
                <a:cs typeface="Arial"/>
              </a:defRPr>
            </a:lvl4pPr>
            <a:lvl5pPr>
              <a:defRPr>
                <a:solidFill>
                  <a:srgbClr val="123C60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de-DE" dirty="0"/>
              <a:t>Click </a:t>
            </a:r>
            <a:r>
              <a:rPr lang="de-DE" dirty="0" err="1"/>
              <a:t>here</a:t>
            </a:r>
            <a:r>
              <a:rPr lang="de-DE" dirty="0"/>
              <a:t>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place</a:t>
            </a:r>
            <a:r>
              <a:rPr lang="de-DE" dirty="0"/>
              <a:t> </a:t>
            </a:r>
            <a:r>
              <a:rPr lang="de-DE" dirty="0" err="1"/>
              <a:t>bullet</a:t>
            </a:r>
            <a:r>
              <a:rPr lang="de-DE" dirty="0"/>
              <a:t> </a:t>
            </a:r>
            <a:r>
              <a:rPr lang="de-DE" dirty="0" err="1"/>
              <a:t>or</a:t>
            </a:r>
            <a:r>
              <a:rPr lang="de-DE" dirty="0"/>
              <a:t> </a:t>
            </a:r>
            <a:r>
              <a:rPr lang="de-DE" dirty="0" err="1"/>
              <a:t>images</a:t>
            </a:r>
            <a:r>
              <a:rPr lang="de-DE" dirty="0"/>
              <a:t> etc.</a:t>
            </a:r>
          </a:p>
        </p:txBody>
      </p:sp>
      <p:sp>
        <p:nvSpPr>
          <p:cNvPr id="13" name="Textplatzhalter 8"/>
          <p:cNvSpPr>
            <a:spLocks noGrp="1"/>
          </p:cNvSpPr>
          <p:nvPr>
            <p:ph type="body" sz="quarter" idx="10" hasCustomPrompt="1"/>
          </p:nvPr>
        </p:nvSpPr>
        <p:spPr>
          <a:xfrm>
            <a:off x="457200" y="1136650"/>
            <a:ext cx="8229600" cy="381000"/>
          </a:xfrm>
        </p:spPr>
        <p:txBody>
          <a:bodyPr>
            <a:normAutofit/>
          </a:bodyPr>
          <a:lstStyle>
            <a:lvl1pPr marL="0" indent="0">
              <a:buNone/>
              <a:defRPr sz="2400" b="1">
                <a:solidFill>
                  <a:srgbClr val="D9304F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de-DE" dirty="0"/>
              <a:t>Click </a:t>
            </a:r>
            <a:r>
              <a:rPr lang="de-DE" dirty="0" err="1"/>
              <a:t>here</a:t>
            </a:r>
            <a:r>
              <a:rPr lang="de-DE" dirty="0"/>
              <a:t>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place</a:t>
            </a:r>
            <a:r>
              <a:rPr lang="de-DE" dirty="0"/>
              <a:t> </a:t>
            </a:r>
            <a:r>
              <a:rPr lang="de-DE" dirty="0" err="1"/>
              <a:t>subheadline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0882494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d 6" descr="2016-03-08-ppt-unterseite-2leer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38684" cy="6858000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457200" y="147641"/>
            <a:ext cx="7000522" cy="452084"/>
          </a:xfrm>
        </p:spPr>
        <p:txBody>
          <a:bodyPr>
            <a:normAutofit/>
          </a:bodyPr>
          <a:lstStyle>
            <a:lvl1pPr algn="l">
              <a:defRPr sz="2400" b="0">
                <a:solidFill>
                  <a:srgbClr val="D9304F"/>
                </a:solidFill>
                <a:latin typeface="Arial"/>
                <a:cs typeface="Arial"/>
              </a:defRPr>
            </a:lvl1pPr>
          </a:lstStyle>
          <a:p>
            <a:r>
              <a:rPr lang="de-DE" dirty="0"/>
              <a:t>Headline</a:t>
            </a:r>
          </a:p>
        </p:txBody>
      </p:sp>
      <p:sp>
        <p:nvSpPr>
          <p:cNvPr id="9" name="Textplatzhalter 8"/>
          <p:cNvSpPr>
            <a:spLocks noGrp="1"/>
          </p:cNvSpPr>
          <p:nvPr>
            <p:ph type="body" sz="quarter" idx="10" hasCustomPrompt="1"/>
          </p:nvPr>
        </p:nvSpPr>
        <p:spPr>
          <a:xfrm>
            <a:off x="457200" y="1136650"/>
            <a:ext cx="8229600" cy="381000"/>
          </a:xfrm>
        </p:spPr>
        <p:txBody>
          <a:bodyPr>
            <a:normAutofit/>
          </a:bodyPr>
          <a:lstStyle>
            <a:lvl1pPr marL="0" indent="0">
              <a:buNone/>
              <a:defRPr sz="2400" b="1">
                <a:solidFill>
                  <a:srgbClr val="D9304F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de-DE" dirty="0"/>
              <a:t>Click </a:t>
            </a:r>
            <a:r>
              <a:rPr lang="de-DE" dirty="0" err="1"/>
              <a:t>here</a:t>
            </a:r>
            <a:r>
              <a:rPr lang="de-DE" dirty="0"/>
              <a:t>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place</a:t>
            </a:r>
            <a:r>
              <a:rPr lang="de-DE" dirty="0"/>
              <a:t> </a:t>
            </a:r>
            <a:r>
              <a:rPr lang="de-DE" dirty="0" err="1"/>
              <a:t>subheadline</a:t>
            </a:r>
            <a:endParaRPr lang="de-DE" dirty="0"/>
          </a:p>
        </p:txBody>
      </p:sp>
      <p:sp>
        <p:nvSpPr>
          <p:cNvPr id="11" name="Textplatzhalter 4"/>
          <p:cNvSpPr>
            <a:spLocks noGrp="1"/>
          </p:cNvSpPr>
          <p:nvPr>
            <p:ph type="body" sz="quarter" idx="11" hasCustomPrompt="1"/>
          </p:nvPr>
        </p:nvSpPr>
        <p:spPr>
          <a:xfrm>
            <a:off x="457200" y="1621364"/>
            <a:ext cx="8229600" cy="4763914"/>
          </a:xfrm>
        </p:spPr>
        <p:txBody>
          <a:bodyPr>
            <a:norm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000">
                <a:solidFill>
                  <a:srgbClr val="123C60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de-DE" dirty="0"/>
              <a:t>Click </a:t>
            </a:r>
            <a:r>
              <a:rPr lang="de-DE" dirty="0" err="1"/>
              <a:t>here</a:t>
            </a:r>
            <a:r>
              <a:rPr lang="de-DE" dirty="0"/>
              <a:t>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write</a:t>
            </a:r>
            <a:r>
              <a:rPr lang="de-DE" dirty="0"/>
              <a:t> </a:t>
            </a:r>
            <a:r>
              <a:rPr lang="de-DE" dirty="0" err="1"/>
              <a:t>text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1917719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d 6" descr="2016-03-08-ppt-unterseite-2leer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38684" cy="6858000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457200" y="147641"/>
            <a:ext cx="7000522" cy="452084"/>
          </a:xfrm>
        </p:spPr>
        <p:txBody>
          <a:bodyPr>
            <a:normAutofit/>
          </a:bodyPr>
          <a:lstStyle>
            <a:lvl1pPr algn="l">
              <a:defRPr sz="2400" b="0">
                <a:solidFill>
                  <a:srgbClr val="D9304F"/>
                </a:solidFill>
                <a:latin typeface="Arial"/>
                <a:cs typeface="Arial"/>
              </a:defRPr>
            </a:lvl1pPr>
          </a:lstStyle>
          <a:p>
            <a:r>
              <a:rPr lang="de-DE" dirty="0"/>
              <a:t>Headline</a:t>
            </a:r>
          </a:p>
        </p:txBody>
      </p:sp>
      <p:sp>
        <p:nvSpPr>
          <p:cNvPr id="10" name="Textplatzhalter 8"/>
          <p:cNvSpPr>
            <a:spLocks noGrp="1"/>
          </p:cNvSpPr>
          <p:nvPr>
            <p:ph type="body" sz="quarter" idx="10" hasCustomPrompt="1"/>
          </p:nvPr>
        </p:nvSpPr>
        <p:spPr>
          <a:xfrm>
            <a:off x="457200" y="1136650"/>
            <a:ext cx="8229600" cy="5248628"/>
          </a:xfrm>
        </p:spPr>
        <p:txBody>
          <a:bodyPr>
            <a:normAutofit/>
          </a:bodyPr>
          <a:lstStyle>
            <a:lvl1pPr marL="0" indent="0">
              <a:buNone/>
              <a:defRPr sz="2400" b="1">
                <a:solidFill>
                  <a:srgbClr val="D9304F"/>
                </a:solidFill>
                <a:latin typeface="Arial"/>
                <a:cs typeface="Arial"/>
              </a:defRPr>
            </a:lvl1pPr>
            <a:lvl2pPr marL="742950" indent="-285750">
              <a:buFont typeface="Arial"/>
              <a:buChar char="•"/>
              <a:defRPr sz="2000">
                <a:solidFill>
                  <a:srgbClr val="123C60"/>
                </a:solidFill>
                <a:latin typeface="Arial"/>
                <a:cs typeface="Arial"/>
              </a:defRPr>
            </a:lvl2pPr>
            <a:lvl3pPr marL="1143000" marR="0" indent="-2286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 sz="2000">
                <a:solidFill>
                  <a:srgbClr val="123C60"/>
                </a:solidFill>
                <a:latin typeface="Arial"/>
                <a:cs typeface="Arial"/>
              </a:defRPr>
            </a:lvl3pPr>
            <a:lvl4pPr marL="1371600" marR="0" indent="-2286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 sz="2000">
                <a:solidFill>
                  <a:srgbClr val="123C60"/>
                </a:solidFill>
                <a:latin typeface="Arial"/>
                <a:cs typeface="Arial"/>
              </a:defRPr>
            </a:lvl4pPr>
            <a:lvl5pPr marL="1828800" marR="0" indent="-2286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 sz="2000">
                <a:solidFill>
                  <a:srgbClr val="123C60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de-DE" dirty="0"/>
              <a:t>Click </a:t>
            </a:r>
            <a:r>
              <a:rPr lang="de-DE" dirty="0" err="1"/>
              <a:t>here</a:t>
            </a:r>
            <a:r>
              <a:rPr lang="de-DE" dirty="0"/>
              <a:t>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place</a:t>
            </a:r>
            <a:r>
              <a:rPr lang="de-DE" dirty="0"/>
              <a:t> </a:t>
            </a:r>
            <a:r>
              <a:rPr lang="de-DE" dirty="0" err="1"/>
              <a:t>subheadline</a:t>
            </a:r>
            <a:endParaRPr lang="de-DE" dirty="0"/>
          </a:p>
          <a:p>
            <a:pPr lvl="1"/>
            <a:r>
              <a:rPr lang="de-DE" dirty="0"/>
              <a:t>Bullet 1</a:t>
            </a:r>
          </a:p>
          <a:p>
            <a:pPr marL="1143000" marR="0" lvl="2" indent="-2286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lang="de-DE" dirty="0"/>
              <a:t>Bullet 2</a:t>
            </a:r>
          </a:p>
          <a:p>
            <a:pPr marL="1371600" marR="0" lvl="3" indent="-2286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lang="de-DE" dirty="0"/>
              <a:t>Bullet 3</a:t>
            </a:r>
          </a:p>
          <a:p>
            <a:pPr marL="1828800" marR="0" lvl="4" indent="-2286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lang="de-DE" dirty="0"/>
              <a:t>Bullet 4</a:t>
            </a:r>
          </a:p>
          <a:p>
            <a:pPr lvl="0"/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9511470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d 6" descr="2016-03-08-ppt-unterseite-2leer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38684" cy="6858000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457200" y="147641"/>
            <a:ext cx="7000522" cy="452084"/>
          </a:xfrm>
        </p:spPr>
        <p:txBody>
          <a:bodyPr>
            <a:normAutofit/>
          </a:bodyPr>
          <a:lstStyle>
            <a:lvl1pPr algn="l">
              <a:defRPr sz="2400" b="0">
                <a:solidFill>
                  <a:srgbClr val="D9304F"/>
                </a:solidFill>
                <a:latin typeface="Arial"/>
                <a:cs typeface="Arial"/>
              </a:defRPr>
            </a:lvl1pPr>
          </a:lstStyle>
          <a:p>
            <a:r>
              <a:rPr lang="de-DE" dirty="0"/>
              <a:t>Headline</a:t>
            </a:r>
          </a:p>
        </p:txBody>
      </p:sp>
      <p:sp>
        <p:nvSpPr>
          <p:cNvPr id="12" name="Bildplatzhalter 9"/>
          <p:cNvSpPr>
            <a:spLocks noGrp="1"/>
          </p:cNvSpPr>
          <p:nvPr>
            <p:ph type="pic" sz="quarter" idx="13" hasCustomPrompt="1"/>
          </p:nvPr>
        </p:nvSpPr>
        <p:spPr>
          <a:xfrm>
            <a:off x="457200" y="1136650"/>
            <a:ext cx="8229600" cy="5248275"/>
          </a:xfrm>
        </p:spPr>
        <p:txBody>
          <a:bodyPr>
            <a:normAutofit/>
          </a:bodyPr>
          <a:lstStyle>
            <a:lvl1pPr marL="0" indent="0" algn="l">
              <a:buNone/>
              <a:defRPr sz="2400" b="1" baseline="0">
                <a:solidFill>
                  <a:srgbClr val="D9304F"/>
                </a:solidFill>
                <a:latin typeface="Arial"/>
                <a:cs typeface="Arial"/>
              </a:defRPr>
            </a:lvl1pPr>
          </a:lstStyle>
          <a:p>
            <a:r>
              <a:rPr lang="de-DE" dirty="0"/>
              <a:t>Place </a:t>
            </a:r>
            <a:r>
              <a:rPr lang="de-DE" dirty="0" err="1"/>
              <a:t>picture</a:t>
            </a:r>
            <a:r>
              <a:rPr lang="de-DE" dirty="0"/>
              <a:t> in </a:t>
            </a:r>
            <a:r>
              <a:rPr lang="de-DE" dirty="0" err="1"/>
              <a:t>here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8585868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80208C-ADFA-9746-9F80-5798266A27AD}" type="datetimeFigureOut">
              <a:rPr lang="de-DE" smtClean="0"/>
              <a:t>15.01.20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3DF9DB-E422-CA47-9E1A-BEAF12C9B839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39406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61" r:id="rId4"/>
    <p:sldLayoutId id="2147483662" r:id="rId5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Relationship Id="rId5" Type="http://schemas.openxmlformats.org/officeDocument/2006/relationships/hyperlink" Target="https://innodia.eu/" TargetMode="External"/><Relationship Id="rId4" Type="http://schemas.openxmlformats.org/officeDocument/2006/relationships/image" Target="../media/image5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fda.gov/downloads/Drugs/GuidanceComplianceRegulatoryInformation/Guidances/UCM621817.pdf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en-GB" sz="4800" dirty="0"/>
              <a:t>Master Protocols and Platform Trials in Type 1 Diabetes</a:t>
            </a:r>
            <a:endParaRPr lang="de-DE" sz="2000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de-DE" sz="3200" dirty="0"/>
              <a:t>Prof. Adrian Mander</a:t>
            </a:r>
          </a:p>
          <a:p>
            <a:r>
              <a:rPr lang="de-DE" sz="2400" dirty="0" err="1"/>
              <a:t>Centre</a:t>
            </a:r>
            <a:r>
              <a:rPr lang="de-DE" sz="2400" dirty="0"/>
              <a:t> </a:t>
            </a:r>
            <a:r>
              <a:rPr lang="de-DE" sz="2400" dirty="0" err="1"/>
              <a:t>for</a:t>
            </a:r>
            <a:r>
              <a:rPr lang="de-DE" sz="2400" dirty="0"/>
              <a:t> Trials Research, Cardiff University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quarter" idx="12"/>
          </p:nvPr>
        </p:nvSpPr>
        <p:spPr/>
        <p:txBody>
          <a:bodyPr>
            <a:normAutofit lnSpcReduction="10000"/>
          </a:bodyPr>
          <a:lstStyle/>
          <a:p>
            <a:r>
              <a:rPr lang="de-DE" dirty="0"/>
              <a:t>16.1.2020</a:t>
            </a:r>
          </a:p>
          <a:p>
            <a:endParaRPr lang="de-DE" dirty="0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fontScale="70000" lnSpcReduction="20000"/>
          </a:bodyPr>
          <a:lstStyle/>
          <a:p>
            <a:r>
              <a:rPr lang="de-DE" dirty="0"/>
              <a:t> </a:t>
            </a:r>
            <a:r>
              <a:rPr lang="en-GB" b="1" i="1" dirty="0">
                <a:latin typeface="Calibri" panose="020F0502020204030204" pitchFamily="34" charset="0"/>
              </a:rPr>
              <a:t>Intelligent Clinical Trials in INNODIA </a:t>
            </a:r>
            <a:endParaRPr lang="en-GB" dirty="0">
              <a:latin typeface="Calibri" panose="020F0502020204030204" pitchFamily="34" charset="0"/>
            </a:endParaRPr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67206033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B2C098-6D88-F94D-AD66-B3C3BA983D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What is a platform trial?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1302CFA-9EE6-8846-A20A-36165240013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8447" y="1046690"/>
            <a:ext cx="8366166" cy="5294733"/>
          </a:xfrm>
        </p:spPr>
        <p:txBody>
          <a:bodyPr>
            <a:normAutofit/>
          </a:bodyPr>
          <a:lstStyle/>
          <a:p>
            <a:r>
              <a:rPr lang="en-GB" sz="2400" dirty="0"/>
              <a:t>A “single” trial to evaluate </a:t>
            </a:r>
            <a:r>
              <a:rPr lang="en-GB" sz="2400" dirty="0">
                <a:solidFill>
                  <a:schemeClr val="accent2">
                    <a:lumMod val="75000"/>
                  </a:schemeClr>
                </a:solidFill>
              </a:rPr>
              <a:t>multiple treatments </a:t>
            </a:r>
            <a:r>
              <a:rPr lang="en-GB" sz="2400" dirty="0"/>
              <a:t>within the same protocol</a:t>
            </a:r>
          </a:p>
          <a:p>
            <a:pPr lvl="1"/>
            <a:r>
              <a:rPr lang="en-GB" sz="2400" dirty="0"/>
              <a:t>A platform trial will contain many sub-trials</a:t>
            </a:r>
          </a:p>
          <a:p>
            <a:pPr lvl="1"/>
            <a:r>
              <a:rPr lang="en-GB" sz="2400" dirty="0"/>
              <a:t>INNODIA : MELD-ATG, VerapT1D, </a:t>
            </a:r>
            <a:r>
              <a:rPr lang="nl-BE" sz="2400" dirty="0"/>
              <a:t>Novartis (Iscalimab)</a:t>
            </a:r>
            <a:endParaRPr lang="en-GB" sz="2400" dirty="0"/>
          </a:p>
          <a:p>
            <a:r>
              <a:rPr lang="en-GB" sz="2400" dirty="0"/>
              <a:t>An intention to investigate </a:t>
            </a:r>
            <a:r>
              <a:rPr lang="en-GB" sz="2400" b="1" dirty="0"/>
              <a:t>treatment combinations</a:t>
            </a:r>
          </a:p>
          <a:p>
            <a:r>
              <a:rPr lang="en-GB" sz="2400" dirty="0"/>
              <a:t>Quantify </a:t>
            </a:r>
            <a:r>
              <a:rPr lang="en-GB" sz="2400" i="1" dirty="0"/>
              <a:t>treatment effects within subgroups</a:t>
            </a:r>
          </a:p>
          <a:p>
            <a:pPr lvl="1"/>
            <a:r>
              <a:rPr lang="en-GB" sz="2400" dirty="0"/>
              <a:t>We already consider age as a subgroup</a:t>
            </a:r>
          </a:p>
          <a:p>
            <a:pPr lvl="1"/>
            <a:r>
              <a:rPr lang="en-GB" sz="2400" dirty="0"/>
              <a:t>Biomarker trials should be the future</a:t>
            </a:r>
          </a:p>
          <a:p>
            <a:r>
              <a:rPr lang="en-GB" sz="2400" dirty="0"/>
              <a:t>Recommended to have </a:t>
            </a:r>
            <a:r>
              <a:rPr lang="en-GB" sz="2400" u="sng" dirty="0"/>
              <a:t>a common control</a:t>
            </a:r>
          </a:p>
          <a:p>
            <a:r>
              <a:rPr lang="en-GB" sz="2400" dirty="0"/>
              <a:t>Can be a perpetual trial (no end)</a:t>
            </a:r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49979706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D8276A-94AE-2B41-ACF9-3CAA4CF618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Common control issues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D7CB080-EECF-B140-91BC-9C8D6A22CD4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sz="2400" dirty="0"/>
              <a:t>only compare treatments to </a:t>
            </a:r>
            <a:r>
              <a:rPr lang="en-GB" sz="2400" b="1" dirty="0"/>
              <a:t>concurrent controls </a:t>
            </a:r>
            <a:r>
              <a:rPr lang="en-GB" sz="2400" dirty="0"/>
              <a:t>(matched in time)</a:t>
            </a:r>
          </a:p>
          <a:p>
            <a:endParaRPr lang="en-GB" sz="2400" dirty="0"/>
          </a:p>
          <a:p>
            <a:r>
              <a:rPr lang="en-GB" sz="2400" dirty="0"/>
              <a:t>consider sub-trials as </a:t>
            </a:r>
            <a:r>
              <a:rPr lang="en-GB" sz="2400" dirty="0">
                <a:solidFill>
                  <a:schemeClr val="accent2">
                    <a:lumMod val="75000"/>
                  </a:schemeClr>
                </a:solidFill>
              </a:rPr>
              <a:t>independent trials </a:t>
            </a:r>
            <a:r>
              <a:rPr lang="en-GB" sz="2400" dirty="0"/>
              <a:t>and do not adjust for multiplicity</a:t>
            </a:r>
          </a:p>
          <a:p>
            <a:endParaRPr lang="en-GB" sz="2400" dirty="0"/>
          </a:p>
          <a:p>
            <a:r>
              <a:rPr lang="en-GB" sz="2400" dirty="0"/>
              <a:t>comparisons between sub-trials such as “which of these treatments is the most efficacious?”</a:t>
            </a:r>
          </a:p>
          <a:p>
            <a:pPr lvl="1"/>
            <a:r>
              <a:rPr lang="en-GB" sz="2400" i="1" dirty="0"/>
              <a:t>control for overall false positives</a:t>
            </a:r>
          </a:p>
          <a:p>
            <a:pPr marL="0" indent="0">
              <a:buNone/>
            </a:pPr>
            <a:endParaRPr lang="en-GB" sz="24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394781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353B00-5A19-CD4F-B24F-F856F94469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0638" y="147641"/>
            <a:ext cx="8390238" cy="452084"/>
          </a:xfrm>
        </p:spPr>
        <p:txBody>
          <a:bodyPr>
            <a:noAutofit/>
          </a:bodyPr>
          <a:lstStyle/>
          <a:p>
            <a:r>
              <a:rPr lang="en-GB" sz="1800" dirty="0"/>
              <a:t>Saville and Berry "Efficiencies of platform clinical trials: A vision of the </a:t>
            </a:r>
            <a:br>
              <a:rPr lang="en-GB" sz="1800" dirty="0"/>
            </a:br>
            <a:r>
              <a:rPr lang="en-GB" sz="1800" dirty="0"/>
              <a:t>	future”.    2016 Clinical Trials</a:t>
            </a:r>
          </a:p>
        </p:txBody>
      </p:sp>
      <p:pic>
        <p:nvPicPr>
          <p:cNvPr id="6" name="Content Placeholder 5" descr="A screenshot of a cell phone screen with text&#10;&#10;Description automatically generated">
            <a:extLst>
              <a:ext uri="{FF2B5EF4-FFF2-40B4-BE49-F238E27FC236}">
                <a16:creationId xmlns:a16="http://schemas.microsoft.com/office/drawing/2014/main" id="{A5896306-8040-3740-8BA0-C880797F728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80070" y="835368"/>
            <a:ext cx="6783859" cy="5543292"/>
          </a:xfrm>
        </p:spPr>
      </p:pic>
    </p:spTree>
    <p:extLst>
      <p:ext uri="{BB962C8B-B14F-4D97-AF65-F5344CB8AC3E}">
        <p14:creationId xmlns:p14="http://schemas.microsoft.com/office/powerpoint/2010/main" val="113693812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EF0D72-CFD5-D149-BC3C-D1EED0D802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Biomarker platform trial</a:t>
            </a:r>
          </a:p>
        </p:txBody>
      </p:sp>
      <p:pic>
        <p:nvPicPr>
          <p:cNvPr id="6" name="Content Placeholder 5" descr="A screenshot of a cell phone&#10;&#10;Description automatically generated">
            <a:extLst>
              <a:ext uri="{FF2B5EF4-FFF2-40B4-BE49-F238E27FC236}">
                <a16:creationId xmlns:a16="http://schemas.microsoft.com/office/drawing/2014/main" id="{CD1994B8-55E3-7240-A89C-5E6675CF895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97394" y="916503"/>
            <a:ext cx="7632205" cy="5378208"/>
          </a:xfrm>
        </p:spPr>
      </p:pic>
    </p:spTree>
    <p:extLst>
      <p:ext uri="{BB962C8B-B14F-4D97-AF65-F5344CB8AC3E}">
        <p14:creationId xmlns:p14="http://schemas.microsoft.com/office/powerpoint/2010/main" val="9589940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CD9A92-B9D4-A249-9757-45B0B079C7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I-Spy2 : Breast Cancer platform trial</a:t>
            </a:r>
          </a:p>
        </p:txBody>
      </p:sp>
      <p:pic>
        <p:nvPicPr>
          <p:cNvPr id="6" name="Content Placeholder 5" descr="A close up of text on a white background&#10;&#10;Description automatically generated">
            <a:extLst>
              <a:ext uri="{FF2B5EF4-FFF2-40B4-BE49-F238E27FC236}">
                <a16:creationId xmlns:a16="http://schemas.microsoft.com/office/drawing/2014/main" id="{9B9B2A8E-C182-4D40-87A3-42BF24F2721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03189" y="773929"/>
            <a:ext cx="7537621" cy="5757906"/>
          </a:xfrm>
        </p:spPr>
      </p:pic>
    </p:spTree>
    <p:extLst>
      <p:ext uri="{BB962C8B-B14F-4D97-AF65-F5344CB8AC3E}">
        <p14:creationId xmlns:p14="http://schemas.microsoft.com/office/powerpoint/2010/main" val="425558647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FA5347-BE28-8945-8BE6-35134FE765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FDA recommendations on MP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27548A8-3CE1-AB4E-AE25-1D96BF48707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201233"/>
            <a:ext cx="8291384" cy="5001859"/>
          </a:xfrm>
        </p:spPr>
        <p:txBody>
          <a:bodyPr>
            <a:normAutofit/>
          </a:bodyPr>
          <a:lstStyle/>
          <a:p>
            <a:r>
              <a:rPr lang="en-GB" dirty="0"/>
              <a:t>Recommends that the sponsor </a:t>
            </a:r>
            <a:r>
              <a:rPr lang="en-GB" u="sng" dirty="0"/>
              <a:t>establish the recommended phase 2 dose</a:t>
            </a:r>
          </a:p>
          <a:p>
            <a:pPr lvl="1"/>
            <a:r>
              <a:rPr lang="en-GB" sz="2000" dirty="0"/>
              <a:t>an initial dose-finding phase is allowed in each sub-trial</a:t>
            </a:r>
          </a:p>
          <a:p>
            <a:pPr lvl="1"/>
            <a:endParaRPr lang="en-GB" sz="2000" dirty="0"/>
          </a:p>
          <a:p>
            <a:r>
              <a:rPr lang="en-GB" dirty="0"/>
              <a:t>An MP </a:t>
            </a:r>
            <a:r>
              <a:rPr lang="en-GB" dirty="0">
                <a:solidFill>
                  <a:schemeClr val="accent2">
                    <a:lumMod val="75000"/>
                  </a:schemeClr>
                </a:solidFill>
              </a:rPr>
              <a:t>can be</a:t>
            </a:r>
          </a:p>
          <a:p>
            <a:pPr lvl="1"/>
            <a:r>
              <a:rPr lang="en-GB" sz="2000" dirty="0"/>
              <a:t>exploratory studies</a:t>
            </a:r>
          </a:p>
          <a:p>
            <a:pPr lvl="1"/>
            <a:r>
              <a:rPr lang="en-GB" sz="2000" dirty="0"/>
              <a:t>support a marketing application</a:t>
            </a:r>
          </a:p>
          <a:p>
            <a:pPr lvl="1"/>
            <a:r>
              <a:rPr lang="en-GB" sz="2000" dirty="0"/>
              <a:t>structured to evaluate, in parallel multiple drugs compared to their respective controls or a single control</a:t>
            </a:r>
          </a:p>
          <a:p>
            <a:pPr lvl="1"/>
            <a:endParaRPr lang="en-GB" sz="2000" dirty="0"/>
          </a:p>
          <a:p>
            <a:r>
              <a:rPr lang="en-GB" dirty="0"/>
              <a:t>The design </a:t>
            </a:r>
            <a:r>
              <a:rPr lang="en-GB" b="1" dirty="0"/>
              <a:t>can be fixed or adaptive </a:t>
            </a:r>
            <a:r>
              <a:rPr lang="en-GB" dirty="0"/>
              <a:t>with the intent to modify or terminate sub-trials</a:t>
            </a:r>
          </a:p>
          <a:p>
            <a:endParaRPr lang="en-GB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019185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2F1700-4872-7949-AEF8-521B49BCA3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Key Areas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0AB7E66-CCA6-5244-8FC7-F5E3A099AB0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2400" dirty="0"/>
              <a:t>Consortium building/Partnership alliances</a:t>
            </a:r>
          </a:p>
          <a:p>
            <a:r>
              <a:rPr lang="en-GB" sz="2400" dirty="0"/>
              <a:t>Regulatory strategy</a:t>
            </a:r>
          </a:p>
          <a:p>
            <a:r>
              <a:rPr lang="en-GB" sz="2400" dirty="0"/>
              <a:t>Recruitment</a:t>
            </a:r>
          </a:p>
          <a:p>
            <a:r>
              <a:rPr lang="en-GB" sz="2400" dirty="0"/>
              <a:t>Data management</a:t>
            </a:r>
          </a:p>
          <a:p>
            <a:r>
              <a:rPr lang="en-GB" sz="2400" dirty="0"/>
              <a:t>Safety management</a:t>
            </a:r>
          </a:p>
          <a:p>
            <a:r>
              <a:rPr lang="en-GB" sz="2400" dirty="0"/>
              <a:t>Drug Acquisition and Management</a:t>
            </a:r>
          </a:p>
          <a:p>
            <a:r>
              <a:rPr lang="en-GB" sz="2400" dirty="0"/>
              <a:t>Trial Oversight (financial, contractual, IT, etc..)</a:t>
            </a:r>
          </a:p>
          <a:p>
            <a:r>
              <a:rPr lang="en-GB" sz="2400" dirty="0"/>
              <a:t>Training/Education</a:t>
            </a:r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66540402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INNODIA Platform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8861" y="1374326"/>
            <a:ext cx="8757053" cy="47790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12476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072288-F1EC-C34E-95FF-F1BE08A4E0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8083" y="98368"/>
            <a:ext cx="7000522" cy="452084"/>
          </a:xfrm>
        </p:spPr>
        <p:txBody>
          <a:bodyPr>
            <a:normAutofit fontScale="90000"/>
          </a:bodyPr>
          <a:lstStyle/>
          <a:p>
            <a:r>
              <a:rPr lang="en-US" dirty="0"/>
              <a:t>Each trial can add additional measurements</a:t>
            </a:r>
          </a:p>
        </p:txBody>
      </p:sp>
      <p:grpSp>
        <p:nvGrpSpPr>
          <p:cNvPr id="131" name="Group 130">
            <a:extLst>
              <a:ext uri="{FF2B5EF4-FFF2-40B4-BE49-F238E27FC236}">
                <a16:creationId xmlns:a16="http://schemas.microsoft.com/office/drawing/2014/main" id="{8F0C7F40-7C69-BB4F-BEC8-38C64694BD45}"/>
              </a:ext>
            </a:extLst>
          </p:cNvPr>
          <p:cNvGrpSpPr/>
          <p:nvPr/>
        </p:nvGrpSpPr>
        <p:grpSpPr>
          <a:xfrm>
            <a:off x="159433" y="788379"/>
            <a:ext cx="8825133" cy="6069621"/>
            <a:chOff x="211586" y="413411"/>
            <a:chExt cx="8825133" cy="6069621"/>
          </a:xfrm>
        </p:grpSpPr>
        <p:cxnSp>
          <p:nvCxnSpPr>
            <p:cNvPr id="132" name="Straight Connector 131">
              <a:extLst>
                <a:ext uri="{FF2B5EF4-FFF2-40B4-BE49-F238E27FC236}">
                  <a16:creationId xmlns:a16="http://schemas.microsoft.com/office/drawing/2014/main" id="{66A57D8F-A9D8-F24D-AC8A-3CE5B7F055A6}"/>
                </a:ext>
              </a:extLst>
            </p:cNvPr>
            <p:cNvCxnSpPr/>
            <p:nvPr/>
          </p:nvCxnSpPr>
          <p:spPr>
            <a:xfrm>
              <a:off x="6202715" y="959091"/>
              <a:ext cx="0" cy="1323088"/>
            </a:xfrm>
            <a:prstGeom prst="line">
              <a:avLst/>
            </a:prstGeom>
            <a:ln w="19050">
              <a:solidFill>
                <a:schemeClr val="accent6"/>
              </a:solidFill>
              <a:prstDash val="sysDash"/>
            </a:ln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133" name="Straight Connector 132">
              <a:extLst>
                <a:ext uri="{FF2B5EF4-FFF2-40B4-BE49-F238E27FC236}">
                  <a16:creationId xmlns:a16="http://schemas.microsoft.com/office/drawing/2014/main" id="{B9737A3B-E65A-9A44-A536-C4723FAA28BC}"/>
                </a:ext>
              </a:extLst>
            </p:cNvPr>
            <p:cNvCxnSpPr/>
            <p:nvPr/>
          </p:nvCxnSpPr>
          <p:spPr>
            <a:xfrm flipH="1">
              <a:off x="2989587" y="885088"/>
              <a:ext cx="9260" cy="1456298"/>
            </a:xfrm>
            <a:prstGeom prst="line">
              <a:avLst/>
            </a:prstGeom>
            <a:ln w="19050">
              <a:solidFill>
                <a:schemeClr val="accent6"/>
              </a:solidFill>
              <a:prstDash val="sysDash"/>
            </a:ln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134" name="Straight Connector 133">
              <a:extLst>
                <a:ext uri="{FF2B5EF4-FFF2-40B4-BE49-F238E27FC236}">
                  <a16:creationId xmlns:a16="http://schemas.microsoft.com/office/drawing/2014/main" id="{ABE62A3F-DE8E-8147-AEAF-71C27F7AE903}"/>
                </a:ext>
              </a:extLst>
            </p:cNvPr>
            <p:cNvCxnSpPr/>
            <p:nvPr/>
          </p:nvCxnSpPr>
          <p:spPr>
            <a:xfrm flipH="1">
              <a:off x="2725181" y="891963"/>
              <a:ext cx="9260" cy="1456298"/>
            </a:xfrm>
            <a:prstGeom prst="line">
              <a:avLst/>
            </a:prstGeom>
            <a:ln w="19050">
              <a:solidFill>
                <a:schemeClr val="accent6"/>
              </a:solidFill>
              <a:prstDash val="sysDash"/>
            </a:ln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135" name="Straight Connector 134">
              <a:extLst>
                <a:ext uri="{FF2B5EF4-FFF2-40B4-BE49-F238E27FC236}">
                  <a16:creationId xmlns:a16="http://schemas.microsoft.com/office/drawing/2014/main" id="{C14D6EA6-A753-CC4A-9C9B-B5FF5B145A13}"/>
                </a:ext>
              </a:extLst>
            </p:cNvPr>
            <p:cNvCxnSpPr>
              <a:endCxn id="244" idx="0"/>
            </p:cNvCxnSpPr>
            <p:nvPr/>
          </p:nvCxnSpPr>
          <p:spPr>
            <a:xfrm>
              <a:off x="2167657" y="1253374"/>
              <a:ext cx="4933" cy="4670696"/>
            </a:xfrm>
            <a:prstGeom prst="line">
              <a:avLst/>
            </a:prstGeom>
            <a:ln w="19050"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6" name="Straight Connector 135">
              <a:extLst>
                <a:ext uri="{FF2B5EF4-FFF2-40B4-BE49-F238E27FC236}">
                  <a16:creationId xmlns:a16="http://schemas.microsoft.com/office/drawing/2014/main" id="{EBBE7202-6DD4-1443-AF1E-8399EF70AD0B}"/>
                </a:ext>
              </a:extLst>
            </p:cNvPr>
            <p:cNvCxnSpPr>
              <a:endCxn id="241" idx="0"/>
            </p:cNvCxnSpPr>
            <p:nvPr/>
          </p:nvCxnSpPr>
          <p:spPr>
            <a:xfrm>
              <a:off x="3668780" y="1253374"/>
              <a:ext cx="25323" cy="4627112"/>
            </a:xfrm>
            <a:prstGeom prst="line">
              <a:avLst/>
            </a:prstGeom>
            <a:ln w="19050"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7" name="Straight Connector 136">
              <a:extLst>
                <a:ext uri="{FF2B5EF4-FFF2-40B4-BE49-F238E27FC236}">
                  <a16:creationId xmlns:a16="http://schemas.microsoft.com/office/drawing/2014/main" id="{04AFA367-1B95-154D-82F6-37C62A93E8A8}"/>
                </a:ext>
              </a:extLst>
            </p:cNvPr>
            <p:cNvCxnSpPr/>
            <p:nvPr/>
          </p:nvCxnSpPr>
          <p:spPr>
            <a:xfrm>
              <a:off x="4990503" y="1086162"/>
              <a:ext cx="0" cy="4689819"/>
            </a:xfrm>
            <a:prstGeom prst="line">
              <a:avLst/>
            </a:prstGeom>
            <a:ln w="19050"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8" name="Straight Connector 137">
              <a:extLst>
                <a:ext uri="{FF2B5EF4-FFF2-40B4-BE49-F238E27FC236}">
                  <a16:creationId xmlns:a16="http://schemas.microsoft.com/office/drawing/2014/main" id="{C0BE363D-CE39-1446-897E-6C84D8725EAB}"/>
                </a:ext>
              </a:extLst>
            </p:cNvPr>
            <p:cNvCxnSpPr>
              <a:endCxn id="243" idx="0"/>
            </p:cNvCxnSpPr>
            <p:nvPr/>
          </p:nvCxnSpPr>
          <p:spPr>
            <a:xfrm>
              <a:off x="7251526" y="1253373"/>
              <a:ext cx="15346" cy="4616299"/>
            </a:xfrm>
            <a:prstGeom prst="line">
              <a:avLst/>
            </a:prstGeom>
            <a:ln w="19050"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9" name="Straight Connector 138">
              <a:extLst>
                <a:ext uri="{FF2B5EF4-FFF2-40B4-BE49-F238E27FC236}">
                  <a16:creationId xmlns:a16="http://schemas.microsoft.com/office/drawing/2014/main" id="{C442AB3E-9330-7849-8C53-C59EECB6AE45}"/>
                </a:ext>
              </a:extLst>
            </p:cNvPr>
            <p:cNvCxnSpPr>
              <a:endCxn id="246" idx="0"/>
            </p:cNvCxnSpPr>
            <p:nvPr/>
          </p:nvCxnSpPr>
          <p:spPr>
            <a:xfrm>
              <a:off x="8490785" y="2505335"/>
              <a:ext cx="14202" cy="3364337"/>
            </a:xfrm>
            <a:prstGeom prst="line">
              <a:avLst/>
            </a:prstGeom>
            <a:ln w="19050"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0" name="Rounded Rectangle 139">
              <a:extLst>
                <a:ext uri="{FF2B5EF4-FFF2-40B4-BE49-F238E27FC236}">
                  <a16:creationId xmlns:a16="http://schemas.microsoft.com/office/drawing/2014/main" id="{2D32E4C7-A52D-8444-A7EF-A344CD89E340}"/>
                </a:ext>
              </a:extLst>
            </p:cNvPr>
            <p:cNvSpPr/>
            <p:nvPr/>
          </p:nvSpPr>
          <p:spPr>
            <a:xfrm>
              <a:off x="224956" y="2497997"/>
              <a:ext cx="8678124" cy="3445195"/>
            </a:xfrm>
            <a:prstGeom prst="roundRect">
              <a:avLst>
                <a:gd name="adj" fmla="val 7785"/>
              </a:avLst>
            </a:prstGeom>
            <a:noFill/>
            <a:ln w="19050"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GB" sz="1891">
                <a:solidFill>
                  <a:srgbClr val="5B9BD5">
                    <a:lumMod val="50000"/>
                  </a:srgbClr>
                </a:solidFill>
              </a:endParaRPr>
            </a:p>
          </p:txBody>
        </p:sp>
        <p:sp>
          <p:nvSpPr>
            <p:cNvPr id="141" name="TextBox 140">
              <a:extLst>
                <a:ext uri="{FF2B5EF4-FFF2-40B4-BE49-F238E27FC236}">
                  <a16:creationId xmlns:a16="http://schemas.microsoft.com/office/drawing/2014/main" id="{932F542B-6200-704E-BC1E-9A632A0843AA}"/>
                </a:ext>
              </a:extLst>
            </p:cNvPr>
            <p:cNvSpPr txBox="1"/>
            <p:nvPr/>
          </p:nvSpPr>
          <p:spPr>
            <a:xfrm>
              <a:off x="1359163" y="4311440"/>
              <a:ext cx="566181" cy="26282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GB" sz="1108" dirty="0">
                  <a:solidFill>
                    <a:srgbClr val="5B9BD5">
                      <a:lumMod val="50000"/>
                    </a:srgbClr>
                  </a:solidFill>
                </a:rPr>
                <a:t>MMTT</a:t>
              </a:r>
            </a:p>
          </p:txBody>
        </p:sp>
        <p:sp>
          <p:nvSpPr>
            <p:cNvPr id="142" name="TextBox 141">
              <a:extLst>
                <a:ext uri="{FF2B5EF4-FFF2-40B4-BE49-F238E27FC236}">
                  <a16:creationId xmlns:a16="http://schemas.microsoft.com/office/drawing/2014/main" id="{8DA19E3C-240E-0F4B-BB1E-CC4754D0C49C}"/>
                </a:ext>
              </a:extLst>
            </p:cNvPr>
            <p:cNvSpPr txBox="1"/>
            <p:nvPr/>
          </p:nvSpPr>
          <p:spPr>
            <a:xfrm>
              <a:off x="457694" y="5652603"/>
              <a:ext cx="1467069" cy="26282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GB" sz="1108" dirty="0">
                  <a:solidFill>
                    <a:prstClr val="black"/>
                  </a:solidFill>
                </a:rPr>
                <a:t>DBS C-peptide (home)</a:t>
              </a:r>
            </a:p>
          </p:txBody>
        </p:sp>
        <p:sp>
          <p:nvSpPr>
            <p:cNvPr id="143" name="TextBox 142">
              <a:extLst>
                <a:ext uri="{FF2B5EF4-FFF2-40B4-BE49-F238E27FC236}">
                  <a16:creationId xmlns:a16="http://schemas.microsoft.com/office/drawing/2014/main" id="{4E1367E5-8906-114B-A46A-145293D7AD60}"/>
                </a:ext>
              </a:extLst>
            </p:cNvPr>
            <p:cNvSpPr txBox="1"/>
            <p:nvPr/>
          </p:nvSpPr>
          <p:spPr>
            <a:xfrm>
              <a:off x="331164" y="4755595"/>
              <a:ext cx="1615797" cy="2628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GB" sz="1108" dirty="0">
                  <a:solidFill>
                    <a:srgbClr val="5B9BD5">
                      <a:lumMod val="50000"/>
                    </a:srgbClr>
                  </a:solidFill>
                </a:rPr>
                <a:t>Immune Biomarkers</a:t>
              </a:r>
            </a:p>
          </p:txBody>
        </p:sp>
        <p:cxnSp>
          <p:nvCxnSpPr>
            <p:cNvPr id="144" name="Straight Arrow Connector 143">
              <a:extLst>
                <a:ext uri="{FF2B5EF4-FFF2-40B4-BE49-F238E27FC236}">
                  <a16:creationId xmlns:a16="http://schemas.microsoft.com/office/drawing/2014/main" id="{4BF53984-26F8-C548-91EC-BBBA375076F8}"/>
                </a:ext>
              </a:extLst>
            </p:cNvPr>
            <p:cNvCxnSpPr/>
            <p:nvPr/>
          </p:nvCxnSpPr>
          <p:spPr>
            <a:xfrm flipV="1">
              <a:off x="3132568" y="5687942"/>
              <a:ext cx="0" cy="157262"/>
            </a:xfrm>
            <a:prstGeom prst="straightConnector1">
              <a:avLst/>
            </a:prstGeom>
            <a:ln w="31750">
              <a:solidFill>
                <a:schemeClr val="tx1"/>
              </a:solidFill>
              <a:tailEnd type="triangle" w="lg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5" name="Straight Arrow Connector 144">
              <a:extLst>
                <a:ext uri="{FF2B5EF4-FFF2-40B4-BE49-F238E27FC236}">
                  <a16:creationId xmlns:a16="http://schemas.microsoft.com/office/drawing/2014/main" id="{BA72044B-C5EB-A846-AC84-69592756DFD5}"/>
                </a:ext>
              </a:extLst>
            </p:cNvPr>
            <p:cNvCxnSpPr/>
            <p:nvPr/>
          </p:nvCxnSpPr>
          <p:spPr>
            <a:xfrm flipV="1">
              <a:off x="3682600" y="5687942"/>
              <a:ext cx="0" cy="157262"/>
            </a:xfrm>
            <a:prstGeom prst="straightConnector1">
              <a:avLst/>
            </a:prstGeom>
            <a:ln w="31750">
              <a:solidFill>
                <a:schemeClr val="tx1"/>
              </a:solidFill>
              <a:tailEnd type="triangle" w="lg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6" name="Straight Arrow Connector 145">
              <a:extLst>
                <a:ext uri="{FF2B5EF4-FFF2-40B4-BE49-F238E27FC236}">
                  <a16:creationId xmlns:a16="http://schemas.microsoft.com/office/drawing/2014/main" id="{50EABBA3-A9D5-844C-849A-B9DDDC768F7A}"/>
                </a:ext>
              </a:extLst>
            </p:cNvPr>
            <p:cNvCxnSpPr/>
            <p:nvPr/>
          </p:nvCxnSpPr>
          <p:spPr>
            <a:xfrm flipV="1">
              <a:off x="4144677" y="5687942"/>
              <a:ext cx="0" cy="157262"/>
            </a:xfrm>
            <a:prstGeom prst="straightConnector1">
              <a:avLst/>
            </a:prstGeom>
            <a:ln w="31750">
              <a:solidFill>
                <a:schemeClr val="tx1"/>
              </a:solidFill>
              <a:tailEnd type="triangle" w="lg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7" name="Straight Arrow Connector 146">
              <a:extLst>
                <a:ext uri="{FF2B5EF4-FFF2-40B4-BE49-F238E27FC236}">
                  <a16:creationId xmlns:a16="http://schemas.microsoft.com/office/drawing/2014/main" id="{F246F723-ABED-874A-B513-0A90269E642B}"/>
                </a:ext>
              </a:extLst>
            </p:cNvPr>
            <p:cNvCxnSpPr/>
            <p:nvPr/>
          </p:nvCxnSpPr>
          <p:spPr>
            <a:xfrm flipV="1">
              <a:off x="5010182" y="5695263"/>
              <a:ext cx="0" cy="157262"/>
            </a:xfrm>
            <a:prstGeom prst="straightConnector1">
              <a:avLst/>
            </a:prstGeom>
            <a:ln w="31750">
              <a:solidFill>
                <a:schemeClr val="tx1"/>
              </a:solidFill>
              <a:tailEnd type="triangle" w="lg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8" name="Straight Arrow Connector 147">
              <a:extLst>
                <a:ext uri="{FF2B5EF4-FFF2-40B4-BE49-F238E27FC236}">
                  <a16:creationId xmlns:a16="http://schemas.microsoft.com/office/drawing/2014/main" id="{0A2E7BCE-A7EE-0C47-850A-192F2FA123C3}"/>
                </a:ext>
              </a:extLst>
            </p:cNvPr>
            <p:cNvCxnSpPr/>
            <p:nvPr/>
          </p:nvCxnSpPr>
          <p:spPr>
            <a:xfrm flipV="1">
              <a:off x="4991367" y="4362056"/>
              <a:ext cx="0" cy="157262"/>
            </a:xfrm>
            <a:prstGeom prst="straightConnector1">
              <a:avLst/>
            </a:prstGeom>
            <a:ln w="31750">
              <a:solidFill>
                <a:schemeClr val="accent1">
                  <a:lumMod val="50000"/>
                </a:schemeClr>
              </a:solidFill>
              <a:tailEnd type="triangle" w="lg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9" name="Straight Arrow Connector 148">
              <a:extLst>
                <a:ext uri="{FF2B5EF4-FFF2-40B4-BE49-F238E27FC236}">
                  <a16:creationId xmlns:a16="http://schemas.microsoft.com/office/drawing/2014/main" id="{C1C35697-F1E6-E94C-BAAC-A9C2EB5CEFF3}"/>
                </a:ext>
              </a:extLst>
            </p:cNvPr>
            <p:cNvCxnSpPr/>
            <p:nvPr/>
          </p:nvCxnSpPr>
          <p:spPr>
            <a:xfrm flipV="1">
              <a:off x="8512970" y="4360967"/>
              <a:ext cx="0" cy="157262"/>
            </a:xfrm>
            <a:prstGeom prst="straightConnector1">
              <a:avLst/>
            </a:prstGeom>
            <a:ln w="31750">
              <a:solidFill>
                <a:schemeClr val="accent1">
                  <a:lumMod val="50000"/>
                </a:schemeClr>
              </a:solidFill>
              <a:tailEnd type="triangle" w="lg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0" name="Straight Arrow Connector 149">
              <a:extLst>
                <a:ext uri="{FF2B5EF4-FFF2-40B4-BE49-F238E27FC236}">
                  <a16:creationId xmlns:a16="http://schemas.microsoft.com/office/drawing/2014/main" id="{12879203-8CB0-DD4D-9DE5-9A14F12D7A35}"/>
                </a:ext>
              </a:extLst>
            </p:cNvPr>
            <p:cNvCxnSpPr/>
            <p:nvPr/>
          </p:nvCxnSpPr>
          <p:spPr>
            <a:xfrm flipV="1">
              <a:off x="7278469" y="4359546"/>
              <a:ext cx="0" cy="157262"/>
            </a:xfrm>
            <a:prstGeom prst="straightConnector1">
              <a:avLst/>
            </a:prstGeom>
            <a:ln w="31750">
              <a:solidFill>
                <a:schemeClr val="accent1">
                  <a:lumMod val="50000"/>
                </a:schemeClr>
              </a:solidFill>
              <a:tailEnd type="triangle" w="lg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51" name="TextBox 150">
              <a:extLst>
                <a:ext uri="{FF2B5EF4-FFF2-40B4-BE49-F238E27FC236}">
                  <a16:creationId xmlns:a16="http://schemas.microsoft.com/office/drawing/2014/main" id="{50249FA0-3EBB-8042-8D8C-C32B18392A50}"/>
                </a:ext>
              </a:extLst>
            </p:cNvPr>
            <p:cNvSpPr txBox="1"/>
            <p:nvPr/>
          </p:nvSpPr>
          <p:spPr>
            <a:xfrm>
              <a:off x="319862" y="4965229"/>
              <a:ext cx="1587810" cy="2628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GB" sz="1108" dirty="0">
                  <a:solidFill>
                    <a:srgbClr val="5B9BD5">
                      <a:lumMod val="50000"/>
                    </a:srgbClr>
                  </a:solidFill>
                </a:rPr>
                <a:t>Blood Omics</a:t>
              </a:r>
            </a:p>
          </p:txBody>
        </p:sp>
        <p:sp>
          <p:nvSpPr>
            <p:cNvPr id="152" name="TextBox 151">
              <a:extLst>
                <a:ext uri="{FF2B5EF4-FFF2-40B4-BE49-F238E27FC236}">
                  <a16:creationId xmlns:a16="http://schemas.microsoft.com/office/drawing/2014/main" id="{D3540345-B11E-5F46-A577-8320AB82E594}"/>
                </a:ext>
              </a:extLst>
            </p:cNvPr>
            <p:cNvSpPr txBox="1"/>
            <p:nvPr/>
          </p:nvSpPr>
          <p:spPr>
            <a:xfrm>
              <a:off x="949350" y="5410122"/>
              <a:ext cx="986392" cy="2628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GB" sz="1108" dirty="0">
                  <a:solidFill>
                    <a:srgbClr val="5B9BD5">
                      <a:lumMod val="50000"/>
                    </a:srgbClr>
                  </a:solidFill>
                </a:rPr>
                <a:t>Microbiome</a:t>
              </a:r>
            </a:p>
          </p:txBody>
        </p:sp>
        <p:cxnSp>
          <p:nvCxnSpPr>
            <p:cNvPr id="153" name="Straight Arrow Connector 152">
              <a:extLst>
                <a:ext uri="{FF2B5EF4-FFF2-40B4-BE49-F238E27FC236}">
                  <a16:creationId xmlns:a16="http://schemas.microsoft.com/office/drawing/2014/main" id="{FD3EDEB8-6097-9742-B336-B0D454593A52}"/>
                </a:ext>
              </a:extLst>
            </p:cNvPr>
            <p:cNvCxnSpPr/>
            <p:nvPr/>
          </p:nvCxnSpPr>
          <p:spPr>
            <a:xfrm flipV="1">
              <a:off x="2154526" y="4790561"/>
              <a:ext cx="0" cy="157262"/>
            </a:xfrm>
            <a:prstGeom prst="straightConnector1">
              <a:avLst/>
            </a:prstGeom>
            <a:ln w="31750">
              <a:solidFill>
                <a:schemeClr val="accent1">
                  <a:lumMod val="50000"/>
                </a:schemeClr>
              </a:solidFill>
              <a:tailEnd type="triangle" w="lg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4" name="Straight Arrow Connector 153">
              <a:extLst>
                <a:ext uri="{FF2B5EF4-FFF2-40B4-BE49-F238E27FC236}">
                  <a16:creationId xmlns:a16="http://schemas.microsoft.com/office/drawing/2014/main" id="{D1FA1D3A-40DB-5F46-A2F5-3609E34027CD}"/>
                </a:ext>
              </a:extLst>
            </p:cNvPr>
            <p:cNvCxnSpPr/>
            <p:nvPr/>
          </p:nvCxnSpPr>
          <p:spPr>
            <a:xfrm flipV="1">
              <a:off x="2162341" y="5000222"/>
              <a:ext cx="0" cy="157262"/>
            </a:xfrm>
            <a:prstGeom prst="straightConnector1">
              <a:avLst/>
            </a:prstGeom>
            <a:ln w="31750">
              <a:solidFill>
                <a:schemeClr val="accent1">
                  <a:lumMod val="50000"/>
                </a:schemeClr>
              </a:solidFill>
              <a:tailEnd type="triangle" w="lg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5" name="Straight Arrow Connector 154">
              <a:extLst>
                <a:ext uri="{FF2B5EF4-FFF2-40B4-BE49-F238E27FC236}">
                  <a16:creationId xmlns:a16="http://schemas.microsoft.com/office/drawing/2014/main" id="{0602A1D3-7B7C-BC44-8198-1DAF79E72297}"/>
                </a:ext>
              </a:extLst>
            </p:cNvPr>
            <p:cNvCxnSpPr/>
            <p:nvPr/>
          </p:nvCxnSpPr>
          <p:spPr>
            <a:xfrm flipV="1">
              <a:off x="2162341" y="5230733"/>
              <a:ext cx="0" cy="157262"/>
            </a:xfrm>
            <a:prstGeom prst="straightConnector1">
              <a:avLst/>
            </a:prstGeom>
            <a:ln w="31750">
              <a:solidFill>
                <a:schemeClr val="accent1">
                  <a:lumMod val="50000"/>
                </a:schemeClr>
              </a:solidFill>
              <a:tailEnd type="triangle" w="lg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6" name="Straight Arrow Connector 155">
              <a:extLst>
                <a:ext uri="{FF2B5EF4-FFF2-40B4-BE49-F238E27FC236}">
                  <a16:creationId xmlns:a16="http://schemas.microsoft.com/office/drawing/2014/main" id="{646608A4-619E-E345-96B5-1C0408CB1710}"/>
                </a:ext>
              </a:extLst>
            </p:cNvPr>
            <p:cNvCxnSpPr/>
            <p:nvPr/>
          </p:nvCxnSpPr>
          <p:spPr>
            <a:xfrm flipV="1">
              <a:off x="4994911" y="4793553"/>
              <a:ext cx="0" cy="157262"/>
            </a:xfrm>
            <a:prstGeom prst="straightConnector1">
              <a:avLst/>
            </a:prstGeom>
            <a:ln w="31750">
              <a:solidFill>
                <a:schemeClr val="accent1">
                  <a:lumMod val="50000"/>
                </a:schemeClr>
              </a:solidFill>
              <a:tailEnd type="triangle" w="lg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7" name="Straight Arrow Connector 156">
              <a:extLst>
                <a:ext uri="{FF2B5EF4-FFF2-40B4-BE49-F238E27FC236}">
                  <a16:creationId xmlns:a16="http://schemas.microsoft.com/office/drawing/2014/main" id="{77324BDD-7A72-F14F-8453-76D6C4D1760D}"/>
                </a:ext>
              </a:extLst>
            </p:cNvPr>
            <p:cNvCxnSpPr/>
            <p:nvPr/>
          </p:nvCxnSpPr>
          <p:spPr>
            <a:xfrm flipV="1">
              <a:off x="4984032" y="5237050"/>
              <a:ext cx="0" cy="157262"/>
            </a:xfrm>
            <a:prstGeom prst="straightConnector1">
              <a:avLst/>
            </a:prstGeom>
            <a:ln w="31750">
              <a:solidFill>
                <a:schemeClr val="accent1">
                  <a:lumMod val="50000"/>
                </a:schemeClr>
              </a:solidFill>
              <a:tailEnd type="triangle" w="lg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8" name="Straight Arrow Connector 157">
              <a:extLst>
                <a:ext uri="{FF2B5EF4-FFF2-40B4-BE49-F238E27FC236}">
                  <a16:creationId xmlns:a16="http://schemas.microsoft.com/office/drawing/2014/main" id="{AC3C3708-4226-A54A-83BB-7EF258108E2A}"/>
                </a:ext>
              </a:extLst>
            </p:cNvPr>
            <p:cNvCxnSpPr/>
            <p:nvPr/>
          </p:nvCxnSpPr>
          <p:spPr>
            <a:xfrm flipV="1">
              <a:off x="7281600" y="4792146"/>
              <a:ext cx="0" cy="157262"/>
            </a:xfrm>
            <a:prstGeom prst="straightConnector1">
              <a:avLst/>
            </a:prstGeom>
            <a:ln w="31750">
              <a:solidFill>
                <a:schemeClr val="accent1">
                  <a:lumMod val="50000"/>
                </a:schemeClr>
              </a:solidFill>
              <a:tailEnd type="triangle" w="lg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9" name="Straight Arrow Connector 158">
              <a:extLst>
                <a:ext uri="{FF2B5EF4-FFF2-40B4-BE49-F238E27FC236}">
                  <a16:creationId xmlns:a16="http://schemas.microsoft.com/office/drawing/2014/main" id="{D4656591-BE98-F241-AE74-D6EBA73C8649}"/>
                </a:ext>
              </a:extLst>
            </p:cNvPr>
            <p:cNvCxnSpPr/>
            <p:nvPr/>
          </p:nvCxnSpPr>
          <p:spPr>
            <a:xfrm flipV="1">
              <a:off x="7288306" y="4999623"/>
              <a:ext cx="0" cy="157262"/>
            </a:xfrm>
            <a:prstGeom prst="straightConnector1">
              <a:avLst/>
            </a:prstGeom>
            <a:ln w="31750">
              <a:solidFill>
                <a:schemeClr val="accent1">
                  <a:lumMod val="50000"/>
                </a:schemeClr>
              </a:solidFill>
              <a:tailEnd type="triangle" w="lg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0" name="Straight Arrow Connector 159">
              <a:extLst>
                <a:ext uri="{FF2B5EF4-FFF2-40B4-BE49-F238E27FC236}">
                  <a16:creationId xmlns:a16="http://schemas.microsoft.com/office/drawing/2014/main" id="{8831142E-8F71-A842-9658-837290312B89}"/>
                </a:ext>
              </a:extLst>
            </p:cNvPr>
            <p:cNvCxnSpPr/>
            <p:nvPr/>
          </p:nvCxnSpPr>
          <p:spPr>
            <a:xfrm flipV="1">
              <a:off x="7288306" y="5256314"/>
              <a:ext cx="0" cy="157262"/>
            </a:xfrm>
            <a:prstGeom prst="straightConnector1">
              <a:avLst/>
            </a:prstGeom>
            <a:ln w="31750">
              <a:solidFill>
                <a:schemeClr val="accent1">
                  <a:lumMod val="50000"/>
                </a:schemeClr>
              </a:solidFill>
              <a:tailEnd type="triangle" w="lg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1" name="Straight Arrow Connector 160">
              <a:extLst>
                <a:ext uri="{FF2B5EF4-FFF2-40B4-BE49-F238E27FC236}">
                  <a16:creationId xmlns:a16="http://schemas.microsoft.com/office/drawing/2014/main" id="{1CCEB128-CD45-2C41-A343-60DA0E3C31A2}"/>
                </a:ext>
              </a:extLst>
            </p:cNvPr>
            <p:cNvCxnSpPr/>
            <p:nvPr/>
          </p:nvCxnSpPr>
          <p:spPr>
            <a:xfrm flipV="1">
              <a:off x="8508134" y="4806924"/>
              <a:ext cx="0" cy="157262"/>
            </a:xfrm>
            <a:prstGeom prst="straightConnector1">
              <a:avLst/>
            </a:prstGeom>
            <a:ln w="31750">
              <a:solidFill>
                <a:schemeClr val="accent1">
                  <a:lumMod val="50000"/>
                </a:schemeClr>
              </a:solidFill>
              <a:tailEnd type="triangle" w="lg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2" name="Straight Arrow Connector 161">
              <a:extLst>
                <a:ext uri="{FF2B5EF4-FFF2-40B4-BE49-F238E27FC236}">
                  <a16:creationId xmlns:a16="http://schemas.microsoft.com/office/drawing/2014/main" id="{BB7455E5-735B-BE43-8887-90EA2F271F4B}"/>
                </a:ext>
              </a:extLst>
            </p:cNvPr>
            <p:cNvCxnSpPr/>
            <p:nvPr/>
          </p:nvCxnSpPr>
          <p:spPr>
            <a:xfrm flipV="1">
              <a:off x="8505932" y="5013246"/>
              <a:ext cx="0" cy="157262"/>
            </a:xfrm>
            <a:prstGeom prst="straightConnector1">
              <a:avLst/>
            </a:prstGeom>
            <a:ln w="31750">
              <a:solidFill>
                <a:schemeClr val="accent1">
                  <a:lumMod val="50000"/>
                </a:schemeClr>
              </a:solidFill>
              <a:tailEnd type="triangle" w="lg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3" name="Straight Arrow Connector 162">
              <a:extLst>
                <a:ext uri="{FF2B5EF4-FFF2-40B4-BE49-F238E27FC236}">
                  <a16:creationId xmlns:a16="http://schemas.microsoft.com/office/drawing/2014/main" id="{675B2992-C6E0-DB44-BF44-F1546EE3D294}"/>
                </a:ext>
              </a:extLst>
            </p:cNvPr>
            <p:cNvCxnSpPr/>
            <p:nvPr/>
          </p:nvCxnSpPr>
          <p:spPr>
            <a:xfrm flipV="1">
              <a:off x="8504987" y="5256323"/>
              <a:ext cx="0" cy="157262"/>
            </a:xfrm>
            <a:prstGeom prst="straightConnector1">
              <a:avLst/>
            </a:prstGeom>
            <a:ln w="31750">
              <a:solidFill>
                <a:schemeClr val="accent1">
                  <a:lumMod val="50000"/>
                </a:schemeClr>
              </a:solidFill>
              <a:tailEnd type="triangle" w="lg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64" name="TextBox 163">
              <a:extLst>
                <a:ext uri="{FF2B5EF4-FFF2-40B4-BE49-F238E27FC236}">
                  <a16:creationId xmlns:a16="http://schemas.microsoft.com/office/drawing/2014/main" id="{F6D323C4-0C41-F846-A096-98E85DFE024B}"/>
                </a:ext>
              </a:extLst>
            </p:cNvPr>
            <p:cNvSpPr txBox="1"/>
            <p:nvPr/>
          </p:nvSpPr>
          <p:spPr>
            <a:xfrm>
              <a:off x="251411" y="2505338"/>
              <a:ext cx="886781" cy="26282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108" dirty="0">
                  <a:solidFill>
                    <a:srgbClr val="5B9BD5">
                      <a:lumMod val="50000"/>
                    </a:srgbClr>
                  </a:solidFill>
                </a:rPr>
                <a:t>In/exclusion</a:t>
              </a:r>
            </a:p>
          </p:txBody>
        </p:sp>
        <p:cxnSp>
          <p:nvCxnSpPr>
            <p:cNvPr id="165" name="Straight Arrow Connector 164">
              <a:extLst>
                <a:ext uri="{FF2B5EF4-FFF2-40B4-BE49-F238E27FC236}">
                  <a16:creationId xmlns:a16="http://schemas.microsoft.com/office/drawing/2014/main" id="{F1B2DF27-DA6C-4446-BEE2-D07DB31CB6EC}"/>
                </a:ext>
              </a:extLst>
            </p:cNvPr>
            <p:cNvCxnSpPr/>
            <p:nvPr/>
          </p:nvCxnSpPr>
          <p:spPr>
            <a:xfrm flipV="1">
              <a:off x="2166398" y="2572532"/>
              <a:ext cx="0" cy="157262"/>
            </a:xfrm>
            <a:prstGeom prst="straightConnector1">
              <a:avLst/>
            </a:prstGeom>
            <a:ln w="31750">
              <a:solidFill>
                <a:schemeClr val="accent1">
                  <a:lumMod val="50000"/>
                </a:schemeClr>
              </a:solidFill>
              <a:tailEnd type="triangle" w="lg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66" name="TextBox 165">
              <a:extLst>
                <a:ext uri="{FF2B5EF4-FFF2-40B4-BE49-F238E27FC236}">
                  <a16:creationId xmlns:a16="http://schemas.microsoft.com/office/drawing/2014/main" id="{ED04F543-0CBD-1E41-8B9F-AFC2B5EDA756}"/>
                </a:ext>
              </a:extLst>
            </p:cNvPr>
            <p:cNvSpPr txBox="1"/>
            <p:nvPr/>
          </p:nvSpPr>
          <p:spPr>
            <a:xfrm>
              <a:off x="248596" y="2929178"/>
              <a:ext cx="1075936" cy="26282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108" dirty="0">
                  <a:solidFill>
                    <a:srgbClr val="5B9BD5">
                      <a:lumMod val="50000"/>
                    </a:srgbClr>
                  </a:solidFill>
                </a:rPr>
                <a:t>Medical history</a:t>
              </a:r>
            </a:p>
          </p:txBody>
        </p:sp>
        <p:sp>
          <p:nvSpPr>
            <p:cNvPr id="167" name="TextBox 166">
              <a:extLst>
                <a:ext uri="{FF2B5EF4-FFF2-40B4-BE49-F238E27FC236}">
                  <a16:creationId xmlns:a16="http://schemas.microsoft.com/office/drawing/2014/main" id="{99A2DD55-68C6-4C48-8E32-A5B3F2AD9C40}"/>
                </a:ext>
              </a:extLst>
            </p:cNvPr>
            <p:cNvSpPr txBox="1"/>
            <p:nvPr/>
          </p:nvSpPr>
          <p:spPr>
            <a:xfrm>
              <a:off x="244647" y="3157142"/>
              <a:ext cx="971741" cy="26282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108" dirty="0">
                  <a:solidFill>
                    <a:srgbClr val="5B9BD5">
                      <a:lumMod val="50000"/>
                    </a:srgbClr>
                  </a:solidFill>
                </a:rPr>
                <a:t>Diabetes care</a:t>
              </a:r>
            </a:p>
          </p:txBody>
        </p:sp>
        <p:sp>
          <p:nvSpPr>
            <p:cNvPr id="168" name="TextBox 167">
              <a:extLst>
                <a:ext uri="{FF2B5EF4-FFF2-40B4-BE49-F238E27FC236}">
                  <a16:creationId xmlns:a16="http://schemas.microsoft.com/office/drawing/2014/main" id="{05A0E7F4-171D-F848-9AFB-0EC4329588CE}"/>
                </a:ext>
              </a:extLst>
            </p:cNvPr>
            <p:cNvSpPr txBox="1"/>
            <p:nvPr/>
          </p:nvSpPr>
          <p:spPr>
            <a:xfrm>
              <a:off x="240697" y="3384475"/>
              <a:ext cx="1611339" cy="26282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108" dirty="0">
                  <a:solidFill>
                    <a:srgbClr val="5B9BD5">
                      <a:lumMod val="50000"/>
                    </a:srgbClr>
                  </a:solidFill>
                </a:rPr>
                <a:t>Concomitant medication</a:t>
              </a:r>
            </a:p>
          </p:txBody>
        </p:sp>
        <p:sp>
          <p:nvSpPr>
            <p:cNvPr id="169" name="TextBox 168">
              <a:extLst>
                <a:ext uri="{FF2B5EF4-FFF2-40B4-BE49-F238E27FC236}">
                  <a16:creationId xmlns:a16="http://schemas.microsoft.com/office/drawing/2014/main" id="{725BE305-6B53-3947-9F6D-E728A424B2E9}"/>
                </a:ext>
              </a:extLst>
            </p:cNvPr>
            <p:cNvSpPr txBox="1"/>
            <p:nvPr/>
          </p:nvSpPr>
          <p:spPr>
            <a:xfrm>
              <a:off x="246469" y="2700823"/>
              <a:ext cx="958917" cy="26282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108" dirty="0">
                  <a:solidFill>
                    <a:srgbClr val="5B9BD5">
                      <a:lumMod val="50000"/>
                    </a:srgbClr>
                  </a:solidFill>
                </a:rPr>
                <a:t>Demographic</a:t>
              </a:r>
            </a:p>
          </p:txBody>
        </p:sp>
        <p:sp>
          <p:nvSpPr>
            <p:cNvPr id="170" name="TextBox 169">
              <a:extLst>
                <a:ext uri="{FF2B5EF4-FFF2-40B4-BE49-F238E27FC236}">
                  <a16:creationId xmlns:a16="http://schemas.microsoft.com/office/drawing/2014/main" id="{B55760F1-1C3F-614F-8B66-5F2044854F87}"/>
                </a:ext>
              </a:extLst>
            </p:cNvPr>
            <p:cNvSpPr txBox="1"/>
            <p:nvPr/>
          </p:nvSpPr>
          <p:spPr>
            <a:xfrm>
              <a:off x="879041" y="3906351"/>
              <a:ext cx="1072730" cy="26282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GB" sz="1108" dirty="0">
                  <a:solidFill>
                    <a:srgbClr val="5B9BD5">
                      <a:lumMod val="50000"/>
                    </a:srgbClr>
                  </a:solidFill>
                </a:rPr>
                <a:t>Autoantibodies</a:t>
              </a:r>
            </a:p>
          </p:txBody>
        </p:sp>
        <p:sp>
          <p:nvSpPr>
            <p:cNvPr id="171" name="TextBox 170">
              <a:extLst>
                <a:ext uri="{FF2B5EF4-FFF2-40B4-BE49-F238E27FC236}">
                  <a16:creationId xmlns:a16="http://schemas.microsoft.com/office/drawing/2014/main" id="{3265DF5A-BDBC-B344-94D6-596969C3EDAC}"/>
                </a:ext>
              </a:extLst>
            </p:cNvPr>
            <p:cNvSpPr txBox="1"/>
            <p:nvPr/>
          </p:nvSpPr>
          <p:spPr>
            <a:xfrm>
              <a:off x="750474" y="4116902"/>
              <a:ext cx="1165704" cy="26282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GB" sz="1108" dirty="0">
                  <a:solidFill>
                    <a:srgbClr val="5B9BD5">
                      <a:lumMod val="50000"/>
                    </a:srgbClr>
                  </a:solidFill>
                </a:rPr>
                <a:t>Fasted C-peptide</a:t>
              </a:r>
            </a:p>
          </p:txBody>
        </p:sp>
        <p:sp>
          <p:nvSpPr>
            <p:cNvPr id="172" name="TextBox 171">
              <a:extLst>
                <a:ext uri="{FF2B5EF4-FFF2-40B4-BE49-F238E27FC236}">
                  <a16:creationId xmlns:a16="http://schemas.microsoft.com/office/drawing/2014/main" id="{13AD6122-CCAC-9D4A-89C4-0579F8AA41D4}"/>
                </a:ext>
              </a:extLst>
            </p:cNvPr>
            <p:cNvSpPr txBox="1"/>
            <p:nvPr/>
          </p:nvSpPr>
          <p:spPr>
            <a:xfrm>
              <a:off x="836591" y="5164972"/>
              <a:ext cx="1089774" cy="2628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GB" sz="1108" dirty="0">
                  <a:solidFill>
                    <a:srgbClr val="5B9BD5">
                      <a:lumMod val="50000"/>
                    </a:srgbClr>
                  </a:solidFill>
                </a:rPr>
                <a:t>Urine Omics</a:t>
              </a:r>
            </a:p>
          </p:txBody>
        </p:sp>
        <p:cxnSp>
          <p:nvCxnSpPr>
            <p:cNvPr id="173" name="Straight Arrow Connector 172">
              <a:extLst>
                <a:ext uri="{FF2B5EF4-FFF2-40B4-BE49-F238E27FC236}">
                  <a16:creationId xmlns:a16="http://schemas.microsoft.com/office/drawing/2014/main" id="{3A63F260-DBCB-C54C-93AE-0D2D7B8CFD5C}"/>
                </a:ext>
              </a:extLst>
            </p:cNvPr>
            <p:cNvCxnSpPr/>
            <p:nvPr/>
          </p:nvCxnSpPr>
          <p:spPr>
            <a:xfrm flipV="1">
              <a:off x="2161079" y="2987066"/>
              <a:ext cx="0" cy="157262"/>
            </a:xfrm>
            <a:prstGeom prst="straightConnector1">
              <a:avLst/>
            </a:prstGeom>
            <a:ln w="31750">
              <a:solidFill>
                <a:schemeClr val="accent1">
                  <a:lumMod val="50000"/>
                </a:schemeClr>
              </a:solidFill>
              <a:tailEnd type="triangle" w="lg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4" name="Straight Arrow Connector 173">
              <a:extLst>
                <a:ext uri="{FF2B5EF4-FFF2-40B4-BE49-F238E27FC236}">
                  <a16:creationId xmlns:a16="http://schemas.microsoft.com/office/drawing/2014/main" id="{35D91DA6-B5D4-994D-A14D-A754041646CC}"/>
                </a:ext>
              </a:extLst>
            </p:cNvPr>
            <p:cNvCxnSpPr/>
            <p:nvPr/>
          </p:nvCxnSpPr>
          <p:spPr>
            <a:xfrm flipV="1">
              <a:off x="2161079" y="3222718"/>
              <a:ext cx="0" cy="157262"/>
            </a:xfrm>
            <a:prstGeom prst="straightConnector1">
              <a:avLst/>
            </a:prstGeom>
            <a:ln w="31750">
              <a:solidFill>
                <a:schemeClr val="accent1">
                  <a:lumMod val="50000"/>
                </a:schemeClr>
              </a:solidFill>
              <a:tailEnd type="triangle" w="lg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5" name="Straight Arrow Connector 174">
              <a:extLst>
                <a:ext uri="{FF2B5EF4-FFF2-40B4-BE49-F238E27FC236}">
                  <a16:creationId xmlns:a16="http://schemas.microsoft.com/office/drawing/2014/main" id="{A608057C-66A7-8B4C-8B11-5FF6AE5F6459}"/>
                </a:ext>
              </a:extLst>
            </p:cNvPr>
            <p:cNvCxnSpPr/>
            <p:nvPr/>
          </p:nvCxnSpPr>
          <p:spPr>
            <a:xfrm flipV="1">
              <a:off x="8500845" y="3231614"/>
              <a:ext cx="0" cy="157262"/>
            </a:xfrm>
            <a:prstGeom prst="straightConnector1">
              <a:avLst/>
            </a:prstGeom>
            <a:ln w="31750">
              <a:solidFill>
                <a:schemeClr val="accent1">
                  <a:lumMod val="50000"/>
                </a:schemeClr>
              </a:solidFill>
              <a:tailEnd type="triangle" w="lg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6" name="Straight Arrow Connector 175">
              <a:extLst>
                <a:ext uri="{FF2B5EF4-FFF2-40B4-BE49-F238E27FC236}">
                  <a16:creationId xmlns:a16="http://schemas.microsoft.com/office/drawing/2014/main" id="{BF1C64BE-DFBB-0C4C-9951-E90E8147953E}"/>
                </a:ext>
              </a:extLst>
            </p:cNvPr>
            <p:cNvCxnSpPr/>
            <p:nvPr/>
          </p:nvCxnSpPr>
          <p:spPr>
            <a:xfrm flipV="1">
              <a:off x="7285820" y="3226502"/>
              <a:ext cx="0" cy="157262"/>
            </a:xfrm>
            <a:prstGeom prst="straightConnector1">
              <a:avLst/>
            </a:prstGeom>
            <a:ln w="31750">
              <a:solidFill>
                <a:schemeClr val="accent1">
                  <a:lumMod val="50000"/>
                </a:schemeClr>
              </a:solidFill>
              <a:tailEnd type="triangle" w="lg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7" name="Straight Arrow Connector 176">
              <a:extLst>
                <a:ext uri="{FF2B5EF4-FFF2-40B4-BE49-F238E27FC236}">
                  <a16:creationId xmlns:a16="http://schemas.microsoft.com/office/drawing/2014/main" id="{54702385-E926-3E47-8744-DCDC544C281C}"/>
                </a:ext>
              </a:extLst>
            </p:cNvPr>
            <p:cNvCxnSpPr/>
            <p:nvPr/>
          </p:nvCxnSpPr>
          <p:spPr>
            <a:xfrm flipV="1">
              <a:off x="4988130" y="3224021"/>
              <a:ext cx="0" cy="157262"/>
            </a:xfrm>
            <a:prstGeom prst="straightConnector1">
              <a:avLst/>
            </a:prstGeom>
            <a:ln w="31750">
              <a:solidFill>
                <a:schemeClr val="accent1">
                  <a:lumMod val="50000"/>
                </a:schemeClr>
              </a:solidFill>
              <a:tailEnd type="triangle" w="lg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8" name="Straight Arrow Connector 177">
              <a:extLst>
                <a:ext uri="{FF2B5EF4-FFF2-40B4-BE49-F238E27FC236}">
                  <a16:creationId xmlns:a16="http://schemas.microsoft.com/office/drawing/2014/main" id="{994428BF-FDA5-EA44-8330-69FCAF6F7236}"/>
                </a:ext>
              </a:extLst>
            </p:cNvPr>
            <p:cNvCxnSpPr/>
            <p:nvPr/>
          </p:nvCxnSpPr>
          <p:spPr>
            <a:xfrm flipV="1">
              <a:off x="2157364" y="3447725"/>
              <a:ext cx="0" cy="157262"/>
            </a:xfrm>
            <a:prstGeom prst="straightConnector1">
              <a:avLst/>
            </a:prstGeom>
            <a:ln w="31750">
              <a:solidFill>
                <a:schemeClr val="accent1">
                  <a:lumMod val="50000"/>
                </a:schemeClr>
              </a:solidFill>
              <a:tailEnd type="triangle" w="lg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9" name="Straight Arrow Connector 178">
              <a:extLst>
                <a:ext uri="{FF2B5EF4-FFF2-40B4-BE49-F238E27FC236}">
                  <a16:creationId xmlns:a16="http://schemas.microsoft.com/office/drawing/2014/main" id="{1418F92C-084E-8F42-8974-4C5DBD9194BD}"/>
                </a:ext>
              </a:extLst>
            </p:cNvPr>
            <p:cNvCxnSpPr/>
            <p:nvPr/>
          </p:nvCxnSpPr>
          <p:spPr>
            <a:xfrm flipV="1">
              <a:off x="8505092" y="3436201"/>
              <a:ext cx="0" cy="157262"/>
            </a:xfrm>
            <a:prstGeom prst="straightConnector1">
              <a:avLst/>
            </a:prstGeom>
            <a:ln w="31750">
              <a:solidFill>
                <a:schemeClr val="accent1">
                  <a:lumMod val="50000"/>
                </a:schemeClr>
              </a:solidFill>
              <a:tailEnd type="triangle" w="lg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0" name="Straight Arrow Connector 179">
              <a:extLst>
                <a:ext uri="{FF2B5EF4-FFF2-40B4-BE49-F238E27FC236}">
                  <a16:creationId xmlns:a16="http://schemas.microsoft.com/office/drawing/2014/main" id="{0725BFFF-09F6-B24E-B508-19640EB2F749}"/>
                </a:ext>
              </a:extLst>
            </p:cNvPr>
            <p:cNvCxnSpPr/>
            <p:nvPr/>
          </p:nvCxnSpPr>
          <p:spPr>
            <a:xfrm flipV="1">
              <a:off x="7290067" y="3437896"/>
              <a:ext cx="0" cy="157262"/>
            </a:xfrm>
            <a:prstGeom prst="straightConnector1">
              <a:avLst/>
            </a:prstGeom>
            <a:ln w="31750">
              <a:solidFill>
                <a:schemeClr val="accent1">
                  <a:lumMod val="50000"/>
                </a:schemeClr>
              </a:solidFill>
              <a:tailEnd type="triangle" w="lg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1" name="Straight Arrow Connector 180">
              <a:extLst>
                <a:ext uri="{FF2B5EF4-FFF2-40B4-BE49-F238E27FC236}">
                  <a16:creationId xmlns:a16="http://schemas.microsoft.com/office/drawing/2014/main" id="{E517A3B0-A34D-F94A-B1D3-5F498DE9D6DC}"/>
                </a:ext>
              </a:extLst>
            </p:cNvPr>
            <p:cNvCxnSpPr/>
            <p:nvPr/>
          </p:nvCxnSpPr>
          <p:spPr>
            <a:xfrm flipV="1">
              <a:off x="4992377" y="3435415"/>
              <a:ext cx="0" cy="157262"/>
            </a:xfrm>
            <a:prstGeom prst="straightConnector1">
              <a:avLst/>
            </a:prstGeom>
            <a:ln w="31750">
              <a:solidFill>
                <a:schemeClr val="accent1">
                  <a:lumMod val="50000"/>
                </a:schemeClr>
              </a:solidFill>
              <a:tailEnd type="triangle" w="lg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2" name="Straight Arrow Connector 181">
              <a:extLst>
                <a:ext uri="{FF2B5EF4-FFF2-40B4-BE49-F238E27FC236}">
                  <a16:creationId xmlns:a16="http://schemas.microsoft.com/office/drawing/2014/main" id="{ADE9CA3B-82E2-B240-AAF1-318F0E69AEAE}"/>
                </a:ext>
              </a:extLst>
            </p:cNvPr>
            <p:cNvCxnSpPr/>
            <p:nvPr/>
          </p:nvCxnSpPr>
          <p:spPr>
            <a:xfrm flipV="1">
              <a:off x="2164169" y="2782487"/>
              <a:ext cx="0" cy="157262"/>
            </a:xfrm>
            <a:prstGeom prst="straightConnector1">
              <a:avLst/>
            </a:prstGeom>
            <a:ln w="31750">
              <a:solidFill>
                <a:schemeClr val="accent1">
                  <a:lumMod val="50000"/>
                </a:schemeClr>
              </a:solidFill>
              <a:tailEnd type="triangle" w="lg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3" name="Straight Arrow Connector 182">
              <a:extLst>
                <a:ext uri="{FF2B5EF4-FFF2-40B4-BE49-F238E27FC236}">
                  <a16:creationId xmlns:a16="http://schemas.microsoft.com/office/drawing/2014/main" id="{EEB32FB1-0FF2-EF49-974F-D6845D69083F}"/>
                </a:ext>
              </a:extLst>
            </p:cNvPr>
            <p:cNvCxnSpPr/>
            <p:nvPr/>
          </p:nvCxnSpPr>
          <p:spPr>
            <a:xfrm flipV="1">
              <a:off x="2165674" y="3964416"/>
              <a:ext cx="0" cy="157262"/>
            </a:xfrm>
            <a:prstGeom prst="straightConnector1">
              <a:avLst/>
            </a:prstGeom>
            <a:ln w="31750">
              <a:solidFill>
                <a:schemeClr val="accent1">
                  <a:lumMod val="50000"/>
                </a:schemeClr>
              </a:solidFill>
              <a:tailEnd type="triangle" w="lg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4" name="Straight Arrow Connector 183">
              <a:extLst>
                <a:ext uri="{FF2B5EF4-FFF2-40B4-BE49-F238E27FC236}">
                  <a16:creationId xmlns:a16="http://schemas.microsoft.com/office/drawing/2014/main" id="{F9BFCFFC-514E-E643-B21B-794D2ED6B341}"/>
                </a:ext>
              </a:extLst>
            </p:cNvPr>
            <p:cNvCxnSpPr/>
            <p:nvPr/>
          </p:nvCxnSpPr>
          <p:spPr>
            <a:xfrm flipV="1">
              <a:off x="7289429" y="3954208"/>
              <a:ext cx="0" cy="157262"/>
            </a:xfrm>
            <a:prstGeom prst="straightConnector1">
              <a:avLst/>
            </a:prstGeom>
            <a:ln w="31750">
              <a:solidFill>
                <a:schemeClr val="accent1">
                  <a:lumMod val="50000"/>
                </a:schemeClr>
              </a:solidFill>
              <a:tailEnd type="triangle" w="lg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5" name="Straight Arrow Connector 184">
              <a:extLst>
                <a:ext uri="{FF2B5EF4-FFF2-40B4-BE49-F238E27FC236}">
                  <a16:creationId xmlns:a16="http://schemas.microsoft.com/office/drawing/2014/main" id="{E0A8A74E-0D78-ED4A-942E-97B93DFF7108}"/>
                </a:ext>
              </a:extLst>
            </p:cNvPr>
            <p:cNvCxnSpPr/>
            <p:nvPr/>
          </p:nvCxnSpPr>
          <p:spPr>
            <a:xfrm flipV="1">
              <a:off x="8506238" y="3974201"/>
              <a:ext cx="0" cy="157262"/>
            </a:xfrm>
            <a:prstGeom prst="straightConnector1">
              <a:avLst/>
            </a:prstGeom>
            <a:ln w="31750">
              <a:solidFill>
                <a:schemeClr val="accent1">
                  <a:lumMod val="50000"/>
                </a:schemeClr>
              </a:solidFill>
              <a:tailEnd type="triangle" w="lg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6" name="Straight Arrow Connector 185">
              <a:extLst>
                <a:ext uri="{FF2B5EF4-FFF2-40B4-BE49-F238E27FC236}">
                  <a16:creationId xmlns:a16="http://schemas.microsoft.com/office/drawing/2014/main" id="{564C01DF-F6CF-5B4D-88D5-DE04DE8A8692}"/>
                </a:ext>
              </a:extLst>
            </p:cNvPr>
            <p:cNvCxnSpPr/>
            <p:nvPr/>
          </p:nvCxnSpPr>
          <p:spPr>
            <a:xfrm flipV="1">
              <a:off x="2156407" y="4197533"/>
              <a:ext cx="0" cy="157262"/>
            </a:xfrm>
            <a:prstGeom prst="straightConnector1">
              <a:avLst/>
            </a:prstGeom>
            <a:ln w="31750">
              <a:solidFill>
                <a:schemeClr val="accent1">
                  <a:lumMod val="50000"/>
                </a:schemeClr>
              </a:solidFill>
              <a:tailEnd type="triangle" w="lg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7" name="Straight Arrow Connector 186">
              <a:extLst>
                <a:ext uri="{FF2B5EF4-FFF2-40B4-BE49-F238E27FC236}">
                  <a16:creationId xmlns:a16="http://schemas.microsoft.com/office/drawing/2014/main" id="{E55F81BB-8396-4D4D-AFE2-D9C4B5C3FE7A}"/>
                </a:ext>
              </a:extLst>
            </p:cNvPr>
            <p:cNvCxnSpPr/>
            <p:nvPr/>
          </p:nvCxnSpPr>
          <p:spPr>
            <a:xfrm flipV="1">
              <a:off x="2167656" y="5483913"/>
              <a:ext cx="0" cy="157262"/>
            </a:xfrm>
            <a:prstGeom prst="straightConnector1">
              <a:avLst/>
            </a:prstGeom>
            <a:ln w="31750">
              <a:solidFill>
                <a:schemeClr val="accent1">
                  <a:lumMod val="50000"/>
                </a:schemeClr>
              </a:solidFill>
              <a:tailEnd type="triangle" w="lg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8" name="Straight Arrow Connector 187">
              <a:extLst>
                <a:ext uri="{FF2B5EF4-FFF2-40B4-BE49-F238E27FC236}">
                  <a16:creationId xmlns:a16="http://schemas.microsoft.com/office/drawing/2014/main" id="{B8526664-C66B-2E4D-BE6E-AF30246B0841}"/>
                </a:ext>
              </a:extLst>
            </p:cNvPr>
            <p:cNvCxnSpPr/>
            <p:nvPr/>
          </p:nvCxnSpPr>
          <p:spPr>
            <a:xfrm flipV="1">
              <a:off x="4990503" y="5483423"/>
              <a:ext cx="0" cy="157262"/>
            </a:xfrm>
            <a:prstGeom prst="straightConnector1">
              <a:avLst/>
            </a:prstGeom>
            <a:ln w="31750">
              <a:solidFill>
                <a:schemeClr val="accent1">
                  <a:lumMod val="50000"/>
                </a:schemeClr>
              </a:solidFill>
              <a:tailEnd type="triangle" w="lg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9" name="Straight Arrow Connector 188">
              <a:extLst>
                <a:ext uri="{FF2B5EF4-FFF2-40B4-BE49-F238E27FC236}">
                  <a16:creationId xmlns:a16="http://schemas.microsoft.com/office/drawing/2014/main" id="{DDD8E550-D182-804D-953B-DD5C7CA77014}"/>
                </a:ext>
              </a:extLst>
            </p:cNvPr>
            <p:cNvCxnSpPr/>
            <p:nvPr/>
          </p:nvCxnSpPr>
          <p:spPr>
            <a:xfrm flipV="1">
              <a:off x="7283965" y="5485537"/>
              <a:ext cx="0" cy="157262"/>
            </a:xfrm>
            <a:prstGeom prst="straightConnector1">
              <a:avLst/>
            </a:prstGeom>
            <a:ln w="31750">
              <a:solidFill>
                <a:schemeClr val="accent1">
                  <a:lumMod val="50000"/>
                </a:schemeClr>
              </a:solidFill>
              <a:tailEnd type="triangle" w="lg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0" name="Straight Arrow Connector 189">
              <a:extLst>
                <a:ext uri="{FF2B5EF4-FFF2-40B4-BE49-F238E27FC236}">
                  <a16:creationId xmlns:a16="http://schemas.microsoft.com/office/drawing/2014/main" id="{C1226367-58BA-094E-804C-3AFE1A1D0468}"/>
                </a:ext>
              </a:extLst>
            </p:cNvPr>
            <p:cNvCxnSpPr/>
            <p:nvPr/>
          </p:nvCxnSpPr>
          <p:spPr>
            <a:xfrm flipV="1">
              <a:off x="8505453" y="5482007"/>
              <a:ext cx="0" cy="157262"/>
            </a:xfrm>
            <a:prstGeom prst="straightConnector1">
              <a:avLst/>
            </a:prstGeom>
            <a:ln w="31750">
              <a:solidFill>
                <a:schemeClr val="accent1">
                  <a:lumMod val="50000"/>
                </a:schemeClr>
              </a:solidFill>
              <a:tailEnd type="triangle" w="lg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1" name="Straight Arrow Connector 190">
              <a:extLst>
                <a:ext uri="{FF2B5EF4-FFF2-40B4-BE49-F238E27FC236}">
                  <a16:creationId xmlns:a16="http://schemas.microsoft.com/office/drawing/2014/main" id="{F865C1E1-6CA9-604C-935A-AC05C8EED6C7}"/>
                </a:ext>
              </a:extLst>
            </p:cNvPr>
            <p:cNvCxnSpPr/>
            <p:nvPr/>
          </p:nvCxnSpPr>
          <p:spPr>
            <a:xfrm flipV="1">
              <a:off x="2620503" y="5687942"/>
              <a:ext cx="0" cy="157262"/>
            </a:xfrm>
            <a:prstGeom prst="straightConnector1">
              <a:avLst/>
            </a:prstGeom>
            <a:ln w="31750">
              <a:solidFill>
                <a:schemeClr val="tx1"/>
              </a:solidFill>
              <a:tailEnd type="triangle" w="lg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92" name="TextBox 191">
              <a:extLst>
                <a:ext uri="{FF2B5EF4-FFF2-40B4-BE49-F238E27FC236}">
                  <a16:creationId xmlns:a16="http://schemas.microsoft.com/office/drawing/2014/main" id="{EE040775-782D-2A40-9986-19FB07DB6AC6}"/>
                </a:ext>
              </a:extLst>
            </p:cNvPr>
            <p:cNvSpPr txBox="1"/>
            <p:nvPr/>
          </p:nvSpPr>
          <p:spPr>
            <a:xfrm>
              <a:off x="238120" y="3588825"/>
              <a:ext cx="1098378" cy="26282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108" dirty="0">
                  <a:solidFill>
                    <a:srgbClr val="5B9BD5">
                      <a:lumMod val="50000"/>
                    </a:srgbClr>
                  </a:solidFill>
                </a:rPr>
                <a:t>Measurements:</a:t>
              </a:r>
            </a:p>
          </p:txBody>
        </p:sp>
        <p:cxnSp>
          <p:nvCxnSpPr>
            <p:cNvPr id="193" name="Straight Arrow Connector 192">
              <a:extLst>
                <a:ext uri="{FF2B5EF4-FFF2-40B4-BE49-F238E27FC236}">
                  <a16:creationId xmlns:a16="http://schemas.microsoft.com/office/drawing/2014/main" id="{E3F1E283-B1A5-A24F-81CE-1D3A3ECD58F6}"/>
                </a:ext>
              </a:extLst>
            </p:cNvPr>
            <p:cNvCxnSpPr/>
            <p:nvPr/>
          </p:nvCxnSpPr>
          <p:spPr>
            <a:xfrm flipV="1">
              <a:off x="4558799" y="5693931"/>
              <a:ext cx="0" cy="157262"/>
            </a:xfrm>
            <a:prstGeom prst="straightConnector1">
              <a:avLst/>
            </a:prstGeom>
            <a:ln w="31750">
              <a:solidFill>
                <a:schemeClr val="tx1"/>
              </a:solidFill>
              <a:tailEnd type="triangle" w="lg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94" name="TextBox 193">
              <a:extLst>
                <a:ext uri="{FF2B5EF4-FFF2-40B4-BE49-F238E27FC236}">
                  <a16:creationId xmlns:a16="http://schemas.microsoft.com/office/drawing/2014/main" id="{49B89DD5-769E-F747-8A91-5FB8A585F6DE}"/>
                </a:ext>
              </a:extLst>
            </p:cNvPr>
            <p:cNvSpPr txBox="1"/>
            <p:nvPr/>
          </p:nvSpPr>
          <p:spPr>
            <a:xfrm>
              <a:off x="1373543" y="3698726"/>
              <a:ext cx="561372" cy="26282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GB" sz="1108" dirty="0">
                  <a:solidFill>
                    <a:srgbClr val="5B9BD5">
                      <a:lumMod val="50000"/>
                    </a:srgbClr>
                  </a:solidFill>
                </a:rPr>
                <a:t>HbA1c</a:t>
              </a:r>
            </a:p>
          </p:txBody>
        </p:sp>
        <p:cxnSp>
          <p:nvCxnSpPr>
            <p:cNvPr id="195" name="Straight Arrow Connector 194">
              <a:extLst>
                <a:ext uri="{FF2B5EF4-FFF2-40B4-BE49-F238E27FC236}">
                  <a16:creationId xmlns:a16="http://schemas.microsoft.com/office/drawing/2014/main" id="{4907768C-7AAC-6E46-80AE-A626D593A3EA}"/>
                </a:ext>
              </a:extLst>
            </p:cNvPr>
            <p:cNvCxnSpPr/>
            <p:nvPr/>
          </p:nvCxnSpPr>
          <p:spPr>
            <a:xfrm flipV="1">
              <a:off x="2156089" y="3735549"/>
              <a:ext cx="0" cy="157262"/>
            </a:xfrm>
            <a:prstGeom prst="straightConnector1">
              <a:avLst/>
            </a:prstGeom>
            <a:ln w="31750">
              <a:solidFill>
                <a:schemeClr val="accent1">
                  <a:lumMod val="50000"/>
                </a:schemeClr>
              </a:solidFill>
              <a:tailEnd type="triangle" w="lg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6" name="Straight Arrow Connector 195">
              <a:extLst>
                <a:ext uri="{FF2B5EF4-FFF2-40B4-BE49-F238E27FC236}">
                  <a16:creationId xmlns:a16="http://schemas.microsoft.com/office/drawing/2014/main" id="{08925160-0C65-824A-890C-850BCB7389AA}"/>
                </a:ext>
              </a:extLst>
            </p:cNvPr>
            <p:cNvCxnSpPr/>
            <p:nvPr/>
          </p:nvCxnSpPr>
          <p:spPr>
            <a:xfrm flipV="1">
              <a:off x="8503443" y="3753333"/>
              <a:ext cx="0" cy="157262"/>
            </a:xfrm>
            <a:prstGeom prst="straightConnector1">
              <a:avLst/>
            </a:prstGeom>
            <a:ln w="31750">
              <a:solidFill>
                <a:schemeClr val="accent1">
                  <a:lumMod val="50000"/>
                </a:schemeClr>
              </a:solidFill>
              <a:tailEnd type="triangle" w="lg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7" name="Straight Arrow Connector 196">
              <a:extLst>
                <a:ext uri="{FF2B5EF4-FFF2-40B4-BE49-F238E27FC236}">
                  <a16:creationId xmlns:a16="http://schemas.microsoft.com/office/drawing/2014/main" id="{D3811034-90D0-6A4C-8DEB-839BAE7F5533}"/>
                </a:ext>
              </a:extLst>
            </p:cNvPr>
            <p:cNvCxnSpPr/>
            <p:nvPr/>
          </p:nvCxnSpPr>
          <p:spPr>
            <a:xfrm flipV="1">
              <a:off x="7288793" y="3755027"/>
              <a:ext cx="0" cy="157262"/>
            </a:xfrm>
            <a:prstGeom prst="straightConnector1">
              <a:avLst/>
            </a:prstGeom>
            <a:ln w="31750">
              <a:solidFill>
                <a:schemeClr val="accent1">
                  <a:lumMod val="50000"/>
                </a:schemeClr>
              </a:solidFill>
              <a:tailEnd type="triangle" w="lg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8" name="Straight Arrow Connector 197">
              <a:extLst>
                <a:ext uri="{FF2B5EF4-FFF2-40B4-BE49-F238E27FC236}">
                  <a16:creationId xmlns:a16="http://schemas.microsoft.com/office/drawing/2014/main" id="{596BA058-92C2-E148-AA55-35F1C7F45B76}"/>
                </a:ext>
              </a:extLst>
            </p:cNvPr>
            <p:cNvCxnSpPr/>
            <p:nvPr/>
          </p:nvCxnSpPr>
          <p:spPr>
            <a:xfrm flipV="1">
              <a:off x="4991102" y="3752546"/>
              <a:ext cx="0" cy="157262"/>
            </a:xfrm>
            <a:prstGeom prst="straightConnector1">
              <a:avLst/>
            </a:prstGeom>
            <a:ln w="31750">
              <a:solidFill>
                <a:schemeClr val="accent1">
                  <a:lumMod val="50000"/>
                </a:schemeClr>
              </a:solidFill>
              <a:tailEnd type="triangle" w="lg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99" name="TextBox 198">
              <a:extLst>
                <a:ext uri="{FF2B5EF4-FFF2-40B4-BE49-F238E27FC236}">
                  <a16:creationId xmlns:a16="http://schemas.microsoft.com/office/drawing/2014/main" id="{7E1453EE-BE04-AB47-B690-C18D2C8366F8}"/>
                </a:ext>
              </a:extLst>
            </p:cNvPr>
            <p:cNvSpPr txBox="1"/>
            <p:nvPr/>
          </p:nvSpPr>
          <p:spPr>
            <a:xfrm>
              <a:off x="873293" y="4498262"/>
              <a:ext cx="1040671" cy="26282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GB" sz="1108" dirty="0">
                  <a:solidFill>
                    <a:srgbClr val="5B9BD5">
                      <a:lumMod val="50000"/>
                    </a:srgbClr>
                  </a:solidFill>
                </a:rPr>
                <a:t>Beta cell killing</a:t>
              </a:r>
            </a:p>
          </p:txBody>
        </p:sp>
        <p:cxnSp>
          <p:nvCxnSpPr>
            <p:cNvPr id="200" name="Straight Arrow Connector 199">
              <a:extLst>
                <a:ext uri="{FF2B5EF4-FFF2-40B4-BE49-F238E27FC236}">
                  <a16:creationId xmlns:a16="http://schemas.microsoft.com/office/drawing/2014/main" id="{375AECE6-02E6-1E4A-B730-38284E9291EF}"/>
                </a:ext>
              </a:extLst>
            </p:cNvPr>
            <p:cNvCxnSpPr/>
            <p:nvPr/>
          </p:nvCxnSpPr>
          <p:spPr>
            <a:xfrm flipV="1">
              <a:off x="2156051" y="4564140"/>
              <a:ext cx="0" cy="157262"/>
            </a:xfrm>
            <a:prstGeom prst="straightConnector1">
              <a:avLst/>
            </a:prstGeom>
            <a:ln w="31750">
              <a:solidFill>
                <a:schemeClr val="accent1">
                  <a:lumMod val="50000"/>
                </a:schemeClr>
              </a:solidFill>
              <a:tailEnd type="triangle" w="lg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1" name="Straight Arrow Connector 200">
              <a:extLst>
                <a:ext uri="{FF2B5EF4-FFF2-40B4-BE49-F238E27FC236}">
                  <a16:creationId xmlns:a16="http://schemas.microsoft.com/office/drawing/2014/main" id="{6DC6E9C9-4B8F-AF42-ABED-849F4BAF7EAE}"/>
                </a:ext>
              </a:extLst>
            </p:cNvPr>
            <p:cNvCxnSpPr/>
            <p:nvPr/>
          </p:nvCxnSpPr>
          <p:spPr>
            <a:xfrm flipV="1">
              <a:off x="4990575" y="4567132"/>
              <a:ext cx="0" cy="157262"/>
            </a:xfrm>
            <a:prstGeom prst="straightConnector1">
              <a:avLst/>
            </a:prstGeom>
            <a:ln w="31750">
              <a:solidFill>
                <a:schemeClr val="accent1">
                  <a:lumMod val="50000"/>
                </a:schemeClr>
              </a:solidFill>
              <a:tailEnd type="triangle" w="lg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2" name="Straight Arrow Connector 201">
              <a:extLst>
                <a:ext uri="{FF2B5EF4-FFF2-40B4-BE49-F238E27FC236}">
                  <a16:creationId xmlns:a16="http://schemas.microsoft.com/office/drawing/2014/main" id="{9B7E3982-8A23-184A-A615-0D6C64FC94A5}"/>
                </a:ext>
              </a:extLst>
            </p:cNvPr>
            <p:cNvCxnSpPr/>
            <p:nvPr/>
          </p:nvCxnSpPr>
          <p:spPr>
            <a:xfrm flipV="1">
              <a:off x="7283125" y="4565725"/>
              <a:ext cx="0" cy="157262"/>
            </a:xfrm>
            <a:prstGeom prst="straightConnector1">
              <a:avLst/>
            </a:prstGeom>
            <a:ln w="31750">
              <a:solidFill>
                <a:schemeClr val="accent1">
                  <a:lumMod val="50000"/>
                </a:schemeClr>
              </a:solidFill>
              <a:tailEnd type="triangle" w="lg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3" name="Straight Arrow Connector 202">
              <a:extLst>
                <a:ext uri="{FF2B5EF4-FFF2-40B4-BE49-F238E27FC236}">
                  <a16:creationId xmlns:a16="http://schemas.microsoft.com/office/drawing/2014/main" id="{B621E8C2-E97D-2140-9633-1F8E782C43FA}"/>
                </a:ext>
              </a:extLst>
            </p:cNvPr>
            <p:cNvCxnSpPr/>
            <p:nvPr/>
          </p:nvCxnSpPr>
          <p:spPr>
            <a:xfrm flipV="1">
              <a:off x="8509659" y="4580504"/>
              <a:ext cx="0" cy="157262"/>
            </a:xfrm>
            <a:prstGeom prst="straightConnector1">
              <a:avLst/>
            </a:prstGeom>
            <a:ln w="31750">
              <a:solidFill>
                <a:schemeClr val="accent1">
                  <a:lumMod val="50000"/>
                </a:schemeClr>
              </a:solidFill>
              <a:tailEnd type="triangle" w="lg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04" name="Rounded Rectangle 203">
              <a:extLst>
                <a:ext uri="{FF2B5EF4-FFF2-40B4-BE49-F238E27FC236}">
                  <a16:creationId xmlns:a16="http://schemas.microsoft.com/office/drawing/2014/main" id="{09D54426-40FC-DA44-92F5-377F64B83CAC}"/>
                </a:ext>
              </a:extLst>
            </p:cNvPr>
            <p:cNvSpPr/>
            <p:nvPr/>
          </p:nvSpPr>
          <p:spPr>
            <a:xfrm>
              <a:off x="232626" y="1223393"/>
              <a:ext cx="7300659" cy="1179870"/>
            </a:xfrm>
            <a:prstGeom prst="roundRect">
              <a:avLst/>
            </a:prstGeom>
            <a:noFill/>
            <a:ln w="19050"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58432" tIns="29217" rIns="58432" bIns="29217" anchor="ctr"/>
            <a:lstStyle/>
            <a:p>
              <a:pPr algn="ctr" defTabSz="359590">
                <a:defRPr/>
              </a:pPr>
              <a:endParaRPr lang="en-GB" sz="1108">
                <a:solidFill>
                  <a:srgbClr val="70AD47"/>
                </a:solidFill>
              </a:endParaRPr>
            </a:p>
          </p:txBody>
        </p:sp>
        <p:sp>
          <p:nvSpPr>
            <p:cNvPr id="205" name="Rechteck 2">
              <a:extLst>
                <a:ext uri="{FF2B5EF4-FFF2-40B4-BE49-F238E27FC236}">
                  <a16:creationId xmlns:a16="http://schemas.microsoft.com/office/drawing/2014/main" id="{C6895FBE-8B71-2942-96A2-BFE2FF8BD6B0}"/>
                </a:ext>
              </a:extLst>
            </p:cNvPr>
            <p:cNvSpPr/>
            <p:nvPr/>
          </p:nvSpPr>
          <p:spPr>
            <a:xfrm>
              <a:off x="7535053" y="413411"/>
              <a:ext cx="1501666" cy="51841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GB" sz="923" dirty="0">
                  <a:solidFill>
                    <a:prstClr val="black"/>
                  </a:solidFill>
                  <a:cs typeface="Arial" pitchFamily="34" charset="0"/>
                </a:rPr>
                <a:t>* the MELD-ATG trial will be performed on top of the INNODIA Master protocol</a:t>
              </a:r>
              <a:endParaRPr lang="en-US" sz="923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06" name="TextBox 25">
              <a:extLst>
                <a:ext uri="{FF2B5EF4-FFF2-40B4-BE49-F238E27FC236}">
                  <a16:creationId xmlns:a16="http://schemas.microsoft.com/office/drawing/2014/main" id="{A4604963-19D1-7B42-AD54-3F9B402ADAED}"/>
                </a:ext>
              </a:extLst>
            </p:cNvPr>
            <p:cNvSpPr txBox="1"/>
            <p:nvPr/>
          </p:nvSpPr>
          <p:spPr bwMode="auto">
            <a:xfrm>
              <a:off x="245345" y="1863294"/>
              <a:ext cx="1717020" cy="26282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defTabSz="359590">
                <a:defRPr/>
              </a:pPr>
              <a:r>
                <a:rPr lang="en-GB" sz="1108" dirty="0">
                  <a:solidFill>
                    <a:srgbClr val="70AD47"/>
                  </a:solidFill>
                  <a:cs typeface="Arial" pitchFamily="34" charset="0"/>
                </a:rPr>
                <a:t>Blood Immune Biomarkers</a:t>
              </a:r>
            </a:p>
          </p:txBody>
        </p:sp>
        <p:cxnSp>
          <p:nvCxnSpPr>
            <p:cNvPr id="207" name="Straight Arrow Connector 144">
              <a:extLst>
                <a:ext uri="{FF2B5EF4-FFF2-40B4-BE49-F238E27FC236}">
                  <a16:creationId xmlns:a16="http://schemas.microsoft.com/office/drawing/2014/main" id="{4C17B4FD-CCF9-F140-86B9-2FBF1DB69BB2}"/>
                </a:ext>
              </a:extLst>
            </p:cNvPr>
            <p:cNvCxnSpPr/>
            <p:nvPr/>
          </p:nvCxnSpPr>
          <p:spPr bwMode="auto">
            <a:xfrm flipV="1">
              <a:off x="2729966" y="1920089"/>
              <a:ext cx="0" cy="156307"/>
            </a:xfrm>
            <a:prstGeom prst="straightConnector1">
              <a:avLst/>
            </a:prstGeom>
            <a:ln w="31750">
              <a:solidFill>
                <a:schemeClr val="accent6">
                  <a:lumMod val="75000"/>
                </a:schemeClr>
              </a:solidFill>
              <a:tailEnd type="triangle" w="lg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8" name="Straight Arrow Connector 144">
              <a:extLst>
                <a:ext uri="{FF2B5EF4-FFF2-40B4-BE49-F238E27FC236}">
                  <a16:creationId xmlns:a16="http://schemas.microsoft.com/office/drawing/2014/main" id="{9C558C15-36B3-D842-B26A-29DB4FDB9A77}"/>
                </a:ext>
              </a:extLst>
            </p:cNvPr>
            <p:cNvCxnSpPr/>
            <p:nvPr/>
          </p:nvCxnSpPr>
          <p:spPr bwMode="auto">
            <a:xfrm flipV="1">
              <a:off x="3002751" y="1920089"/>
              <a:ext cx="0" cy="156307"/>
            </a:xfrm>
            <a:prstGeom prst="straightConnector1">
              <a:avLst/>
            </a:prstGeom>
            <a:ln w="31750">
              <a:solidFill>
                <a:schemeClr val="accent6">
                  <a:lumMod val="75000"/>
                </a:schemeClr>
              </a:solidFill>
              <a:tailEnd type="triangle" w="lg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9" name="Straight Arrow Connector 144">
              <a:extLst>
                <a:ext uri="{FF2B5EF4-FFF2-40B4-BE49-F238E27FC236}">
                  <a16:creationId xmlns:a16="http://schemas.microsoft.com/office/drawing/2014/main" id="{CF63DCFA-8DA4-714B-B37A-1659B1282D0D}"/>
                </a:ext>
              </a:extLst>
            </p:cNvPr>
            <p:cNvCxnSpPr/>
            <p:nvPr/>
          </p:nvCxnSpPr>
          <p:spPr bwMode="auto">
            <a:xfrm flipV="1">
              <a:off x="6196620" y="1908743"/>
              <a:ext cx="0" cy="156307"/>
            </a:xfrm>
            <a:prstGeom prst="straightConnector1">
              <a:avLst/>
            </a:prstGeom>
            <a:ln w="31750">
              <a:solidFill>
                <a:schemeClr val="accent6">
                  <a:lumMod val="75000"/>
                </a:schemeClr>
              </a:solidFill>
              <a:tailEnd type="triangle" w="lg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0" name="TextBox 83">
              <a:extLst>
                <a:ext uri="{FF2B5EF4-FFF2-40B4-BE49-F238E27FC236}">
                  <a16:creationId xmlns:a16="http://schemas.microsoft.com/office/drawing/2014/main" id="{E9ACE6EF-E9A8-ED4E-8C28-16F8B783F5BB}"/>
                </a:ext>
              </a:extLst>
            </p:cNvPr>
            <p:cNvSpPr txBox="1"/>
            <p:nvPr/>
          </p:nvSpPr>
          <p:spPr bwMode="auto">
            <a:xfrm>
              <a:off x="245346" y="2074310"/>
              <a:ext cx="1408235" cy="262829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defTabSz="359590">
                <a:defRPr/>
              </a:pPr>
              <a:r>
                <a:rPr lang="en-GB" sz="1108" dirty="0">
                  <a:solidFill>
                    <a:srgbClr val="70AD47"/>
                  </a:solidFill>
                  <a:cs typeface="Arial" pitchFamily="34" charset="0"/>
                </a:rPr>
                <a:t>Blood Omics</a:t>
              </a:r>
            </a:p>
          </p:txBody>
        </p:sp>
        <p:cxnSp>
          <p:nvCxnSpPr>
            <p:cNvPr id="211" name="Straight Arrow Connector 144">
              <a:extLst>
                <a:ext uri="{FF2B5EF4-FFF2-40B4-BE49-F238E27FC236}">
                  <a16:creationId xmlns:a16="http://schemas.microsoft.com/office/drawing/2014/main" id="{FB6AC8A3-D7F9-4948-A701-2A3389D4E053}"/>
                </a:ext>
              </a:extLst>
            </p:cNvPr>
            <p:cNvCxnSpPr/>
            <p:nvPr/>
          </p:nvCxnSpPr>
          <p:spPr bwMode="auto">
            <a:xfrm flipV="1">
              <a:off x="2729966" y="2153668"/>
              <a:ext cx="0" cy="156307"/>
            </a:xfrm>
            <a:prstGeom prst="straightConnector1">
              <a:avLst/>
            </a:prstGeom>
            <a:ln w="31750">
              <a:solidFill>
                <a:schemeClr val="accent6">
                  <a:lumMod val="75000"/>
                </a:schemeClr>
              </a:solidFill>
              <a:tailEnd type="triangle" w="lg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2" name="Straight Arrow Connector 144">
              <a:extLst>
                <a:ext uri="{FF2B5EF4-FFF2-40B4-BE49-F238E27FC236}">
                  <a16:creationId xmlns:a16="http://schemas.microsoft.com/office/drawing/2014/main" id="{96B6F632-C62F-2B45-9485-31805E9E36C6}"/>
                </a:ext>
              </a:extLst>
            </p:cNvPr>
            <p:cNvCxnSpPr/>
            <p:nvPr/>
          </p:nvCxnSpPr>
          <p:spPr bwMode="auto">
            <a:xfrm flipV="1">
              <a:off x="3002751" y="2153668"/>
              <a:ext cx="0" cy="156307"/>
            </a:xfrm>
            <a:prstGeom prst="straightConnector1">
              <a:avLst/>
            </a:prstGeom>
            <a:ln w="31750">
              <a:solidFill>
                <a:schemeClr val="accent6">
                  <a:lumMod val="75000"/>
                </a:schemeClr>
              </a:solidFill>
              <a:tailEnd type="triangle" w="lg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3" name="Straight Arrow Connector 144">
              <a:extLst>
                <a:ext uri="{FF2B5EF4-FFF2-40B4-BE49-F238E27FC236}">
                  <a16:creationId xmlns:a16="http://schemas.microsoft.com/office/drawing/2014/main" id="{EC6FEA29-72EC-7B43-BB8F-88A3F6F16B48}"/>
                </a:ext>
              </a:extLst>
            </p:cNvPr>
            <p:cNvCxnSpPr/>
            <p:nvPr/>
          </p:nvCxnSpPr>
          <p:spPr bwMode="auto">
            <a:xfrm flipV="1">
              <a:off x="6196620" y="2111796"/>
              <a:ext cx="0" cy="156307"/>
            </a:xfrm>
            <a:prstGeom prst="straightConnector1">
              <a:avLst/>
            </a:prstGeom>
            <a:ln w="31750">
              <a:solidFill>
                <a:schemeClr val="accent6">
                  <a:lumMod val="75000"/>
                </a:schemeClr>
              </a:solidFill>
              <a:tailEnd type="triangle" w="lg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4" name="Textfeld 1">
              <a:extLst>
                <a:ext uri="{FF2B5EF4-FFF2-40B4-BE49-F238E27FC236}">
                  <a16:creationId xmlns:a16="http://schemas.microsoft.com/office/drawing/2014/main" id="{61E12692-C559-BE46-9EDB-480CDA301A0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5400000" flipH="1">
              <a:off x="7339518" y="1515031"/>
              <a:ext cx="1043299" cy="553812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txBody>
            <a:bodyPr wrap="square" lIns="84399" tIns="42199" rIns="84399" bIns="42199">
              <a:spAutoFit/>
            </a:bodyPr>
            <a:lstStyle>
              <a:lvl1pPr eaLnBrk="0" hangingPunct="0">
                <a:lnSpc>
                  <a:spcPct val="90000"/>
                </a:lnSpc>
                <a:spcBef>
                  <a:spcPts val="850"/>
                </a:spcBef>
                <a:buFont typeface="Arial" pitchFamily="34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lnSpc>
                  <a:spcPct val="90000"/>
                </a:lnSpc>
                <a:spcBef>
                  <a:spcPts val="425"/>
                </a:spcBef>
                <a:buFont typeface="Arial" pitchFamily="34" charset="0"/>
                <a:buChar char="•"/>
                <a:defRPr sz="20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lnSpc>
                  <a:spcPct val="90000"/>
                </a:lnSpc>
                <a:spcBef>
                  <a:spcPts val="425"/>
                </a:spcBef>
                <a:buFont typeface="Arial" pitchFamily="34" charset="0"/>
                <a:buChar char="•"/>
                <a:defRPr sz="17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lnSpc>
                  <a:spcPct val="90000"/>
                </a:lnSpc>
                <a:spcBef>
                  <a:spcPts val="425"/>
                </a:spcBef>
                <a:buFont typeface="Arial" pitchFamily="34" charset="0"/>
                <a:buChar char="•"/>
                <a:defRPr sz="15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lnSpc>
                  <a:spcPct val="90000"/>
                </a:lnSpc>
                <a:spcBef>
                  <a:spcPts val="425"/>
                </a:spcBef>
                <a:buFont typeface="Arial" pitchFamily="34" charset="0"/>
                <a:buChar char="•"/>
                <a:defRPr sz="15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425"/>
                </a:spcBef>
                <a:spcAft>
                  <a:spcPct val="0"/>
                </a:spcAft>
                <a:buFont typeface="Arial" pitchFamily="34" charset="0"/>
                <a:buChar char="•"/>
                <a:defRPr sz="15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425"/>
                </a:spcBef>
                <a:spcAft>
                  <a:spcPct val="0"/>
                </a:spcAft>
                <a:buFont typeface="Arial" pitchFamily="34" charset="0"/>
                <a:buChar char="•"/>
                <a:defRPr sz="15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425"/>
                </a:spcBef>
                <a:spcAft>
                  <a:spcPct val="0"/>
                </a:spcAft>
                <a:buFont typeface="Arial" pitchFamily="34" charset="0"/>
                <a:buChar char="•"/>
                <a:defRPr sz="15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425"/>
                </a:spcBef>
                <a:spcAft>
                  <a:spcPct val="0"/>
                </a:spcAft>
                <a:buFont typeface="Arial" pitchFamily="34" charset="0"/>
                <a:buChar char="•"/>
                <a:defRPr sz="15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algn="ctr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r>
                <a:rPr lang="de-DE" altLang="de-DE" sz="1015" b="1" dirty="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rPr>
                <a:t>MELD-ATG* additional measures</a:t>
              </a:r>
            </a:p>
          </p:txBody>
        </p:sp>
        <p:sp>
          <p:nvSpPr>
            <p:cNvPr id="215" name="TextBox 214">
              <a:extLst>
                <a:ext uri="{FF2B5EF4-FFF2-40B4-BE49-F238E27FC236}">
                  <a16:creationId xmlns:a16="http://schemas.microsoft.com/office/drawing/2014/main" id="{4A27DE58-D4FC-264A-A5DA-EBFA6DAEC13B}"/>
                </a:ext>
              </a:extLst>
            </p:cNvPr>
            <p:cNvSpPr txBox="1"/>
            <p:nvPr/>
          </p:nvSpPr>
          <p:spPr bwMode="auto">
            <a:xfrm>
              <a:off x="238074" y="1653051"/>
              <a:ext cx="795411" cy="262829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defTabSz="359590">
                <a:defRPr/>
              </a:pPr>
              <a:r>
                <a:rPr lang="en-GB" sz="1108" dirty="0">
                  <a:solidFill>
                    <a:srgbClr val="70AD47"/>
                  </a:solidFill>
                  <a:cs typeface="Arial" pitchFamily="34" charset="0"/>
                </a:rPr>
                <a:t>Toxicology</a:t>
              </a:r>
            </a:p>
          </p:txBody>
        </p:sp>
        <p:sp>
          <p:nvSpPr>
            <p:cNvPr id="216" name="TextBox 215">
              <a:extLst>
                <a:ext uri="{FF2B5EF4-FFF2-40B4-BE49-F238E27FC236}">
                  <a16:creationId xmlns:a16="http://schemas.microsoft.com/office/drawing/2014/main" id="{C5818EFE-869D-7642-A7F3-DF0F928E074E}"/>
                </a:ext>
              </a:extLst>
            </p:cNvPr>
            <p:cNvSpPr txBox="1"/>
            <p:nvPr/>
          </p:nvSpPr>
          <p:spPr bwMode="auto">
            <a:xfrm>
              <a:off x="258010" y="1221524"/>
              <a:ext cx="1055097" cy="262829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defTabSz="359590">
                <a:defRPr/>
              </a:pPr>
              <a:r>
                <a:rPr lang="en-GB" sz="1108" dirty="0">
                  <a:solidFill>
                    <a:srgbClr val="70AD47"/>
                  </a:solidFill>
                  <a:cs typeface="Arial" pitchFamily="34" charset="0"/>
                </a:rPr>
                <a:t>Randomisation</a:t>
              </a:r>
            </a:p>
          </p:txBody>
        </p:sp>
        <p:sp>
          <p:nvSpPr>
            <p:cNvPr id="217" name="TextBox 216">
              <a:extLst>
                <a:ext uri="{FF2B5EF4-FFF2-40B4-BE49-F238E27FC236}">
                  <a16:creationId xmlns:a16="http://schemas.microsoft.com/office/drawing/2014/main" id="{370574BA-19C6-334C-8EAB-E2B10A55558A}"/>
                </a:ext>
              </a:extLst>
            </p:cNvPr>
            <p:cNvSpPr txBox="1"/>
            <p:nvPr/>
          </p:nvSpPr>
          <p:spPr bwMode="auto">
            <a:xfrm>
              <a:off x="4938162" y="1670908"/>
              <a:ext cx="141064" cy="340863"/>
            </a:xfrm>
            <a:prstGeom prst="rect">
              <a:avLst/>
            </a:prstGeom>
            <a:noFill/>
          </p:spPr>
          <p:txBody>
            <a:bodyPr wrap="none" lIns="0" tIns="0" rIns="0" bIns="0" anchor="ctr">
              <a:spAutoFit/>
            </a:bodyPr>
            <a:lstStyle/>
            <a:p>
              <a:pPr defTabSz="359590">
                <a:defRPr/>
              </a:pPr>
              <a:r>
                <a:rPr lang="en-GB" sz="2215" dirty="0">
                  <a:solidFill>
                    <a:srgbClr val="70AD47"/>
                  </a:solidFill>
                  <a:cs typeface="Arial" pitchFamily="34" charset="0"/>
                </a:rPr>
                <a:t>*</a:t>
              </a:r>
            </a:p>
          </p:txBody>
        </p:sp>
        <p:sp>
          <p:nvSpPr>
            <p:cNvPr id="218" name="TextBox 217">
              <a:extLst>
                <a:ext uri="{FF2B5EF4-FFF2-40B4-BE49-F238E27FC236}">
                  <a16:creationId xmlns:a16="http://schemas.microsoft.com/office/drawing/2014/main" id="{9796E962-A26A-4344-BE70-058A9D198705}"/>
                </a:ext>
              </a:extLst>
            </p:cNvPr>
            <p:cNvSpPr txBox="1"/>
            <p:nvPr/>
          </p:nvSpPr>
          <p:spPr bwMode="auto">
            <a:xfrm>
              <a:off x="7181418" y="1665576"/>
              <a:ext cx="141064" cy="340863"/>
            </a:xfrm>
            <a:prstGeom prst="rect">
              <a:avLst/>
            </a:prstGeom>
            <a:noFill/>
          </p:spPr>
          <p:txBody>
            <a:bodyPr wrap="none" lIns="0" tIns="0" rIns="0" bIns="0" anchor="ctr">
              <a:spAutoFit/>
            </a:bodyPr>
            <a:lstStyle/>
            <a:p>
              <a:pPr defTabSz="359590">
                <a:defRPr/>
              </a:pPr>
              <a:r>
                <a:rPr lang="en-GB" sz="2215" dirty="0">
                  <a:solidFill>
                    <a:srgbClr val="70AD47"/>
                  </a:solidFill>
                  <a:cs typeface="Arial" pitchFamily="34" charset="0"/>
                </a:rPr>
                <a:t>*</a:t>
              </a:r>
            </a:p>
          </p:txBody>
        </p:sp>
        <p:sp>
          <p:nvSpPr>
            <p:cNvPr id="219" name="TextBox 218">
              <a:extLst>
                <a:ext uri="{FF2B5EF4-FFF2-40B4-BE49-F238E27FC236}">
                  <a16:creationId xmlns:a16="http://schemas.microsoft.com/office/drawing/2014/main" id="{DC44BB10-4659-1849-A337-81B01B78A21F}"/>
                </a:ext>
              </a:extLst>
            </p:cNvPr>
            <p:cNvSpPr txBox="1"/>
            <p:nvPr/>
          </p:nvSpPr>
          <p:spPr bwMode="auto">
            <a:xfrm>
              <a:off x="2944651" y="1666872"/>
              <a:ext cx="141064" cy="340863"/>
            </a:xfrm>
            <a:prstGeom prst="rect">
              <a:avLst/>
            </a:prstGeom>
            <a:noFill/>
          </p:spPr>
          <p:txBody>
            <a:bodyPr wrap="none" lIns="0" tIns="0" rIns="0" bIns="0" anchor="ctr">
              <a:spAutoFit/>
            </a:bodyPr>
            <a:lstStyle/>
            <a:p>
              <a:pPr defTabSz="359590">
                <a:defRPr/>
              </a:pPr>
              <a:r>
                <a:rPr lang="en-GB" sz="2215" dirty="0">
                  <a:solidFill>
                    <a:srgbClr val="70AD47"/>
                  </a:solidFill>
                  <a:cs typeface="Arial" pitchFamily="34" charset="0"/>
                </a:rPr>
                <a:t>*</a:t>
              </a:r>
            </a:p>
          </p:txBody>
        </p:sp>
        <p:sp>
          <p:nvSpPr>
            <p:cNvPr id="220" name="TextBox 123">
              <a:extLst>
                <a:ext uri="{FF2B5EF4-FFF2-40B4-BE49-F238E27FC236}">
                  <a16:creationId xmlns:a16="http://schemas.microsoft.com/office/drawing/2014/main" id="{7E6E1176-8DE8-CC44-87EA-9CC01E4F7145}"/>
                </a:ext>
              </a:extLst>
            </p:cNvPr>
            <p:cNvSpPr txBox="1"/>
            <p:nvPr/>
          </p:nvSpPr>
          <p:spPr bwMode="auto">
            <a:xfrm>
              <a:off x="2393156" y="1236985"/>
              <a:ext cx="141064" cy="340863"/>
            </a:xfrm>
            <a:prstGeom prst="rect">
              <a:avLst/>
            </a:prstGeom>
            <a:noFill/>
          </p:spPr>
          <p:txBody>
            <a:bodyPr wrap="none" lIns="0" tIns="0" rIns="0" bIns="0" anchor="ctr">
              <a:spAutoFit/>
            </a:bodyPr>
            <a:lstStyle/>
            <a:p>
              <a:pPr defTabSz="359590">
                <a:defRPr/>
              </a:pPr>
              <a:r>
                <a:rPr lang="en-GB" sz="2215" dirty="0">
                  <a:solidFill>
                    <a:srgbClr val="70AD47"/>
                  </a:solidFill>
                  <a:cs typeface="Arial" pitchFamily="34" charset="0"/>
                </a:rPr>
                <a:t>*</a:t>
              </a:r>
            </a:p>
          </p:txBody>
        </p:sp>
        <p:sp>
          <p:nvSpPr>
            <p:cNvPr id="221" name="TextBox 125">
              <a:extLst>
                <a:ext uri="{FF2B5EF4-FFF2-40B4-BE49-F238E27FC236}">
                  <a16:creationId xmlns:a16="http://schemas.microsoft.com/office/drawing/2014/main" id="{EF4E1024-ADE2-4C46-87D4-95D4936821E0}"/>
                </a:ext>
              </a:extLst>
            </p:cNvPr>
            <p:cNvSpPr txBox="1"/>
            <p:nvPr/>
          </p:nvSpPr>
          <p:spPr bwMode="auto">
            <a:xfrm>
              <a:off x="2393273" y="1657101"/>
              <a:ext cx="141064" cy="340863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 anchor="ctr">
              <a:spAutoFit/>
            </a:bodyPr>
            <a:lstStyle/>
            <a:p>
              <a:pPr defTabSz="359590">
                <a:defRPr/>
              </a:pPr>
              <a:r>
                <a:rPr lang="en-GB" sz="2215" dirty="0">
                  <a:solidFill>
                    <a:srgbClr val="70AD47"/>
                  </a:solidFill>
                  <a:cs typeface="Arial" pitchFamily="34" charset="0"/>
                </a:rPr>
                <a:t>*</a:t>
              </a:r>
            </a:p>
          </p:txBody>
        </p:sp>
        <p:sp>
          <p:nvSpPr>
            <p:cNvPr id="222" name="TextBox 221">
              <a:extLst>
                <a:ext uri="{FF2B5EF4-FFF2-40B4-BE49-F238E27FC236}">
                  <a16:creationId xmlns:a16="http://schemas.microsoft.com/office/drawing/2014/main" id="{248378C7-B23F-AA4E-B7D9-6BA19BF0AED1}"/>
                </a:ext>
              </a:extLst>
            </p:cNvPr>
            <p:cNvSpPr txBox="1"/>
            <p:nvPr/>
          </p:nvSpPr>
          <p:spPr>
            <a:xfrm>
              <a:off x="240313" y="1443582"/>
              <a:ext cx="566181" cy="26282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GB" sz="1108" dirty="0">
                  <a:solidFill>
                    <a:srgbClr val="70AD47"/>
                  </a:solidFill>
                </a:rPr>
                <a:t>MMTT</a:t>
              </a:r>
            </a:p>
          </p:txBody>
        </p:sp>
        <p:sp>
          <p:nvSpPr>
            <p:cNvPr id="223" name="TextBox 123">
              <a:extLst>
                <a:ext uri="{FF2B5EF4-FFF2-40B4-BE49-F238E27FC236}">
                  <a16:creationId xmlns:a16="http://schemas.microsoft.com/office/drawing/2014/main" id="{6893B5C6-9636-1B4E-8ACF-6D51AF0DC16F}"/>
                </a:ext>
              </a:extLst>
            </p:cNvPr>
            <p:cNvSpPr txBox="1"/>
            <p:nvPr/>
          </p:nvSpPr>
          <p:spPr bwMode="auto">
            <a:xfrm>
              <a:off x="2388968" y="1449376"/>
              <a:ext cx="141064" cy="340863"/>
            </a:xfrm>
            <a:prstGeom prst="rect">
              <a:avLst/>
            </a:prstGeom>
            <a:noFill/>
          </p:spPr>
          <p:txBody>
            <a:bodyPr wrap="none" lIns="0" tIns="0" rIns="0" bIns="0" anchor="ctr">
              <a:spAutoFit/>
            </a:bodyPr>
            <a:lstStyle/>
            <a:p>
              <a:pPr defTabSz="359590">
                <a:defRPr/>
              </a:pPr>
              <a:r>
                <a:rPr lang="en-GB" sz="2215" dirty="0">
                  <a:solidFill>
                    <a:srgbClr val="70AD47"/>
                  </a:solidFill>
                  <a:cs typeface="Arial" pitchFamily="34" charset="0"/>
                </a:rPr>
                <a:t>*</a:t>
              </a:r>
            </a:p>
          </p:txBody>
        </p:sp>
        <p:sp>
          <p:nvSpPr>
            <p:cNvPr id="224" name="TextBox 223">
              <a:extLst>
                <a:ext uri="{FF2B5EF4-FFF2-40B4-BE49-F238E27FC236}">
                  <a16:creationId xmlns:a16="http://schemas.microsoft.com/office/drawing/2014/main" id="{691BEE5E-33C1-914C-914E-F1AEC230DD09}"/>
                </a:ext>
              </a:extLst>
            </p:cNvPr>
            <p:cNvSpPr txBox="1"/>
            <p:nvPr/>
          </p:nvSpPr>
          <p:spPr bwMode="auto">
            <a:xfrm>
              <a:off x="3615906" y="1657101"/>
              <a:ext cx="141064" cy="340863"/>
            </a:xfrm>
            <a:prstGeom prst="rect">
              <a:avLst/>
            </a:prstGeom>
            <a:noFill/>
          </p:spPr>
          <p:txBody>
            <a:bodyPr wrap="none" lIns="0" tIns="0" rIns="0" bIns="0" anchor="ctr">
              <a:spAutoFit/>
            </a:bodyPr>
            <a:lstStyle/>
            <a:p>
              <a:pPr defTabSz="359590">
                <a:defRPr/>
              </a:pPr>
              <a:r>
                <a:rPr lang="en-GB" sz="2215" dirty="0">
                  <a:solidFill>
                    <a:srgbClr val="70AD47"/>
                  </a:solidFill>
                  <a:cs typeface="Arial" pitchFamily="34" charset="0"/>
                </a:rPr>
                <a:t>*</a:t>
              </a:r>
            </a:p>
          </p:txBody>
        </p:sp>
        <p:sp>
          <p:nvSpPr>
            <p:cNvPr id="225" name="TextBox 224">
              <a:extLst>
                <a:ext uri="{FF2B5EF4-FFF2-40B4-BE49-F238E27FC236}">
                  <a16:creationId xmlns:a16="http://schemas.microsoft.com/office/drawing/2014/main" id="{3B6C94DE-1DE1-694F-BC08-BC837AB8A113}"/>
                </a:ext>
              </a:extLst>
            </p:cNvPr>
            <p:cNvSpPr txBox="1"/>
            <p:nvPr/>
          </p:nvSpPr>
          <p:spPr bwMode="auto">
            <a:xfrm>
              <a:off x="6125595" y="1488609"/>
              <a:ext cx="141064" cy="340863"/>
            </a:xfrm>
            <a:prstGeom prst="rect">
              <a:avLst/>
            </a:prstGeom>
            <a:noFill/>
          </p:spPr>
          <p:txBody>
            <a:bodyPr wrap="none" lIns="0" tIns="0" rIns="0" bIns="0" anchor="ctr">
              <a:spAutoFit/>
            </a:bodyPr>
            <a:lstStyle/>
            <a:p>
              <a:pPr defTabSz="359590">
                <a:defRPr/>
              </a:pPr>
              <a:r>
                <a:rPr lang="en-GB" sz="2215" dirty="0">
                  <a:solidFill>
                    <a:srgbClr val="70AD47"/>
                  </a:solidFill>
                  <a:cs typeface="Arial" pitchFamily="34" charset="0"/>
                </a:rPr>
                <a:t>*</a:t>
              </a:r>
            </a:p>
          </p:txBody>
        </p:sp>
        <p:sp>
          <p:nvSpPr>
            <p:cNvPr id="226" name="TextBox 225">
              <a:extLst>
                <a:ext uri="{FF2B5EF4-FFF2-40B4-BE49-F238E27FC236}">
                  <a16:creationId xmlns:a16="http://schemas.microsoft.com/office/drawing/2014/main" id="{4A296E8D-51F3-BE43-A6BC-E13D53A6CF87}"/>
                </a:ext>
              </a:extLst>
            </p:cNvPr>
            <p:cNvSpPr txBox="1"/>
            <p:nvPr/>
          </p:nvSpPr>
          <p:spPr>
            <a:xfrm>
              <a:off x="2564078" y="554232"/>
              <a:ext cx="292973" cy="214645"/>
            </a:xfrm>
            <a:prstGeom prst="rect">
              <a:avLst/>
            </a:prstGeom>
            <a:noFill/>
          </p:spPr>
          <p:txBody>
            <a:bodyPr wrap="square" lIns="71915" tIns="35958" rIns="71915" bIns="35958">
              <a:spAutoFit/>
            </a:bodyPr>
            <a:lstStyle/>
            <a:p>
              <a:pPr defTabSz="359590">
                <a:defRPr/>
              </a:pPr>
              <a:r>
                <a:rPr lang="en-GB" sz="923" dirty="0">
                  <a:solidFill>
                    <a:prstClr val="black"/>
                  </a:solidFill>
                  <a:cs typeface="Arial" pitchFamily="34" charset="0"/>
                </a:rPr>
                <a:t>2w</a:t>
              </a:r>
            </a:p>
          </p:txBody>
        </p:sp>
        <p:cxnSp>
          <p:nvCxnSpPr>
            <p:cNvPr id="227" name="Straight Arrow Connector 226">
              <a:extLst>
                <a:ext uri="{FF2B5EF4-FFF2-40B4-BE49-F238E27FC236}">
                  <a16:creationId xmlns:a16="http://schemas.microsoft.com/office/drawing/2014/main" id="{EBF8BAF3-A32C-D842-9D89-472063E1288A}"/>
                </a:ext>
              </a:extLst>
            </p:cNvPr>
            <p:cNvCxnSpPr/>
            <p:nvPr/>
          </p:nvCxnSpPr>
          <p:spPr>
            <a:xfrm>
              <a:off x="1921351" y="582191"/>
              <a:ext cx="5597254" cy="9883"/>
            </a:xfrm>
            <a:prstGeom prst="straightConnector1">
              <a:avLst/>
            </a:prstGeom>
            <a:ln w="47625">
              <a:solidFill>
                <a:schemeClr val="accent6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8" name="Straight Connector 227">
              <a:extLst>
                <a:ext uri="{FF2B5EF4-FFF2-40B4-BE49-F238E27FC236}">
                  <a16:creationId xmlns:a16="http://schemas.microsoft.com/office/drawing/2014/main" id="{DCEF7F91-8699-014D-9CEC-67CB623ECED6}"/>
                </a:ext>
              </a:extLst>
            </p:cNvPr>
            <p:cNvCxnSpPr/>
            <p:nvPr/>
          </p:nvCxnSpPr>
          <p:spPr>
            <a:xfrm>
              <a:off x="2445315" y="489683"/>
              <a:ext cx="0" cy="190184"/>
            </a:xfrm>
            <a:prstGeom prst="line">
              <a:avLst/>
            </a:prstGeom>
            <a:ln w="38100">
              <a:solidFill>
                <a:schemeClr val="accent6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9" name="TextBox 228">
              <a:extLst>
                <a:ext uri="{FF2B5EF4-FFF2-40B4-BE49-F238E27FC236}">
                  <a16:creationId xmlns:a16="http://schemas.microsoft.com/office/drawing/2014/main" id="{7C4FE2BB-2FC6-014A-A740-2343E4AA3248}"/>
                </a:ext>
              </a:extLst>
            </p:cNvPr>
            <p:cNvSpPr txBox="1"/>
            <p:nvPr/>
          </p:nvSpPr>
          <p:spPr>
            <a:xfrm>
              <a:off x="2198985" y="638631"/>
              <a:ext cx="521660" cy="2628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108" b="1" dirty="0">
                  <a:solidFill>
                    <a:srgbClr val="70AD47"/>
                  </a:solidFill>
                </a:rPr>
                <a:t>CT V0</a:t>
              </a:r>
            </a:p>
          </p:txBody>
        </p:sp>
        <p:cxnSp>
          <p:nvCxnSpPr>
            <p:cNvPr id="230" name="Straight Connector 229">
              <a:extLst>
                <a:ext uri="{FF2B5EF4-FFF2-40B4-BE49-F238E27FC236}">
                  <a16:creationId xmlns:a16="http://schemas.microsoft.com/office/drawing/2014/main" id="{DE097A26-C6C1-6646-BC78-15041C5E9709}"/>
                </a:ext>
              </a:extLst>
            </p:cNvPr>
            <p:cNvCxnSpPr/>
            <p:nvPr/>
          </p:nvCxnSpPr>
          <p:spPr>
            <a:xfrm>
              <a:off x="2164467" y="483821"/>
              <a:ext cx="0" cy="345115"/>
            </a:xfrm>
            <a:prstGeom prst="line">
              <a:avLst/>
            </a:prstGeom>
            <a:ln w="38100">
              <a:solidFill>
                <a:schemeClr val="accent6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1" name="Straight Connector 230">
              <a:extLst>
                <a:ext uri="{FF2B5EF4-FFF2-40B4-BE49-F238E27FC236}">
                  <a16:creationId xmlns:a16="http://schemas.microsoft.com/office/drawing/2014/main" id="{A8005AC6-BBEA-D44B-942D-7B400865BF78}"/>
                </a:ext>
              </a:extLst>
            </p:cNvPr>
            <p:cNvCxnSpPr/>
            <p:nvPr/>
          </p:nvCxnSpPr>
          <p:spPr>
            <a:xfrm>
              <a:off x="3675234" y="499708"/>
              <a:ext cx="0" cy="190184"/>
            </a:xfrm>
            <a:prstGeom prst="line">
              <a:avLst/>
            </a:prstGeom>
            <a:ln w="38100">
              <a:solidFill>
                <a:schemeClr val="accent6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32" name="TextBox 231">
              <a:extLst>
                <a:ext uri="{FF2B5EF4-FFF2-40B4-BE49-F238E27FC236}">
                  <a16:creationId xmlns:a16="http://schemas.microsoft.com/office/drawing/2014/main" id="{EDA0595A-0C07-9840-BE5E-45505246D84F}"/>
                </a:ext>
              </a:extLst>
            </p:cNvPr>
            <p:cNvSpPr txBox="1"/>
            <p:nvPr/>
          </p:nvSpPr>
          <p:spPr>
            <a:xfrm>
              <a:off x="3294655" y="765818"/>
              <a:ext cx="798896" cy="347702"/>
            </a:xfrm>
            <a:prstGeom prst="rect">
              <a:avLst/>
            </a:prstGeom>
            <a:noFill/>
          </p:spPr>
          <p:txBody>
            <a:bodyPr wrap="square" lIns="3323" tIns="3323" rIns="3323" bIns="3323" rtlCol="0">
              <a:spAutoFit/>
            </a:bodyPr>
            <a:lstStyle/>
            <a:p>
              <a:pPr algn="ctr"/>
              <a:r>
                <a:rPr lang="en-GB" sz="1108" b="1" dirty="0">
                  <a:solidFill>
                    <a:srgbClr val="70AD47"/>
                  </a:solidFill>
                </a:rPr>
                <a:t>CT V4</a:t>
              </a:r>
            </a:p>
            <a:p>
              <a:pPr algn="ctr"/>
              <a:r>
                <a:rPr lang="en-GB" sz="1108" b="1" dirty="0">
                  <a:solidFill>
                    <a:srgbClr val="70AD47"/>
                  </a:solidFill>
                </a:rPr>
                <a:t>(3 month)</a:t>
              </a:r>
            </a:p>
          </p:txBody>
        </p:sp>
        <p:cxnSp>
          <p:nvCxnSpPr>
            <p:cNvPr id="233" name="Straight Connector 232">
              <a:extLst>
                <a:ext uri="{FF2B5EF4-FFF2-40B4-BE49-F238E27FC236}">
                  <a16:creationId xmlns:a16="http://schemas.microsoft.com/office/drawing/2014/main" id="{A0FEA8B2-0538-1D4A-8510-6A16A2AE3F91}"/>
                </a:ext>
              </a:extLst>
            </p:cNvPr>
            <p:cNvCxnSpPr/>
            <p:nvPr/>
          </p:nvCxnSpPr>
          <p:spPr>
            <a:xfrm>
              <a:off x="4990511" y="508102"/>
              <a:ext cx="0" cy="190184"/>
            </a:xfrm>
            <a:prstGeom prst="line">
              <a:avLst/>
            </a:prstGeom>
            <a:ln w="38100">
              <a:solidFill>
                <a:schemeClr val="accent6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34" name="TextBox 233">
              <a:extLst>
                <a:ext uri="{FF2B5EF4-FFF2-40B4-BE49-F238E27FC236}">
                  <a16:creationId xmlns:a16="http://schemas.microsoft.com/office/drawing/2014/main" id="{EDC242D1-DFE1-D54D-9AAB-F2B91AB38F2C}"/>
                </a:ext>
              </a:extLst>
            </p:cNvPr>
            <p:cNvSpPr txBox="1"/>
            <p:nvPr/>
          </p:nvSpPr>
          <p:spPr>
            <a:xfrm>
              <a:off x="4602831" y="758437"/>
              <a:ext cx="798896" cy="347702"/>
            </a:xfrm>
            <a:prstGeom prst="rect">
              <a:avLst/>
            </a:prstGeom>
            <a:noFill/>
          </p:spPr>
          <p:txBody>
            <a:bodyPr wrap="square" lIns="3323" tIns="3323" rIns="3323" bIns="3323" rtlCol="0">
              <a:spAutoFit/>
            </a:bodyPr>
            <a:lstStyle/>
            <a:p>
              <a:pPr algn="ctr"/>
              <a:r>
                <a:rPr lang="en-GB" sz="1108" b="1" dirty="0">
                  <a:solidFill>
                    <a:srgbClr val="70AD47"/>
                  </a:solidFill>
                </a:rPr>
                <a:t>CT V5</a:t>
              </a:r>
            </a:p>
            <a:p>
              <a:pPr algn="ctr"/>
              <a:r>
                <a:rPr lang="en-GB" sz="1108" b="1" dirty="0">
                  <a:solidFill>
                    <a:srgbClr val="70AD47"/>
                  </a:solidFill>
                </a:rPr>
                <a:t>(6 month)</a:t>
              </a:r>
            </a:p>
          </p:txBody>
        </p:sp>
        <p:cxnSp>
          <p:nvCxnSpPr>
            <p:cNvPr id="235" name="Straight Connector 234">
              <a:extLst>
                <a:ext uri="{FF2B5EF4-FFF2-40B4-BE49-F238E27FC236}">
                  <a16:creationId xmlns:a16="http://schemas.microsoft.com/office/drawing/2014/main" id="{8DEFE646-EF04-8441-85B4-33AB727DFCBE}"/>
                </a:ext>
              </a:extLst>
            </p:cNvPr>
            <p:cNvCxnSpPr/>
            <p:nvPr/>
          </p:nvCxnSpPr>
          <p:spPr>
            <a:xfrm>
              <a:off x="7251526" y="498076"/>
              <a:ext cx="0" cy="190184"/>
            </a:xfrm>
            <a:prstGeom prst="line">
              <a:avLst/>
            </a:prstGeom>
            <a:ln w="38100">
              <a:solidFill>
                <a:schemeClr val="accent6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36" name="TextBox 235">
              <a:extLst>
                <a:ext uri="{FF2B5EF4-FFF2-40B4-BE49-F238E27FC236}">
                  <a16:creationId xmlns:a16="http://schemas.microsoft.com/office/drawing/2014/main" id="{E94BA733-9AB3-C84B-9BD9-22576FFD2093}"/>
                </a:ext>
              </a:extLst>
            </p:cNvPr>
            <p:cNvSpPr txBox="1"/>
            <p:nvPr/>
          </p:nvSpPr>
          <p:spPr>
            <a:xfrm>
              <a:off x="6852078" y="750176"/>
              <a:ext cx="798896" cy="347702"/>
            </a:xfrm>
            <a:prstGeom prst="rect">
              <a:avLst/>
            </a:prstGeom>
            <a:noFill/>
          </p:spPr>
          <p:txBody>
            <a:bodyPr wrap="square" lIns="3323" tIns="3323" rIns="3323" bIns="3323" rtlCol="0">
              <a:spAutoFit/>
            </a:bodyPr>
            <a:lstStyle/>
            <a:p>
              <a:pPr algn="ctr"/>
              <a:r>
                <a:rPr lang="en-GB" sz="1108" b="1" dirty="0">
                  <a:solidFill>
                    <a:srgbClr val="70AD47"/>
                  </a:solidFill>
                </a:rPr>
                <a:t>CT V7</a:t>
              </a:r>
            </a:p>
            <a:p>
              <a:pPr algn="ctr"/>
              <a:r>
                <a:rPr lang="en-GB" sz="1108" b="1" dirty="0">
                  <a:solidFill>
                    <a:srgbClr val="70AD47"/>
                  </a:solidFill>
                </a:rPr>
                <a:t>(12 month)</a:t>
              </a:r>
            </a:p>
          </p:txBody>
        </p:sp>
        <p:cxnSp>
          <p:nvCxnSpPr>
            <p:cNvPr id="237" name="Straight Connector 236">
              <a:extLst>
                <a:ext uri="{FF2B5EF4-FFF2-40B4-BE49-F238E27FC236}">
                  <a16:creationId xmlns:a16="http://schemas.microsoft.com/office/drawing/2014/main" id="{3DB69207-7009-3B46-BDCA-B8D88EA66CF4}"/>
                </a:ext>
              </a:extLst>
            </p:cNvPr>
            <p:cNvCxnSpPr/>
            <p:nvPr/>
          </p:nvCxnSpPr>
          <p:spPr>
            <a:xfrm>
              <a:off x="6191045" y="506402"/>
              <a:ext cx="0" cy="190184"/>
            </a:xfrm>
            <a:prstGeom prst="line">
              <a:avLst/>
            </a:prstGeom>
            <a:ln w="38100">
              <a:solidFill>
                <a:schemeClr val="accent6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38" name="TextBox 237">
              <a:extLst>
                <a:ext uri="{FF2B5EF4-FFF2-40B4-BE49-F238E27FC236}">
                  <a16:creationId xmlns:a16="http://schemas.microsoft.com/office/drawing/2014/main" id="{540BD6B5-4563-8344-89F9-07745E28E63C}"/>
                </a:ext>
              </a:extLst>
            </p:cNvPr>
            <p:cNvSpPr txBox="1"/>
            <p:nvPr/>
          </p:nvSpPr>
          <p:spPr>
            <a:xfrm>
              <a:off x="5811550" y="757734"/>
              <a:ext cx="798896" cy="347702"/>
            </a:xfrm>
            <a:prstGeom prst="rect">
              <a:avLst/>
            </a:prstGeom>
            <a:noFill/>
          </p:spPr>
          <p:txBody>
            <a:bodyPr wrap="square" lIns="3323" tIns="3323" rIns="3323" bIns="3323" rtlCol="0">
              <a:spAutoFit/>
            </a:bodyPr>
            <a:lstStyle/>
            <a:p>
              <a:pPr algn="ctr"/>
              <a:r>
                <a:rPr lang="en-GB" sz="1108" b="1" dirty="0">
                  <a:solidFill>
                    <a:srgbClr val="70AD47"/>
                  </a:solidFill>
                </a:rPr>
                <a:t>CT V6</a:t>
              </a:r>
            </a:p>
            <a:p>
              <a:pPr algn="ctr"/>
              <a:r>
                <a:rPr lang="en-GB" sz="1108" b="1" dirty="0">
                  <a:solidFill>
                    <a:srgbClr val="70AD47"/>
                  </a:solidFill>
                </a:rPr>
                <a:t>(9 month)</a:t>
              </a:r>
            </a:p>
          </p:txBody>
        </p:sp>
        <p:sp>
          <p:nvSpPr>
            <p:cNvPr id="239" name="TextBox 238">
              <a:extLst>
                <a:ext uri="{FF2B5EF4-FFF2-40B4-BE49-F238E27FC236}">
                  <a16:creationId xmlns:a16="http://schemas.microsoft.com/office/drawing/2014/main" id="{58F0AE07-6CA6-4741-9EE2-A70BC1DDA2E8}"/>
                </a:ext>
              </a:extLst>
            </p:cNvPr>
            <p:cNvSpPr txBox="1"/>
            <p:nvPr/>
          </p:nvSpPr>
          <p:spPr>
            <a:xfrm>
              <a:off x="2829326" y="551712"/>
              <a:ext cx="292973" cy="214645"/>
            </a:xfrm>
            <a:prstGeom prst="rect">
              <a:avLst/>
            </a:prstGeom>
            <a:noFill/>
          </p:spPr>
          <p:txBody>
            <a:bodyPr wrap="square" lIns="71915" tIns="35958" rIns="71915" bIns="35958">
              <a:spAutoFit/>
            </a:bodyPr>
            <a:lstStyle/>
            <a:p>
              <a:pPr defTabSz="359590">
                <a:defRPr/>
              </a:pPr>
              <a:r>
                <a:rPr lang="en-GB" sz="923" dirty="0">
                  <a:solidFill>
                    <a:prstClr val="black"/>
                  </a:solidFill>
                  <a:cs typeface="Arial" pitchFamily="34" charset="0"/>
                </a:rPr>
                <a:t>4w</a:t>
              </a:r>
            </a:p>
          </p:txBody>
        </p:sp>
        <p:sp>
          <p:nvSpPr>
            <p:cNvPr id="240" name="TextBox 239">
              <a:extLst>
                <a:ext uri="{FF2B5EF4-FFF2-40B4-BE49-F238E27FC236}">
                  <a16:creationId xmlns:a16="http://schemas.microsoft.com/office/drawing/2014/main" id="{C89A1B3E-6E76-A141-B780-7CA881CF84AD}"/>
                </a:ext>
              </a:extLst>
            </p:cNvPr>
            <p:cNvSpPr txBox="1"/>
            <p:nvPr/>
          </p:nvSpPr>
          <p:spPr>
            <a:xfrm>
              <a:off x="1877168" y="786709"/>
              <a:ext cx="567476" cy="2628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108" b="1" dirty="0">
                  <a:solidFill>
                    <a:srgbClr val="70AD47"/>
                  </a:solidFill>
                </a:rPr>
                <a:t>CT V-1</a:t>
              </a:r>
            </a:p>
          </p:txBody>
        </p:sp>
        <p:sp>
          <p:nvSpPr>
            <p:cNvPr id="241" name="TextBox 240">
              <a:extLst>
                <a:ext uri="{FF2B5EF4-FFF2-40B4-BE49-F238E27FC236}">
                  <a16:creationId xmlns:a16="http://schemas.microsoft.com/office/drawing/2014/main" id="{8EB607E4-7DB5-1244-A7D1-9934869DDA6A}"/>
                </a:ext>
              </a:extLst>
            </p:cNvPr>
            <p:cNvSpPr txBox="1"/>
            <p:nvPr/>
          </p:nvSpPr>
          <p:spPr>
            <a:xfrm>
              <a:off x="3347579" y="5880486"/>
              <a:ext cx="693047" cy="43332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108" dirty="0">
                  <a:solidFill>
                    <a:srgbClr val="5B9BD5">
                      <a:lumMod val="50000"/>
                    </a:srgbClr>
                  </a:solidFill>
                </a:rPr>
                <a:t>3 month </a:t>
              </a:r>
            </a:p>
            <a:p>
              <a:pPr algn="ctr"/>
              <a:r>
                <a:rPr lang="en-GB" sz="1108" dirty="0">
                  <a:solidFill>
                    <a:srgbClr val="5B9BD5">
                      <a:lumMod val="50000"/>
                    </a:srgbClr>
                  </a:solidFill>
                </a:rPr>
                <a:t>(+/- 3w)</a:t>
              </a:r>
            </a:p>
          </p:txBody>
        </p:sp>
        <p:sp>
          <p:nvSpPr>
            <p:cNvPr id="242" name="TextBox 241">
              <a:extLst>
                <a:ext uri="{FF2B5EF4-FFF2-40B4-BE49-F238E27FC236}">
                  <a16:creationId xmlns:a16="http://schemas.microsoft.com/office/drawing/2014/main" id="{C5C76665-609C-5143-B62E-EC0196E9ACBA}"/>
                </a:ext>
              </a:extLst>
            </p:cNvPr>
            <p:cNvSpPr txBox="1"/>
            <p:nvPr/>
          </p:nvSpPr>
          <p:spPr>
            <a:xfrm>
              <a:off x="4675597" y="5879212"/>
              <a:ext cx="669169" cy="6038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108" dirty="0">
                  <a:solidFill>
                    <a:srgbClr val="5B9BD5">
                      <a:lumMod val="50000"/>
                    </a:srgbClr>
                  </a:solidFill>
                </a:rPr>
                <a:t>6 month</a:t>
              </a:r>
            </a:p>
            <a:p>
              <a:pPr algn="ctr"/>
              <a:r>
                <a:rPr lang="en-GB" sz="1108" dirty="0">
                  <a:solidFill>
                    <a:srgbClr val="5B9BD5">
                      <a:lumMod val="50000"/>
                    </a:srgbClr>
                  </a:solidFill>
                </a:rPr>
                <a:t>(+/- 3w)</a:t>
              </a:r>
            </a:p>
          </p:txBody>
        </p:sp>
        <p:sp>
          <p:nvSpPr>
            <p:cNvPr id="243" name="TextBox 242">
              <a:extLst>
                <a:ext uri="{FF2B5EF4-FFF2-40B4-BE49-F238E27FC236}">
                  <a16:creationId xmlns:a16="http://schemas.microsoft.com/office/drawing/2014/main" id="{7F302CA3-B280-A14D-9846-9678D628D600}"/>
                </a:ext>
              </a:extLst>
            </p:cNvPr>
            <p:cNvSpPr txBox="1"/>
            <p:nvPr/>
          </p:nvSpPr>
          <p:spPr>
            <a:xfrm>
              <a:off x="6898232" y="5869672"/>
              <a:ext cx="737279" cy="6038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108" dirty="0">
                  <a:solidFill>
                    <a:srgbClr val="5B9BD5">
                      <a:lumMod val="50000"/>
                    </a:srgbClr>
                  </a:solidFill>
                </a:rPr>
                <a:t>12 month</a:t>
              </a:r>
            </a:p>
            <a:p>
              <a:pPr algn="ctr"/>
              <a:r>
                <a:rPr lang="en-GB" sz="1108" dirty="0">
                  <a:solidFill>
                    <a:srgbClr val="5B9BD5">
                      <a:lumMod val="50000"/>
                    </a:srgbClr>
                  </a:solidFill>
                </a:rPr>
                <a:t>(+/- 3w)</a:t>
              </a:r>
            </a:p>
          </p:txBody>
        </p:sp>
        <p:sp>
          <p:nvSpPr>
            <p:cNvPr id="244" name="TextBox 243">
              <a:extLst>
                <a:ext uri="{FF2B5EF4-FFF2-40B4-BE49-F238E27FC236}">
                  <a16:creationId xmlns:a16="http://schemas.microsoft.com/office/drawing/2014/main" id="{30D21814-888F-9443-A25D-63C845A0B9C8}"/>
                </a:ext>
              </a:extLst>
            </p:cNvPr>
            <p:cNvSpPr txBox="1"/>
            <p:nvPr/>
          </p:nvSpPr>
          <p:spPr>
            <a:xfrm>
              <a:off x="1747810" y="5924070"/>
              <a:ext cx="849559" cy="2628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108" dirty="0">
                  <a:solidFill>
                    <a:srgbClr val="5B9BD5">
                      <a:lumMod val="50000"/>
                    </a:srgbClr>
                  </a:solidFill>
                </a:rPr>
                <a:t>&lt; 6 weeks</a:t>
              </a:r>
            </a:p>
          </p:txBody>
        </p:sp>
        <p:sp>
          <p:nvSpPr>
            <p:cNvPr id="245" name="TextBox 244">
              <a:extLst>
                <a:ext uri="{FF2B5EF4-FFF2-40B4-BE49-F238E27FC236}">
                  <a16:creationId xmlns:a16="http://schemas.microsoft.com/office/drawing/2014/main" id="{5A8E5902-824A-2E47-903B-28A3EA9499DE}"/>
                </a:ext>
              </a:extLst>
            </p:cNvPr>
            <p:cNvSpPr txBox="1"/>
            <p:nvPr/>
          </p:nvSpPr>
          <p:spPr>
            <a:xfrm>
              <a:off x="211586" y="5918273"/>
              <a:ext cx="1611298" cy="2628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108" dirty="0">
                  <a:solidFill>
                    <a:srgbClr val="5B9BD5">
                      <a:lumMod val="50000"/>
                    </a:srgbClr>
                  </a:solidFill>
                </a:rPr>
                <a:t>Time from diagnosis</a:t>
              </a:r>
            </a:p>
          </p:txBody>
        </p:sp>
        <p:sp>
          <p:nvSpPr>
            <p:cNvPr id="246" name="TextBox 245">
              <a:extLst>
                <a:ext uri="{FF2B5EF4-FFF2-40B4-BE49-F238E27FC236}">
                  <a16:creationId xmlns:a16="http://schemas.microsoft.com/office/drawing/2014/main" id="{3450A9FB-7856-0F43-B397-1CD3C049061A}"/>
                </a:ext>
              </a:extLst>
            </p:cNvPr>
            <p:cNvSpPr txBox="1"/>
            <p:nvPr/>
          </p:nvSpPr>
          <p:spPr>
            <a:xfrm>
              <a:off x="8138163" y="5869672"/>
              <a:ext cx="733648" cy="6038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108" dirty="0">
                  <a:solidFill>
                    <a:srgbClr val="5B9BD5">
                      <a:lumMod val="50000"/>
                    </a:srgbClr>
                  </a:solidFill>
                </a:rPr>
                <a:t>24 month</a:t>
              </a:r>
            </a:p>
            <a:p>
              <a:pPr algn="ctr"/>
              <a:r>
                <a:rPr lang="en-GB" sz="1108" dirty="0">
                  <a:solidFill>
                    <a:srgbClr val="5B9BD5">
                      <a:lumMod val="50000"/>
                    </a:srgbClr>
                  </a:solidFill>
                </a:rPr>
                <a:t>(+/- 3w)</a:t>
              </a:r>
            </a:p>
          </p:txBody>
        </p:sp>
        <p:sp>
          <p:nvSpPr>
            <p:cNvPr id="247" name="TextBox 246">
              <a:extLst>
                <a:ext uri="{FF2B5EF4-FFF2-40B4-BE49-F238E27FC236}">
                  <a16:creationId xmlns:a16="http://schemas.microsoft.com/office/drawing/2014/main" id="{8C8B3289-6B1D-FA45-8958-BE9E80544985}"/>
                </a:ext>
              </a:extLst>
            </p:cNvPr>
            <p:cNvSpPr txBox="1"/>
            <p:nvPr/>
          </p:nvSpPr>
          <p:spPr>
            <a:xfrm>
              <a:off x="5233199" y="5627545"/>
              <a:ext cx="3373039" cy="26282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108" i="1" dirty="0">
                  <a:solidFill>
                    <a:prstClr val="black"/>
                  </a:solidFill>
                </a:rPr>
                <a:t>…………………..Monthly until end of study……………………….</a:t>
              </a:r>
            </a:p>
          </p:txBody>
        </p:sp>
        <p:cxnSp>
          <p:nvCxnSpPr>
            <p:cNvPr id="248" name="Straight Arrow Connector 247">
              <a:extLst>
                <a:ext uri="{FF2B5EF4-FFF2-40B4-BE49-F238E27FC236}">
                  <a16:creationId xmlns:a16="http://schemas.microsoft.com/office/drawing/2014/main" id="{E680219E-9582-3A4C-A5F8-4200C7387C47}"/>
                </a:ext>
              </a:extLst>
            </p:cNvPr>
            <p:cNvCxnSpPr/>
            <p:nvPr/>
          </p:nvCxnSpPr>
          <p:spPr>
            <a:xfrm flipV="1">
              <a:off x="3678798" y="4363284"/>
              <a:ext cx="0" cy="157262"/>
            </a:xfrm>
            <a:prstGeom prst="straightConnector1">
              <a:avLst/>
            </a:prstGeom>
            <a:ln w="31750">
              <a:solidFill>
                <a:schemeClr val="accent1">
                  <a:lumMod val="50000"/>
                </a:schemeClr>
              </a:solidFill>
              <a:tailEnd type="triangle" w="lg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9" name="Straight Arrow Connector 248">
              <a:extLst>
                <a:ext uri="{FF2B5EF4-FFF2-40B4-BE49-F238E27FC236}">
                  <a16:creationId xmlns:a16="http://schemas.microsoft.com/office/drawing/2014/main" id="{7609E369-DEE4-8A4F-8C6B-BD1C69EA374C}"/>
                </a:ext>
              </a:extLst>
            </p:cNvPr>
            <p:cNvCxnSpPr/>
            <p:nvPr/>
          </p:nvCxnSpPr>
          <p:spPr>
            <a:xfrm flipV="1">
              <a:off x="3682343" y="4794781"/>
              <a:ext cx="0" cy="157262"/>
            </a:xfrm>
            <a:prstGeom prst="straightConnector1">
              <a:avLst/>
            </a:prstGeom>
            <a:ln w="31750">
              <a:solidFill>
                <a:schemeClr val="accent1">
                  <a:lumMod val="50000"/>
                </a:schemeClr>
              </a:solidFill>
              <a:tailEnd type="triangle" w="lg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0" name="Straight Arrow Connector 249">
              <a:extLst>
                <a:ext uri="{FF2B5EF4-FFF2-40B4-BE49-F238E27FC236}">
                  <a16:creationId xmlns:a16="http://schemas.microsoft.com/office/drawing/2014/main" id="{239BCBD8-B9F8-1C48-B397-7CA77B5605E3}"/>
                </a:ext>
              </a:extLst>
            </p:cNvPr>
            <p:cNvCxnSpPr/>
            <p:nvPr/>
          </p:nvCxnSpPr>
          <p:spPr>
            <a:xfrm flipV="1">
              <a:off x="3671464" y="5238278"/>
              <a:ext cx="0" cy="157262"/>
            </a:xfrm>
            <a:prstGeom prst="straightConnector1">
              <a:avLst/>
            </a:prstGeom>
            <a:ln w="31750">
              <a:solidFill>
                <a:schemeClr val="accent1">
                  <a:lumMod val="50000"/>
                </a:schemeClr>
              </a:solidFill>
              <a:tailEnd type="triangle" w="lg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1" name="Straight Arrow Connector 250">
              <a:extLst>
                <a:ext uri="{FF2B5EF4-FFF2-40B4-BE49-F238E27FC236}">
                  <a16:creationId xmlns:a16="http://schemas.microsoft.com/office/drawing/2014/main" id="{FAB72B21-97F5-EC48-BB98-054CD53B484A}"/>
                </a:ext>
              </a:extLst>
            </p:cNvPr>
            <p:cNvCxnSpPr/>
            <p:nvPr/>
          </p:nvCxnSpPr>
          <p:spPr>
            <a:xfrm flipV="1">
              <a:off x="3675561" y="3225250"/>
              <a:ext cx="0" cy="157262"/>
            </a:xfrm>
            <a:prstGeom prst="straightConnector1">
              <a:avLst/>
            </a:prstGeom>
            <a:ln w="31750">
              <a:solidFill>
                <a:schemeClr val="accent1">
                  <a:lumMod val="50000"/>
                </a:schemeClr>
              </a:solidFill>
              <a:tailEnd type="triangle" w="lg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2" name="Straight Arrow Connector 251">
              <a:extLst>
                <a:ext uri="{FF2B5EF4-FFF2-40B4-BE49-F238E27FC236}">
                  <a16:creationId xmlns:a16="http://schemas.microsoft.com/office/drawing/2014/main" id="{3CA1A78B-7C16-9D4A-BFC9-4AEE8AB4555C}"/>
                </a:ext>
              </a:extLst>
            </p:cNvPr>
            <p:cNvCxnSpPr/>
            <p:nvPr/>
          </p:nvCxnSpPr>
          <p:spPr>
            <a:xfrm flipV="1">
              <a:off x="3679808" y="3436643"/>
              <a:ext cx="0" cy="157262"/>
            </a:xfrm>
            <a:prstGeom prst="straightConnector1">
              <a:avLst/>
            </a:prstGeom>
            <a:ln w="31750">
              <a:solidFill>
                <a:schemeClr val="accent1">
                  <a:lumMod val="50000"/>
                </a:schemeClr>
              </a:solidFill>
              <a:tailEnd type="triangle" w="lg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3" name="Straight Arrow Connector 252">
              <a:extLst>
                <a:ext uri="{FF2B5EF4-FFF2-40B4-BE49-F238E27FC236}">
                  <a16:creationId xmlns:a16="http://schemas.microsoft.com/office/drawing/2014/main" id="{A1B643ED-F677-A744-8ABA-E7A15962EB1D}"/>
                </a:ext>
              </a:extLst>
            </p:cNvPr>
            <p:cNvCxnSpPr/>
            <p:nvPr/>
          </p:nvCxnSpPr>
          <p:spPr>
            <a:xfrm flipV="1">
              <a:off x="3677934" y="5484651"/>
              <a:ext cx="0" cy="157262"/>
            </a:xfrm>
            <a:prstGeom prst="straightConnector1">
              <a:avLst/>
            </a:prstGeom>
            <a:ln w="31750">
              <a:solidFill>
                <a:schemeClr val="accent1">
                  <a:lumMod val="50000"/>
                </a:schemeClr>
              </a:solidFill>
              <a:tailEnd type="triangle" w="lg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4" name="Straight Arrow Connector 253">
              <a:extLst>
                <a:ext uri="{FF2B5EF4-FFF2-40B4-BE49-F238E27FC236}">
                  <a16:creationId xmlns:a16="http://schemas.microsoft.com/office/drawing/2014/main" id="{B315D52F-9C25-F440-8C4D-56BD75C7DA7D}"/>
                </a:ext>
              </a:extLst>
            </p:cNvPr>
            <p:cNvCxnSpPr/>
            <p:nvPr/>
          </p:nvCxnSpPr>
          <p:spPr>
            <a:xfrm flipV="1">
              <a:off x="3678534" y="3753775"/>
              <a:ext cx="0" cy="157262"/>
            </a:xfrm>
            <a:prstGeom prst="straightConnector1">
              <a:avLst/>
            </a:prstGeom>
            <a:ln w="31750">
              <a:solidFill>
                <a:schemeClr val="accent1">
                  <a:lumMod val="50000"/>
                </a:schemeClr>
              </a:solidFill>
              <a:tailEnd type="triangle" w="lg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5" name="Straight Arrow Connector 254">
              <a:extLst>
                <a:ext uri="{FF2B5EF4-FFF2-40B4-BE49-F238E27FC236}">
                  <a16:creationId xmlns:a16="http://schemas.microsoft.com/office/drawing/2014/main" id="{9978B9B0-9C77-E646-AE01-BD25B479363B}"/>
                </a:ext>
              </a:extLst>
            </p:cNvPr>
            <p:cNvCxnSpPr/>
            <p:nvPr/>
          </p:nvCxnSpPr>
          <p:spPr>
            <a:xfrm flipV="1">
              <a:off x="3678006" y="4568361"/>
              <a:ext cx="0" cy="157262"/>
            </a:xfrm>
            <a:prstGeom prst="straightConnector1">
              <a:avLst/>
            </a:prstGeom>
            <a:ln w="31750">
              <a:solidFill>
                <a:schemeClr val="accent1">
                  <a:lumMod val="50000"/>
                </a:schemeClr>
              </a:solidFill>
              <a:tailEnd type="triangle" w="lg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6" name="Straight Connector 255">
              <a:extLst>
                <a:ext uri="{FF2B5EF4-FFF2-40B4-BE49-F238E27FC236}">
                  <a16:creationId xmlns:a16="http://schemas.microsoft.com/office/drawing/2014/main" id="{C35321A1-A0CF-A64B-938F-5E5837451651}"/>
                </a:ext>
              </a:extLst>
            </p:cNvPr>
            <p:cNvCxnSpPr/>
            <p:nvPr/>
          </p:nvCxnSpPr>
          <p:spPr>
            <a:xfrm flipH="1">
              <a:off x="2444644" y="891267"/>
              <a:ext cx="9260" cy="1456298"/>
            </a:xfrm>
            <a:prstGeom prst="line">
              <a:avLst/>
            </a:prstGeom>
            <a:ln w="19050">
              <a:solidFill>
                <a:schemeClr val="accent6"/>
              </a:solidFill>
              <a:prstDash val="sysDash"/>
            </a:ln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73637114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Cross Trial Comparisons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457200" y="1217603"/>
            <a:ext cx="8306790" cy="5123820"/>
          </a:xfrm>
        </p:spPr>
        <p:txBody>
          <a:bodyPr>
            <a:normAutofit lnSpcReduction="10000"/>
          </a:bodyPr>
          <a:lstStyle/>
          <a:p>
            <a:r>
              <a:rPr lang="en-GB" dirty="0"/>
              <a:t>The primary intention is that each sub-trial will be considered statistically independent</a:t>
            </a:r>
          </a:p>
          <a:p>
            <a:endParaRPr lang="en-GB" dirty="0"/>
          </a:p>
          <a:p>
            <a:r>
              <a:rPr lang="en-GB" dirty="0"/>
              <a:t>Cross-trial comparisons will need to consider </a:t>
            </a:r>
            <a:r>
              <a:rPr lang="en-GB" b="1" dirty="0"/>
              <a:t>multiplicity</a:t>
            </a:r>
          </a:p>
          <a:p>
            <a:endParaRPr lang="en-GB" dirty="0"/>
          </a:p>
          <a:p>
            <a:r>
              <a:rPr lang="en-GB" dirty="0"/>
              <a:t>When sub-trials included a shared control then cross-trial comparisons will be possible </a:t>
            </a:r>
          </a:p>
          <a:p>
            <a:pPr marL="1085850" lvl="1" indent="-342900">
              <a:buFont typeface="Arial" panose="020B0604020202020204" pitchFamily="34" charset="0"/>
              <a:buChar char="•"/>
            </a:pPr>
            <a:r>
              <a:rPr lang="en-GB" sz="2000" dirty="0"/>
              <a:t>direct comparisons are used using concurrent controls </a:t>
            </a:r>
          </a:p>
          <a:p>
            <a:pPr marL="1085850" lvl="1" indent="-342900">
              <a:buFont typeface="Arial" panose="020B0604020202020204" pitchFamily="34" charset="0"/>
              <a:buChar char="•"/>
            </a:pPr>
            <a:r>
              <a:rPr lang="en-GB" sz="2000" dirty="0"/>
              <a:t>indirect comparisons are used via models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dirty="0"/>
          </a:p>
          <a:p>
            <a:r>
              <a:rPr lang="en-GB" dirty="0"/>
              <a:t>When sub-trials do not include shared control data then the natural history data in conjunction with placebo data may enable such comparisons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/>
              <a:t>	care will need to be taken to understand any population differences</a:t>
            </a:r>
          </a:p>
          <a:p>
            <a:r>
              <a:rPr lang="en-GB" dirty="0"/>
              <a:t>	</a:t>
            </a:r>
          </a:p>
          <a:p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131714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Outline	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6C14DF1-6BAA-F341-8DAF-0BDAED0DA1CA}"/>
              </a:ext>
            </a:extLst>
          </p:cNvPr>
          <p:cNvSpPr txBox="1"/>
          <p:nvPr/>
        </p:nvSpPr>
        <p:spPr>
          <a:xfrm>
            <a:off x="1025611" y="1490008"/>
            <a:ext cx="7092778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Introduce INNODIA network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Introduce the FDA guidelines on Master Protocols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Show how Master Protocols have been used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Where are we with the INNODIA master protocol</a:t>
            </a:r>
          </a:p>
        </p:txBody>
      </p:sp>
    </p:spTree>
    <p:extLst>
      <p:ext uri="{BB962C8B-B14F-4D97-AF65-F5344CB8AC3E}">
        <p14:creationId xmlns:p14="http://schemas.microsoft.com/office/powerpoint/2010/main" val="106065708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GB" sz="1800" dirty="0"/>
              <a:t>Population selection and external controls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457200" y="1047043"/>
            <a:ext cx="8229600" cy="4763914"/>
          </a:xfrm>
        </p:spPr>
        <p:txBody>
          <a:bodyPr>
            <a:normAutofit/>
          </a:bodyPr>
          <a:lstStyle/>
          <a:p>
            <a:endParaRPr lang="en-GB" dirty="0"/>
          </a:p>
          <a:p>
            <a:r>
              <a:rPr lang="en-GB" dirty="0"/>
              <a:t>Sub-trials could use the data from the natural history data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/>
              <a:t>Bayesian methods can be used to measure how close placebo data are to the natural history data</a:t>
            </a:r>
          </a:p>
          <a:p>
            <a:pPr marL="1085850" lvl="1" indent="-342900">
              <a:buFont typeface="Arial" panose="020B0604020202020204" pitchFamily="34" charset="0"/>
              <a:buChar char="•"/>
            </a:pPr>
            <a:r>
              <a:rPr lang="en-GB" sz="2000" dirty="0"/>
              <a:t>When agreement, information can be borrowed to improve power of results</a:t>
            </a:r>
          </a:p>
          <a:p>
            <a:pPr marL="1085850" lvl="1" indent="-342900">
              <a:buFont typeface="Arial" panose="020B0604020202020204" pitchFamily="34" charset="0"/>
              <a:buChar char="•"/>
            </a:pPr>
            <a:r>
              <a:rPr lang="en-GB" sz="2000" dirty="0"/>
              <a:t>Methods such as power prior, commensurate prior and hierarchical borrowing</a:t>
            </a:r>
          </a:p>
          <a:p>
            <a:pPr marL="1085850" lvl="1" indent="-342900">
              <a:buFont typeface="Arial" panose="020B0604020202020204" pitchFamily="34" charset="0"/>
              <a:buChar char="•"/>
            </a:pPr>
            <a:endParaRPr lang="en-GB" sz="2000" dirty="0"/>
          </a:p>
          <a:p>
            <a:r>
              <a:rPr lang="en-GB" dirty="0"/>
              <a:t>Ideally the sub-trial population is a random sample of the natural history data and this can be used in inference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/>
              <a:t>However, it is recognised that the natural history population will be predominantly people not joining a trial</a:t>
            </a:r>
          </a:p>
        </p:txBody>
      </p:sp>
    </p:spTree>
    <p:extLst>
      <p:ext uri="{BB962C8B-B14F-4D97-AF65-F5344CB8AC3E}">
        <p14:creationId xmlns:p14="http://schemas.microsoft.com/office/powerpoint/2010/main" val="326445235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Novel Trial designs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457200" y="1052736"/>
            <a:ext cx="8229600" cy="5188526"/>
          </a:xfrm>
        </p:spPr>
        <p:txBody>
          <a:bodyPr>
            <a:noAutofit/>
          </a:bodyPr>
          <a:lstStyle/>
          <a:p>
            <a:r>
              <a:rPr lang="en-GB" sz="2400" dirty="0"/>
              <a:t>Two of the sub-trials are planned to be adaptive trials</a:t>
            </a:r>
          </a:p>
          <a:p>
            <a:endParaRPr lang="en-GB" sz="2400" dirty="0"/>
          </a:p>
          <a:p>
            <a:r>
              <a:rPr lang="en-GB" sz="2400" dirty="0"/>
              <a:t>Verapamil (two-arm parallel group trial) [Adults]</a:t>
            </a:r>
          </a:p>
          <a:p>
            <a:pPr marL="1085850" lvl="1" indent="-342900">
              <a:buFont typeface="Arial" panose="020B0604020202020204" pitchFamily="34" charset="0"/>
              <a:buChar char="•"/>
            </a:pPr>
            <a:r>
              <a:rPr lang="en-GB" sz="2400" dirty="0"/>
              <a:t>Using a mixed effects model of the repeatedly measured outcome, AUC C-peptide to stop for futility when 45/120 participants have been recruited.</a:t>
            </a:r>
          </a:p>
          <a:p>
            <a:pPr lvl="1" indent="0">
              <a:buNone/>
            </a:pPr>
            <a:endParaRPr lang="en-GB" sz="2400" dirty="0"/>
          </a:p>
          <a:p>
            <a:r>
              <a:rPr lang="en-GB" sz="2400" dirty="0"/>
              <a:t>MELD-ATG (dose ranging trial) [12yrs+]</a:t>
            </a:r>
          </a:p>
          <a:p>
            <a:pPr lvl="1"/>
            <a:r>
              <a:rPr lang="en-GB" sz="2400" dirty="0"/>
              <a:t> 8 cohorts of participants, each cohort randomised (balanced) to the highest dose, placebo and intermediate dose(s)</a:t>
            </a:r>
          </a:p>
          <a:p>
            <a:pPr lvl="1"/>
            <a:r>
              <a:rPr lang="en-GB" sz="2400" dirty="0"/>
              <a:t>Interim analyses predict (Bayesian model) which intermediate dose(s) should be used </a:t>
            </a:r>
          </a:p>
        </p:txBody>
      </p:sp>
    </p:spTree>
    <p:extLst>
      <p:ext uri="{BB962C8B-B14F-4D97-AF65-F5344CB8AC3E}">
        <p14:creationId xmlns:p14="http://schemas.microsoft.com/office/powerpoint/2010/main" val="144240202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latin typeface="+mn-lt"/>
              </a:rPr>
              <a:t>VER-A-T1D</a:t>
            </a:r>
            <a:endParaRPr lang="nl-BE" dirty="0">
              <a:latin typeface="+mn-lt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54473" y="1196751"/>
            <a:ext cx="6303249" cy="3328051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3059832" y="4437112"/>
            <a:ext cx="5688632" cy="17927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300"/>
              </a:spcBef>
              <a:spcAft>
                <a:spcPts val="300"/>
              </a:spcAft>
            </a:pPr>
            <a:r>
              <a:rPr lang="en-GB" dirty="0">
                <a:ea typeface="SimSun-ExtB" panose="02010609060101010101" pitchFamily="49" charset="-122"/>
                <a:cs typeface="Times New Roman" panose="02020603050405020304" pitchFamily="18" charset="0"/>
              </a:rPr>
              <a:t>Participants will be allocated to treatment or placebo in a 2:1 ratio (Verapamil SR : Placebo). </a:t>
            </a:r>
          </a:p>
          <a:p>
            <a:r>
              <a:rPr lang="en-GB" dirty="0">
                <a:ea typeface="SimSun-ExtB" panose="02010609060101010101" pitchFamily="49" charset="-122"/>
                <a:cs typeface="Times New Roman" panose="02020603050405020304" pitchFamily="18" charset="0"/>
              </a:rPr>
              <a:t>120 subjects will be needed (40 participants in the control arm and 80 in the experimental arm) to achieve 88% power at 5% significance level to detect a change of 0.18 nmol/L/min. </a:t>
            </a:r>
            <a:endParaRPr lang="en-GB" dirty="0">
              <a:ea typeface="SimSun-ExtB" panose="02010609060101010101" pitchFamily="49" charset="-122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27584" y="4509120"/>
            <a:ext cx="12928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/>
              <a:t>Sample size</a:t>
            </a:r>
          </a:p>
        </p:txBody>
      </p:sp>
    </p:spTree>
    <p:extLst>
      <p:ext uri="{BB962C8B-B14F-4D97-AF65-F5344CB8AC3E}">
        <p14:creationId xmlns:p14="http://schemas.microsoft.com/office/powerpoint/2010/main" val="17842655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1C2B4C-ABA9-5245-A534-31C1FD610B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Verapamil Study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10D2F05-ED88-E143-8F7B-B7732014E1A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Study Design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0904119-AD29-724D-9A18-CA6723E2B1CE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>
            <a:norm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endParaRPr lang="en-US" sz="2800" dirty="0">
              <a:solidFill>
                <a:schemeClr val="tx2">
                  <a:lumMod val="75000"/>
                </a:schemeClr>
              </a:solidFill>
              <a:latin typeface="+mn-lt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tx2">
                    <a:lumMod val="75000"/>
                  </a:schemeClr>
                </a:solidFill>
                <a:latin typeface="+mn-lt"/>
              </a:rPr>
              <a:t>AUC C-peptide is measured at baseline, 3, 6, 9 and 12  months.</a:t>
            </a:r>
          </a:p>
          <a:p>
            <a:pPr marL="1085850" lvl="1" indent="-3429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2">
                    <a:lumMod val="75000"/>
                  </a:schemeClr>
                </a:solidFill>
                <a:latin typeface="+mn-lt"/>
              </a:rPr>
              <a:t>Primary is 12 months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tx2">
                    <a:lumMod val="75000"/>
                  </a:schemeClr>
                </a:solidFill>
                <a:latin typeface="+mn-lt"/>
              </a:rPr>
              <a:t>An interim is planned at 10 months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tx2">
                    <a:lumMod val="75000"/>
                  </a:schemeClr>
                </a:solidFill>
                <a:latin typeface="+mn-lt"/>
              </a:rPr>
              <a:t>Recruitment is predicted to be around 5 per month</a:t>
            </a:r>
          </a:p>
          <a:p>
            <a:pPr marL="1085850" lvl="1" indent="-3429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2">
                    <a:lumMod val="75000"/>
                  </a:schemeClr>
                </a:solidFill>
              </a:rPr>
              <a:t>Assuming a uniform recruitment pattern</a:t>
            </a:r>
          </a:p>
          <a:p>
            <a:pPr marL="1085850" lvl="1" indent="-3429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2">
                    <a:lumMod val="75000"/>
                  </a:schemeClr>
                </a:solidFill>
              </a:rPr>
              <a:t>At interim, should have</a:t>
            </a:r>
          </a:p>
          <a:p>
            <a:pPr marL="1485900" lvl="2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2">
                    <a:lumMod val="75000"/>
                  </a:schemeClr>
                </a:solidFill>
              </a:rPr>
              <a:t>5 people with baseline, 15 people with up to 3 months, 15 people with up to 6 months data, 5 people with up to 9 months</a:t>
            </a:r>
          </a:p>
          <a:p>
            <a:pPr marL="1485900" lvl="2" indent="-342900">
              <a:buFont typeface="Arial" panose="020B0604020202020204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9369684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02B1F7-9DFB-F647-9578-A1C9B931A9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Verapamil Study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1943D34-7037-804A-9320-116DDBDBEB2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Design details (by simulation)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6874AF2-85D3-9C4D-B18E-6E7EE2DE0AE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>
            <a:norm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chemeClr val="tx2">
                    <a:lumMod val="75000"/>
                  </a:schemeClr>
                </a:solidFill>
              </a:rPr>
              <a:t>Fitting a mixed effects model with time as discrete, person as a random intercept (assuming MAR), estimate the treatment effect at 6 months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chemeClr val="tx2">
                    <a:lumMod val="75000"/>
                  </a:schemeClr>
                </a:solidFill>
              </a:rPr>
              <a:t>If the Z–statistic is &lt;-0.5 then stop for futility </a:t>
            </a:r>
            <a:r>
              <a:rPr lang="en-US" sz="2200" dirty="0" err="1">
                <a:solidFill>
                  <a:schemeClr val="tx2">
                    <a:lumMod val="75000"/>
                  </a:schemeClr>
                </a:solidFill>
              </a:rPr>
              <a:t>o.w</a:t>
            </a:r>
            <a:r>
              <a:rPr lang="en-US" sz="2200" dirty="0">
                <a:solidFill>
                  <a:schemeClr val="tx2">
                    <a:lumMod val="75000"/>
                  </a:schemeClr>
                </a:solidFill>
              </a:rPr>
              <a:t>. continue to recruit 120 people</a:t>
            </a:r>
          </a:p>
          <a:p>
            <a:pPr marL="1085850" lvl="1" indent="-342900"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chemeClr val="tx2">
                    <a:lumMod val="75000"/>
                  </a:schemeClr>
                </a:solidFill>
              </a:rPr>
              <a:t>Gives a 30% chance of stopping if H</a:t>
            </a:r>
            <a:r>
              <a:rPr lang="en-US" sz="2200" baseline="-25000" dirty="0">
                <a:solidFill>
                  <a:schemeClr val="tx2">
                    <a:lumMod val="75000"/>
                  </a:schemeClr>
                </a:solidFill>
              </a:rPr>
              <a:t>0</a:t>
            </a:r>
            <a:r>
              <a:rPr lang="en-US" sz="2200" dirty="0">
                <a:solidFill>
                  <a:schemeClr val="tx2">
                    <a:lumMod val="75000"/>
                  </a:schemeClr>
                </a:solidFill>
              </a:rPr>
              <a:t> is true</a:t>
            </a:r>
          </a:p>
          <a:p>
            <a:pPr marL="1085850" lvl="1" indent="-342900">
              <a:buFont typeface="Arial" panose="020B0604020202020204" pitchFamily="34" charset="0"/>
              <a:buChar char="•"/>
            </a:pPr>
            <a:r>
              <a:rPr lang="en-GB" sz="2200" dirty="0">
                <a:solidFill>
                  <a:schemeClr val="tx2">
                    <a:lumMod val="75000"/>
                  </a:schemeClr>
                </a:solidFill>
              </a:rPr>
              <a:t>Power of 87.9% for a change in ln(AUC+1) of 0.18 units.</a:t>
            </a:r>
            <a:endParaRPr lang="en-US" sz="2200" dirty="0">
              <a:solidFill>
                <a:schemeClr val="tx2">
                  <a:lumMod val="75000"/>
                </a:schemeClr>
              </a:solidFill>
            </a:endParaRPr>
          </a:p>
          <a:p>
            <a:pPr marL="1085850" lvl="1" indent="-342900"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chemeClr val="tx2">
                    <a:lumMod val="75000"/>
                  </a:schemeClr>
                </a:solidFill>
              </a:rPr>
              <a:t>An expected (under the null) SS of 97</a:t>
            </a:r>
          </a:p>
          <a:p>
            <a:pPr marL="1085850" lvl="1" indent="-342900"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chemeClr val="tx2">
                    <a:lumMod val="75000"/>
                  </a:schemeClr>
                </a:solidFill>
              </a:rPr>
              <a:t>Power reduction for doing an interim analysis is 4% with the potential gain of 23 fewer people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chemeClr val="tx2">
                    <a:lumMod val="75000"/>
                  </a:schemeClr>
                </a:solidFill>
              </a:rPr>
              <a:t>Assuming an AR(1) autocorrelation residual error structure and that the </a:t>
            </a:r>
            <a:r>
              <a:rPr lang="en-US" sz="2200" u="sng" dirty="0">
                <a:solidFill>
                  <a:schemeClr val="tx2">
                    <a:lumMod val="75000"/>
                  </a:schemeClr>
                </a:solidFill>
              </a:rPr>
              <a:t>treatment effect is linear</a:t>
            </a:r>
            <a:r>
              <a:rPr lang="en-US" sz="2200" dirty="0">
                <a:solidFill>
                  <a:schemeClr val="tx2">
                    <a:lumMod val="75000"/>
                  </a:schemeClr>
                </a:solidFill>
              </a:rPr>
              <a:t> over time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794323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A94B15-2D4D-4B40-8AA5-23AFC4BEFB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Additional trigger point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8E22742-EC19-6041-85CB-6F2BF296B74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Combination arms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0D602AB-2851-F140-8295-A1DB63539DFE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>
            <a:normAutofit/>
          </a:bodyPr>
          <a:lstStyle/>
          <a:p>
            <a:endParaRPr lang="en-US" sz="2400" dirty="0">
              <a:solidFill>
                <a:schemeClr val="tx2">
                  <a:lumMod val="75000"/>
                </a:schemeClr>
              </a:solidFill>
              <a:latin typeface="+mn-lt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2">
                    <a:lumMod val="75000"/>
                  </a:schemeClr>
                </a:solidFill>
                <a:latin typeface="+mn-lt"/>
              </a:rPr>
              <a:t>The intention of platform trials is to investigate combination treatment arms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>
              <a:solidFill>
                <a:schemeClr val="tx2">
                  <a:lumMod val="75000"/>
                </a:schemeClr>
              </a:solidFill>
              <a:latin typeface="+mn-lt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2">
                    <a:lumMod val="75000"/>
                  </a:schemeClr>
                </a:solidFill>
                <a:latin typeface="+mn-lt"/>
              </a:rPr>
              <a:t>We are currently investigating how to add in several </a:t>
            </a:r>
            <a:r>
              <a:rPr lang="en-US" sz="2400" u="sng" dirty="0">
                <a:solidFill>
                  <a:schemeClr val="tx2">
                    <a:lumMod val="75000"/>
                  </a:schemeClr>
                </a:solidFill>
                <a:latin typeface="+mn-lt"/>
              </a:rPr>
              <a:t>Verapamil + ? </a:t>
            </a:r>
            <a:r>
              <a:rPr lang="en-US" sz="2400" dirty="0">
                <a:solidFill>
                  <a:schemeClr val="tx2">
                    <a:lumMod val="75000"/>
                  </a:schemeClr>
                </a:solidFill>
                <a:latin typeface="+mn-lt"/>
              </a:rPr>
              <a:t>arms after the interim analysis</a:t>
            </a:r>
          </a:p>
          <a:p>
            <a:pPr marL="1085850" lvl="1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2">
                    <a:lumMod val="75000"/>
                  </a:schemeClr>
                </a:solidFill>
              </a:rPr>
              <a:t>Which </a:t>
            </a:r>
            <a:r>
              <a:rPr lang="en-US" sz="2400" b="1" dirty="0">
                <a:solidFill>
                  <a:schemeClr val="tx2">
                    <a:lumMod val="75000"/>
                  </a:schemeClr>
                </a:solidFill>
              </a:rPr>
              <a:t>Z-score </a:t>
            </a:r>
            <a:r>
              <a:rPr lang="en-US" sz="2400" dirty="0">
                <a:solidFill>
                  <a:schemeClr val="tx2">
                    <a:lumMod val="75000"/>
                  </a:schemeClr>
                </a:solidFill>
              </a:rPr>
              <a:t>would encourage further Verapamil study?</a:t>
            </a:r>
          </a:p>
          <a:p>
            <a:pPr marL="1085850" lvl="1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2">
                    <a:lumMod val="75000"/>
                  </a:schemeClr>
                </a:solidFill>
              </a:rPr>
              <a:t>What is the best way of joining combination arms into the current master protocol </a:t>
            </a:r>
            <a:r>
              <a:rPr lang="en-US" sz="2400" b="1" dirty="0">
                <a:solidFill>
                  <a:schemeClr val="tx2">
                    <a:lumMod val="75000"/>
                  </a:schemeClr>
                </a:solidFill>
              </a:rPr>
              <a:t>sharing the single Verapamil arm </a:t>
            </a:r>
            <a:r>
              <a:rPr lang="en-US" sz="2400" dirty="0">
                <a:solidFill>
                  <a:schemeClr val="tx2">
                    <a:lumMod val="75000"/>
                  </a:schemeClr>
                </a:solidFill>
              </a:rPr>
              <a:t>(independent or dependent trials)</a:t>
            </a:r>
            <a:endParaRPr lang="en-US" sz="2400" b="1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145801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814916-BC71-3347-A9E0-D9BA5CF027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MELD-ATG</a:t>
            </a:r>
          </a:p>
        </p:txBody>
      </p:sp>
      <p:grpSp>
        <p:nvGrpSpPr>
          <p:cNvPr id="22" name="Gruppieren 17">
            <a:extLst>
              <a:ext uri="{FF2B5EF4-FFF2-40B4-BE49-F238E27FC236}">
                <a16:creationId xmlns:a16="http://schemas.microsoft.com/office/drawing/2014/main" id="{A1A0094F-2FF3-064E-9E49-2528AC370F4D}"/>
              </a:ext>
            </a:extLst>
          </p:cNvPr>
          <p:cNvGrpSpPr/>
          <p:nvPr/>
        </p:nvGrpSpPr>
        <p:grpSpPr>
          <a:xfrm>
            <a:off x="457200" y="931566"/>
            <a:ext cx="7898130" cy="5420995"/>
            <a:chOff x="457200" y="931566"/>
            <a:chExt cx="7898130" cy="5420995"/>
          </a:xfrm>
        </p:grpSpPr>
        <p:pic>
          <p:nvPicPr>
            <p:cNvPr id="23" name="Picture 5">
              <a:extLst>
                <a:ext uri="{FF2B5EF4-FFF2-40B4-BE49-F238E27FC236}">
                  <a16:creationId xmlns:a16="http://schemas.microsoft.com/office/drawing/2014/main" id="{A90839E0-3AD5-294F-B33B-9241B5167623}"/>
                </a:ext>
              </a:extLst>
            </p:cNvPr>
            <p:cNvPicPr/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7200" y="931566"/>
              <a:ext cx="7898130" cy="5420995"/>
            </a:xfrm>
            <a:prstGeom prst="rect">
              <a:avLst/>
            </a:prstGeom>
            <a:noFill/>
          </p:spPr>
        </p:pic>
        <p:sp>
          <p:nvSpPr>
            <p:cNvPr id="24" name="Textfeld 2">
              <a:extLst>
                <a:ext uri="{FF2B5EF4-FFF2-40B4-BE49-F238E27FC236}">
                  <a16:creationId xmlns:a16="http://schemas.microsoft.com/office/drawing/2014/main" id="{BEF7FC70-DB60-9B41-96D2-BE4CEFE082AE}"/>
                </a:ext>
              </a:extLst>
            </p:cNvPr>
            <p:cNvSpPr txBox="1"/>
            <p:nvPr/>
          </p:nvSpPr>
          <p:spPr>
            <a:xfrm>
              <a:off x="6561277" y="1497878"/>
              <a:ext cx="250390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sz="1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6</a:t>
              </a:r>
            </a:p>
          </p:txBody>
        </p:sp>
        <p:sp>
          <p:nvSpPr>
            <p:cNvPr id="25" name="Textfeld 5">
              <a:extLst>
                <a:ext uri="{FF2B5EF4-FFF2-40B4-BE49-F238E27FC236}">
                  <a16:creationId xmlns:a16="http://schemas.microsoft.com/office/drawing/2014/main" id="{D95B06AB-9974-E341-A5E8-B860F2D9F075}"/>
                </a:ext>
              </a:extLst>
            </p:cNvPr>
            <p:cNvSpPr txBox="1"/>
            <p:nvPr/>
          </p:nvSpPr>
          <p:spPr>
            <a:xfrm>
              <a:off x="6561277" y="1794883"/>
              <a:ext cx="250390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sz="1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6</a:t>
              </a:r>
            </a:p>
          </p:txBody>
        </p:sp>
        <p:sp>
          <p:nvSpPr>
            <p:cNvPr id="26" name="Textfeld 6">
              <a:extLst>
                <a:ext uri="{FF2B5EF4-FFF2-40B4-BE49-F238E27FC236}">
                  <a16:creationId xmlns:a16="http://schemas.microsoft.com/office/drawing/2014/main" id="{AF0EED1B-B97F-FD4C-93A6-467D3DD0ABB1}"/>
                </a:ext>
              </a:extLst>
            </p:cNvPr>
            <p:cNvSpPr txBox="1"/>
            <p:nvPr/>
          </p:nvSpPr>
          <p:spPr>
            <a:xfrm>
              <a:off x="6561277" y="2076994"/>
              <a:ext cx="250390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sz="1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6</a:t>
              </a:r>
            </a:p>
          </p:txBody>
        </p:sp>
        <p:sp>
          <p:nvSpPr>
            <p:cNvPr id="27" name="Textfeld 7">
              <a:extLst>
                <a:ext uri="{FF2B5EF4-FFF2-40B4-BE49-F238E27FC236}">
                  <a16:creationId xmlns:a16="http://schemas.microsoft.com/office/drawing/2014/main" id="{DA09166A-BFD1-D94D-B2A9-374753068B5C}"/>
                </a:ext>
              </a:extLst>
            </p:cNvPr>
            <p:cNvSpPr txBox="1"/>
            <p:nvPr/>
          </p:nvSpPr>
          <p:spPr>
            <a:xfrm>
              <a:off x="6561277" y="2373999"/>
              <a:ext cx="250390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sz="1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6</a:t>
              </a:r>
            </a:p>
          </p:txBody>
        </p:sp>
        <p:sp>
          <p:nvSpPr>
            <p:cNvPr id="28" name="Textfeld 8">
              <a:extLst>
                <a:ext uri="{FF2B5EF4-FFF2-40B4-BE49-F238E27FC236}">
                  <a16:creationId xmlns:a16="http://schemas.microsoft.com/office/drawing/2014/main" id="{8F2E791F-9A2C-6D43-B35D-02017ED60EEA}"/>
                </a:ext>
              </a:extLst>
            </p:cNvPr>
            <p:cNvSpPr txBox="1"/>
            <p:nvPr/>
          </p:nvSpPr>
          <p:spPr>
            <a:xfrm>
              <a:off x="6561277" y="2677891"/>
              <a:ext cx="250390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sz="1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6</a:t>
              </a:r>
            </a:p>
          </p:txBody>
        </p:sp>
        <p:sp>
          <p:nvSpPr>
            <p:cNvPr id="29" name="Textfeld 9">
              <a:extLst>
                <a:ext uri="{FF2B5EF4-FFF2-40B4-BE49-F238E27FC236}">
                  <a16:creationId xmlns:a16="http://schemas.microsoft.com/office/drawing/2014/main" id="{CADB2864-529D-D146-BE1E-DC6E44FCE54E}"/>
                </a:ext>
              </a:extLst>
            </p:cNvPr>
            <p:cNvSpPr txBox="1"/>
            <p:nvPr/>
          </p:nvSpPr>
          <p:spPr>
            <a:xfrm>
              <a:off x="6561277" y="3070695"/>
              <a:ext cx="250390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sz="1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6</a:t>
              </a:r>
            </a:p>
          </p:txBody>
        </p:sp>
        <p:sp>
          <p:nvSpPr>
            <p:cNvPr id="30" name="Textfeld 10">
              <a:extLst>
                <a:ext uri="{FF2B5EF4-FFF2-40B4-BE49-F238E27FC236}">
                  <a16:creationId xmlns:a16="http://schemas.microsoft.com/office/drawing/2014/main" id="{6A0B307E-CC07-E741-A303-82A8A5E51CB0}"/>
                </a:ext>
              </a:extLst>
            </p:cNvPr>
            <p:cNvSpPr txBox="1"/>
            <p:nvPr/>
          </p:nvSpPr>
          <p:spPr>
            <a:xfrm>
              <a:off x="6561277" y="3423628"/>
              <a:ext cx="250390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sz="1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6</a:t>
              </a:r>
            </a:p>
          </p:txBody>
        </p:sp>
        <p:sp>
          <p:nvSpPr>
            <p:cNvPr id="31" name="Textfeld 11">
              <a:extLst>
                <a:ext uri="{FF2B5EF4-FFF2-40B4-BE49-F238E27FC236}">
                  <a16:creationId xmlns:a16="http://schemas.microsoft.com/office/drawing/2014/main" id="{94410C63-F075-104A-91C9-69FCD21BE3AA}"/>
                </a:ext>
              </a:extLst>
            </p:cNvPr>
            <p:cNvSpPr txBox="1"/>
            <p:nvPr/>
          </p:nvSpPr>
          <p:spPr>
            <a:xfrm>
              <a:off x="6561277" y="3782836"/>
              <a:ext cx="250390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sz="1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6</a:t>
              </a:r>
            </a:p>
          </p:txBody>
        </p:sp>
        <p:sp>
          <p:nvSpPr>
            <p:cNvPr id="32" name="Textfeld 12">
              <a:extLst>
                <a:ext uri="{FF2B5EF4-FFF2-40B4-BE49-F238E27FC236}">
                  <a16:creationId xmlns:a16="http://schemas.microsoft.com/office/drawing/2014/main" id="{DB89395E-D5FC-8F4E-8802-6D8CA3F51FEA}"/>
                </a:ext>
              </a:extLst>
            </p:cNvPr>
            <p:cNvSpPr txBox="1"/>
            <p:nvPr/>
          </p:nvSpPr>
          <p:spPr>
            <a:xfrm>
              <a:off x="6561277" y="4089965"/>
              <a:ext cx="250390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sz="1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6</a:t>
              </a:r>
            </a:p>
          </p:txBody>
        </p:sp>
        <p:sp>
          <p:nvSpPr>
            <p:cNvPr id="33" name="Textfeld 14">
              <a:extLst>
                <a:ext uri="{FF2B5EF4-FFF2-40B4-BE49-F238E27FC236}">
                  <a16:creationId xmlns:a16="http://schemas.microsoft.com/office/drawing/2014/main" id="{F0BC2B08-AC84-F84A-BB06-53C62F1EC93B}"/>
                </a:ext>
              </a:extLst>
            </p:cNvPr>
            <p:cNvSpPr txBox="1"/>
            <p:nvPr/>
          </p:nvSpPr>
          <p:spPr>
            <a:xfrm>
              <a:off x="6536719" y="4482769"/>
              <a:ext cx="351760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sz="1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20</a:t>
              </a:r>
            </a:p>
          </p:txBody>
        </p:sp>
        <p:sp>
          <p:nvSpPr>
            <p:cNvPr id="34" name="Textfeld 15">
              <a:extLst>
                <a:ext uri="{FF2B5EF4-FFF2-40B4-BE49-F238E27FC236}">
                  <a16:creationId xmlns:a16="http://schemas.microsoft.com/office/drawing/2014/main" id="{1EDA05B2-9532-1F45-BAAB-6869A5B67873}"/>
                </a:ext>
              </a:extLst>
            </p:cNvPr>
            <p:cNvSpPr txBox="1"/>
            <p:nvPr/>
          </p:nvSpPr>
          <p:spPr>
            <a:xfrm>
              <a:off x="6536719" y="4864035"/>
              <a:ext cx="351760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sz="1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20</a:t>
              </a:r>
            </a:p>
          </p:txBody>
        </p:sp>
        <p:sp>
          <p:nvSpPr>
            <p:cNvPr id="35" name="Textfeld 16">
              <a:extLst>
                <a:ext uri="{FF2B5EF4-FFF2-40B4-BE49-F238E27FC236}">
                  <a16:creationId xmlns:a16="http://schemas.microsoft.com/office/drawing/2014/main" id="{82213598-4EB2-C346-901B-9D8D958423E1}"/>
                </a:ext>
              </a:extLst>
            </p:cNvPr>
            <p:cNvSpPr txBox="1"/>
            <p:nvPr/>
          </p:nvSpPr>
          <p:spPr>
            <a:xfrm>
              <a:off x="6536719" y="5341472"/>
              <a:ext cx="351760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sz="1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20</a:t>
              </a:r>
            </a:p>
          </p:txBody>
        </p:sp>
        <p:sp>
          <p:nvSpPr>
            <p:cNvPr id="36" name="Textfeld 3">
              <a:extLst>
                <a:ext uri="{FF2B5EF4-FFF2-40B4-BE49-F238E27FC236}">
                  <a16:creationId xmlns:a16="http://schemas.microsoft.com/office/drawing/2014/main" id="{445EA4BA-5C17-2A4B-A733-24FEECF78014}"/>
                </a:ext>
              </a:extLst>
            </p:cNvPr>
            <p:cNvSpPr txBox="1"/>
            <p:nvPr/>
          </p:nvSpPr>
          <p:spPr>
            <a:xfrm>
              <a:off x="6519301" y="1245397"/>
              <a:ext cx="332142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sz="1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N=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15733736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0F395C-5923-1846-9F5E-28C9D04C83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MELD ATG trial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A0A1D3B-8313-0C45-A173-145BD5E7E9C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Analysis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53A329C-E039-8940-A8B0-4D268C717F5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>
                <a:solidFill>
                  <a:schemeClr val="tx2">
                    <a:lumMod val="75000"/>
                  </a:schemeClr>
                </a:solidFill>
              </a:rPr>
              <a:t>AUC C-peptide is measured at baseline, 3, 6, 9 and 12 months</a:t>
            </a:r>
          </a:p>
          <a:p>
            <a:endParaRPr lang="en-US" dirty="0">
              <a:solidFill>
                <a:schemeClr val="tx2">
                  <a:lumMod val="75000"/>
                </a:schemeClr>
              </a:solidFill>
            </a:endParaRPr>
          </a:p>
          <a:p>
            <a:r>
              <a:rPr lang="en-US" dirty="0">
                <a:solidFill>
                  <a:schemeClr val="tx2">
                    <a:lumMod val="75000"/>
                  </a:schemeClr>
                </a:solidFill>
              </a:rPr>
              <a:t>There is a set of doses for ATG</a:t>
            </a:r>
          </a:p>
          <a:p>
            <a:r>
              <a:rPr lang="en-US" dirty="0">
                <a:solidFill>
                  <a:schemeClr val="tx2">
                    <a:lumMod val="75000"/>
                  </a:schemeClr>
                </a:solidFill>
              </a:rPr>
              <a:t>	 0.1, 0.5, 0.75, 1, 1.25, 1.5, 1.75, 2, 2.25 and 2.5 mg/kg</a:t>
            </a:r>
          </a:p>
          <a:p>
            <a:endParaRPr lang="en-US" dirty="0">
              <a:solidFill>
                <a:schemeClr val="tx2">
                  <a:lumMod val="75000"/>
                </a:schemeClr>
              </a:solidFill>
            </a:endParaRPr>
          </a:p>
          <a:p>
            <a:r>
              <a:rPr lang="en-US" dirty="0">
                <a:solidFill>
                  <a:schemeClr val="tx2">
                    <a:lumMod val="75000"/>
                  </a:schemeClr>
                </a:solidFill>
              </a:rPr>
              <a:t>Each interim analysis will use </a:t>
            </a:r>
            <a:r>
              <a:rPr lang="en-US" b="1" dirty="0">
                <a:solidFill>
                  <a:schemeClr val="tx2">
                    <a:lumMod val="75000"/>
                  </a:schemeClr>
                </a:solidFill>
              </a:rPr>
              <a:t>all available </a:t>
            </a:r>
            <a:r>
              <a:rPr lang="en-US" dirty="0">
                <a:solidFill>
                  <a:schemeClr val="tx2">
                    <a:lumMod val="75000"/>
                  </a:schemeClr>
                </a:solidFill>
              </a:rPr>
              <a:t>data</a:t>
            </a:r>
          </a:p>
          <a:p>
            <a:endParaRPr lang="en-US" dirty="0">
              <a:solidFill>
                <a:schemeClr val="tx2">
                  <a:lumMod val="75000"/>
                </a:schemeClr>
              </a:solidFill>
            </a:endParaRPr>
          </a:p>
          <a:p>
            <a:r>
              <a:rPr lang="en-US" dirty="0">
                <a:solidFill>
                  <a:schemeClr val="tx2">
                    <a:lumMod val="75000"/>
                  </a:schemeClr>
                </a:solidFill>
              </a:rPr>
              <a:t>The analysis is a Bayesian repeated measures model, </a:t>
            </a:r>
          </a:p>
          <a:p>
            <a:r>
              <a:rPr lang="en-US" dirty="0">
                <a:solidFill>
                  <a:schemeClr val="tx2">
                    <a:lumMod val="75000"/>
                  </a:schemeClr>
                </a:solidFill>
              </a:rPr>
              <a:t>	Categorical time, dose factors but a linear time by dose interaction. </a:t>
            </a:r>
          </a:p>
          <a:p>
            <a:r>
              <a:rPr lang="en-US" dirty="0">
                <a:solidFill>
                  <a:schemeClr val="tx2">
                    <a:lumMod val="75000"/>
                  </a:schemeClr>
                </a:solidFill>
              </a:rPr>
              <a:t>	ID is a random effect (i.e. intercept) </a:t>
            </a:r>
          </a:p>
          <a:p>
            <a:r>
              <a:rPr lang="en-US" dirty="0">
                <a:solidFill>
                  <a:schemeClr val="tx2">
                    <a:lumMod val="75000"/>
                  </a:schemeClr>
                </a:solidFill>
              </a:rPr>
              <a:t>	Priors estimated from historical data on the autocorrelation and variance components.</a:t>
            </a:r>
          </a:p>
          <a:p>
            <a:endParaRPr lang="en-US" dirty="0">
              <a:solidFill>
                <a:schemeClr val="tx2">
                  <a:lumMod val="75000"/>
                </a:schemeClr>
              </a:solidFill>
            </a:endParaRPr>
          </a:p>
          <a:p>
            <a:r>
              <a:rPr lang="en-US" dirty="0">
                <a:solidFill>
                  <a:schemeClr val="tx2">
                    <a:lumMod val="75000"/>
                  </a:schemeClr>
                </a:solidFill>
              </a:rPr>
              <a:t>Additionally we have CD8/CD4 ratio of biomarkers (measured within weeks of first dose)</a:t>
            </a:r>
          </a:p>
          <a:p>
            <a:r>
              <a:rPr lang="en-US" dirty="0">
                <a:solidFill>
                  <a:schemeClr val="tx2">
                    <a:lumMod val="75000"/>
                  </a:schemeClr>
                </a:solidFill>
              </a:rPr>
              <a:t>	If no effect “visually” then that dose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456883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7B0F84-8E12-FA40-9438-2FFADEEE95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MELD ATG trial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65380A9-2FD2-624F-9019-14ED820AC13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Interim analysis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38788D2-171A-E048-B98E-B98943040BBF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>
            <a:noAutofit/>
          </a:bodyPr>
          <a:lstStyle/>
          <a:p>
            <a:endParaRPr lang="en-US" sz="1800" dirty="0">
              <a:latin typeface="+mn-lt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tx2">
                    <a:lumMod val="75000"/>
                  </a:schemeClr>
                </a:solidFill>
                <a:latin typeface="+mn-lt"/>
              </a:rPr>
              <a:t>A </a:t>
            </a:r>
            <a:r>
              <a:rPr lang="en-US" sz="1800" b="1" dirty="0">
                <a:solidFill>
                  <a:schemeClr val="tx2">
                    <a:lumMod val="75000"/>
                  </a:schemeClr>
                </a:solidFill>
                <a:latin typeface="+mn-lt"/>
              </a:rPr>
              <a:t>Bayesian prediction </a:t>
            </a:r>
            <a:r>
              <a:rPr lang="en-US" sz="1800" dirty="0">
                <a:solidFill>
                  <a:schemeClr val="tx2">
                    <a:lumMod val="75000"/>
                  </a:schemeClr>
                </a:solidFill>
                <a:latin typeface="+mn-lt"/>
              </a:rPr>
              <a:t>is made for the end of the study conditional on the observed data.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1800" dirty="0">
              <a:solidFill>
                <a:schemeClr val="tx2">
                  <a:lumMod val="75000"/>
                </a:schemeClr>
              </a:solidFill>
              <a:latin typeface="+mn-lt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tx2">
                    <a:lumMod val="75000"/>
                  </a:schemeClr>
                </a:solidFill>
                <a:latin typeface="+mn-lt"/>
              </a:rPr>
              <a:t>All future people who won’t be given placebo or 2.5mg/kg are allocated one of the doses in the set of doses.</a:t>
            </a:r>
          </a:p>
          <a:p>
            <a:pPr marL="1085850" lvl="1" indent="-342900"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tx2">
                    <a:lumMod val="75000"/>
                  </a:schemeClr>
                </a:solidFill>
              </a:rPr>
              <a:t>Their outcomes are predicted.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1800" dirty="0">
              <a:solidFill>
                <a:schemeClr val="tx2">
                  <a:lumMod val="75000"/>
                </a:schemeClr>
              </a:solidFill>
              <a:latin typeface="+mn-lt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tx2">
                    <a:lumMod val="75000"/>
                  </a:schemeClr>
                </a:solidFill>
                <a:latin typeface="+mn-lt"/>
              </a:rPr>
              <a:t>The predictive probability that each dose of the set will differ in means from the placebo group is calculated.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1800" dirty="0">
              <a:solidFill>
                <a:schemeClr val="tx2">
                  <a:lumMod val="75000"/>
                </a:schemeClr>
              </a:solidFill>
              <a:latin typeface="+mn-lt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tx2">
                    <a:lumMod val="75000"/>
                  </a:schemeClr>
                </a:solidFill>
                <a:latin typeface="+mn-lt"/>
              </a:rPr>
              <a:t>The lowest dose that gives the </a:t>
            </a:r>
            <a:r>
              <a:rPr lang="en-US" sz="1800" b="1" dirty="0">
                <a:solidFill>
                  <a:schemeClr val="tx2">
                    <a:lumMod val="75000"/>
                  </a:schemeClr>
                </a:solidFill>
                <a:latin typeface="+mn-lt"/>
              </a:rPr>
              <a:t>predicted probability &gt; 0.9 </a:t>
            </a:r>
            <a:r>
              <a:rPr lang="en-US" sz="1800" dirty="0">
                <a:solidFill>
                  <a:schemeClr val="tx2">
                    <a:lumMod val="75000"/>
                  </a:schemeClr>
                </a:solidFill>
                <a:latin typeface="+mn-lt"/>
              </a:rPr>
              <a:t>is selected for the next cohort (when two doses are selected the dose will be the average between the lowest dose and 2.5mg/kg is selected)</a:t>
            </a:r>
          </a:p>
          <a:p>
            <a:pPr marL="1085850" lvl="1" indent="-342900"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tx2">
                    <a:lumMod val="75000"/>
                  </a:schemeClr>
                </a:solidFill>
              </a:rPr>
              <a:t>This </a:t>
            </a:r>
            <a:r>
              <a:rPr lang="en-US" sz="1800" u="sng" dirty="0">
                <a:solidFill>
                  <a:schemeClr val="tx2">
                    <a:lumMod val="75000"/>
                  </a:schemeClr>
                </a:solidFill>
              </a:rPr>
              <a:t>dose can be 2.5mg/kg</a:t>
            </a:r>
          </a:p>
        </p:txBody>
      </p:sp>
    </p:spTree>
    <p:extLst>
      <p:ext uri="{BB962C8B-B14F-4D97-AF65-F5344CB8AC3E}">
        <p14:creationId xmlns:p14="http://schemas.microsoft.com/office/powerpoint/2010/main" val="219784745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4D670F-9031-DA47-A085-A8F17258EB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Additional information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967EF87-778C-904A-AFF7-F6AE4C7568A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Dried Blood Spot C-peptide (DBS C-peptide)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18BC495-D749-7D4A-8A69-597D8B2F7F20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 dirty="0"/>
          </a:p>
          <a:p>
            <a:r>
              <a:rPr lang="en-US" dirty="0"/>
              <a:t>There is the potential to model more frequently measured DBS C-peptide jointly with the Mixed Meal Tolerance Test C-peptide</a:t>
            </a:r>
          </a:p>
          <a:p>
            <a:endParaRPr lang="en-US" dirty="0"/>
          </a:p>
          <a:p>
            <a:r>
              <a:rPr lang="en-US" dirty="0"/>
              <a:t>This would allow more accurate predictions and help with the assumptions of the primary missing outcome data.</a:t>
            </a:r>
          </a:p>
        </p:txBody>
      </p:sp>
    </p:spTree>
    <p:extLst>
      <p:ext uri="{BB962C8B-B14F-4D97-AF65-F5344CB8AC3E}">
        <p14:creationId xmlns:p14="http://schemas.microsoft.com/office/powerpoint/2010/main" val="357755569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po 1">
            <a:extLst>
              <a:ext uri="{FF2B5EF4-FFF2-40B4-BE49-F238E27FC236}">
                <a16:creationId xmlns:a16="http://schemas.microsoft.com/office/drawing/2014/main" id="{FA726DB3-E269-4B59-ACE3-F67EA514ADC7}"/>
              </a:ext>
            </a:extLst>
          </p:cNvPr>
          <p:cNvGrpSpPr/>
          <p:nvPr/>
        </p:nvGrpSpPr>
        <p:grpSpPr>
          <a:xfrm>
            <a:off x="539552" y="1412776"/>
            <a:ext cx="7920880" cy="4744153"/>
            <a:chOff x="1120474" y="1629205"/>
            <a:chExt cx="6803184" cy="3920176"/>
          </a:xfrm>
        </p:grpSpPr>
        <p:pic>
          <p:nvPicPr>
            <p:cNvPr id="3" name="Picture 2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65859" y="1629205"/>
              <a:ext cx="3057799" cy="10466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1" name="Picture 4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0000"/>
            <a:stretch/>
          </p:blipFill>
          <p:spPr bwMode="auto">
            <a:xfrm>
              <a:off x="4865858" y="2762942"/>
              <a:ext cx="1560989" cy="23935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2" name="Picture 4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0000" r="14645"/>
            <a:stretch/>
          </p:blipFill>
          <p:spPr bwMode="auto">
            <a:xfrm>
              <a:off x="6480774" y="2762940"/>
              <a:ext cx="1332383" cy="23935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3" name="Picture 2"/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12507"/>
            <a:stretch/>
          </p:blipFill>
          <p:spPr bwMode="auto">
            <a:xfrm>
              <a:off x="1120474" y="1629205"/>
              <a:ext cx="3211242" cy="38329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" name="Textfeld 3"/>
            <p:cNvSpPr txBox="1"/>
            <p:nvPr/>
          </p:nvSpPr>
          <p:spPr>
            <a:xfrm>
              <a:off x="4443772" y="5318549"/>
              <a:ext cx="3417923" cy="2308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342900"/>
              <a:r>
                <a:rPr lang="de-DE" sz="900" dirty="0">
                  <a:solidFill>
                    <a:prstClr val="white">
                      <a:lumMod val="50000"/>
                    </a:prstClr>
                  </a:solidFill>
                  <a:latin typeface="Calibri"/>
                </a:rPr>
                <a:t>Academic Lead: C Mathieu (Leuven), EFPIA </a:t>
              </a:r>
              <a:r>
                <a:rPr lang="de-DE" sz="900" dirty="0" err="1">
                  <a:solidFill>
                    <a:prstClr val="white">
                      <a:lumMod val="50000"/>
                    </a:prstClr>
                  </a:solidFill>
                  <a:latin typeface="Calibri"/>
                </a:rPr>
                <a:t>lead</a:t>
              </a:r>
              <a:r>
                <a:rPr lang="de-DE" sz="900" dirty="0">
                  <a:solidFill>
                    <a:prstClr val="white">
                      <a:lumMod val="50000"/>
                    </a:prstClr>
                  </a:solidFill>
                  <a:latin typeface="Calibri"/>
                </a:rPr>
                <a:t>: AM Schulte (</a:t>
              </a:r>
              <a:r>
                <a:rPr lang="de-DE" sz="900" dirty="0" err="1">
                  <a:solidFill>
                    <a:prstClr val="white">
                      <a:lumMod val="50000"/>
                    </a:prstClr>
                  </a:solidFill>
                  <a:latin typeface="Calibri"/>
                </a:rPr>
                <a:t>Sanofi</a:t>
              </a:r>
              <a:r>
                <a:rPr lang="de-DE" sz="900" dirty="0">
                  <a:solidFill>
                    <a:prstClr val="white">
                      <a:lumMod val="50000"/>
                    </a:prstClr>
                  </a:solidFill>
                  <a:latin typeface="Calibri"/>
                </a:rPr>
                <a:t>) </a:t>
              </a:r>
            </a:p>
          </p:txBody>
        </p:sp>
      </p:grpSp>
      <p:sp>
        <p:nvSpPr>
          <p:cNvPr id="7" name="Rechteck 6">
            <a:extLst>
              <a:ext uri="{FF2B5EF4-FFF2-40B4-BE49-F238E27FC236}">
                <a16:creationId xmlns:a16="http://schemas.microsoft.com/office/drawing/2014/main" id="{88D1DB1E-BB53-42B0-B43D-C2A80CCAD34B}"/>
              </a:ext>
            </a:extLst>
          </p:cNvPr>
          <p:cNvSpPr/>
          <p:nvPr/>
        </p:nvSpPr>
        <p:spPr>
          <a:xfrm>
            <a:off x="349195" y="974499"/>
            <a:ext cx="190616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dirty="0">
                <a:hlinkClick r:id="rId5"/>
              </a:rPr>
              <a:t>https://innodia.eu</a:t>
            </a:r>
            <a:endParaRPr lang="de-DE" dirty="0"/>
          </a:p>
          <a:p>
            <a:endParaRPr lang="de-DE" dirty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15C64119-6FBC-4C1D-8576-7F980EFA59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47641"/>
            <a:ext cx="7000522" cy="452084"/>
          </a:xfrm>
        </p:spPr>
        <p:txBody>
          <a:bodyPr>
            <a:noAutofit/>
          </a:bodyPr>
          <a:lstStyle/>
          <a:p>
            <a:r>
              <a:rPr lang="en-GB" sz="2200" dirty="0">
                <a:latin typeface="+mj-lt"/>
              </a:rPr>
              <a:t>Consortium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nl-BE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FDE3D589-A6EA-432B-84CA-85CEAF47F4F3}" type="slidenum">
              <a:rPr lang="nl-BE" smtClean="0"/>
              <a:pPr/>
              <a:t>3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63474746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DE" dirty="0">
                <a:solidFill>
                  <a:schemeClr val="tx2"/>
                </a:solidFill>
              </a:rPr>
              <a:t>Status and </a:t>
            </a:r>
            <a:r>
              <a:rPr lang="de-DE" dirty="0" err="1">
                <a:solidFill>
                  <a:schemeClr val="tx2"/>
                </a:solidFill>
              </a:rPr>
              <a:t>achievements</a:t>
            </a:r>
            <a:r>
              <a:rPr lang="de-DE" dirty="0">
                <a:solidFill>
                  <a:schemeClr val="tx2"/>
                </a:solidFill>
              </a:rPr>
              <a:t> (last 6 </a:t>
            </a:r>
            <a:r>
              <a:rPr lang="de-DE" dirty="0" err="1">
                <a:solidFill>
                  <a:schemeClr val="tx2"/>
                </a:solidFill>
              </a:rPr>
              <a:t>months</a:t>
            </a:r>
            <a:r>
              <a:rPr lang="de-DE" dirty="0">
                <a:solidFill>
                  <a:schemeClr val="tx2"/>
                </a:solidFill>
              </a:rPr>
              <a:t>)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B691A65A-ABD2-4224-8ED1-1D74258AD3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7452" y="1109710"/>
            <a:ext cx="8429348" cy="4661826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nl-BE" sz="2400" b="1" dirty="0"/>
              <a:t>Master protocol EMA Scientfic Advice</a:t>
            </a:r>
          </a:p>
          <a:p>
            <a:pPr marL="0" indent="0">
              <a:buNone/>
            </a:pPr>
            <a:endParaRPr lang="nl-BE" sz="2400" b="1" dirty="0"/>
          </a:p>
          <a:p>
            <a:pPr lvl="1">
              <a:buFont typeface="Wingdings" panose="05000000000000000000" pitchFamily="2" charset="2"/>
              <a:buChar char="Ø"/>
            </a:pPr>
            <a:r>
              <a:rPr lang="nl-BE" sz="2000" dirty="0"/>
              <a:t>Discussion with SAWP Scientfic officer (Dr.T Vetter) throughout 2019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nl-BE" sz="2000" dirty="0"/>
              <a:t>Final application to SAWP committee sent on August 22 for CHMPH Qualification opinion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nl-BE" sz="2000" dirty="0"/>
              <a:t>Response received October 7 with list of questions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nl-BE" sz="2000" dirty="0"/>
              <a:t>Written response sent to EMA SAWP sent (November 15)</a:t>
            </a:r>
          </a:p>
          <a:p>
            <a:pPr lvl="1">
              <a:buFont typeface="Wingdings" panose="05000000000000000000" pitchFamily="2" charset="2"/>
              <a:buChar char="Ø"/>
            </a:pPr>
            <a:endParaRPr lang="nl-BE" sz="2000" dirty="0"/>
          </a:p>
          <a:p>
            <a:pPr lvl="1">
              <a:buFont typeface="Wingdings" panose="05000000000000000000" pitchFamily="2" charset="2"/>
              <a:buChar char="Ø"/>
            </a:pPr>
            <a:r>
              <a:rPr lang="nl-BE" sz="2000" dirty="0">
                <a:solidFill>
                  <a:schemeClr val="tx2">
                    <a:lumMod val="75000"/>
                  </a:schemeClr>
                </a:solidFill>
              </a:rPr>
              <a:t>Slide deck for F2F meeting to be submitted by November 20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nl-BE" sz="2000" dirty="0">
                <a:solidFill>
                  <a:schemeClr val="tx2">
                    <a:lumMod val="75000"/>
                  </a:schemeClr>
                </a:solidFill>
              </a:rPr>
              <a:t>Scientific Advice F2F meeting scheduled for November 27 </a:t>
            </a:r>
            <a:r>
              <a:rPr lang="nl-BE" sz="2000">
                <a:solidFill>
                  <a:schemeClr val="tx2">
                    <a:lumMod val="75000"/>
                  </a:schemeClr>
                </a:solidFill>
              </a:rPr>
              <a:t>in Amsterdam</a:t>
            </a:r>
          </a:p>
          <a:p>
            <a:pPr lvl="1">
              <a:buFont typeface="Wingdings" panose="05000000000000000000" pitchFamily="2" charset="2"/>
              <a:buChar char="Ø"/>
            </a:pPr>
            <a:endParaRPr lang="nl-BE" sz="2000" dirty="0">
              <a:solidFill>
                <a:schemeClr val="tx2">
                  <a:lumMod val="75000"/>
                </a:schemeClr>
              </a:solidFill>
            </a:endParaRPr>
          </a:p>
          <a:p>
            <a:pPr lvl="1">
              <a:buFont typeface="Wingdings" panose="05000000000000000000" pitchFamily="2" charset="2"/>
              <a:buChar char="Ø"/>
            </a:pPr>
            <a:r>
              <a:rPr lang="nl-BE" sz="2000" dirty="0">
                <a:solidFill>
                  <a:schemeClr val="tx2">
                    <a:lumMod val="75000"/>
                  </a:schemeClr>
                </a:solidFill>
              </a:rPr>
              <a:t>Studies due to start mid 2020</a:t>
            </a:r>
          </a:p>
          <a:p>
            <a:pPr lvl="1">
              <a:buFont typeface="Wingdings" panose="05000000000000000000" pitchFamily="2" charset="2"/>
              <a:buChar char="q"/>
            </a:pPr>
            <a:endParaRPr lang="nl-BE" sz="2000" dirty="0">
              <a:solidFill>
                <a:srgbClr val="FF0000"/>
              </a:solidFill>
            </a:endParaRPr>
          </a:p>
          <a:p>
            <a:pPr lvl="1">
              <a:buFont typeface="Wingdings" panose="05000000000000000000" pitchFamily="2" charset="2"/>
              <a:buChar char="q"/>
            </a:pPr>
            <a:endParaRPr lang="nl-BE" sz="2000" dirty="0">
              <a:solidFill>
                <a:srgbClr val="FF0000"/>
              </a:solidFill>
            </a:endParaRPr>
          </a:p>
          <a:p>
            <a:pPr>
              <a:buFont typeface="Wingdings" panose="05000000000000000000" pitchFamily="2" charset="2"/>
              <a:buChar char="q"/>
            </a:pPr>
            <a:endParaRPr lang="nl-BE" sz="12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506839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3FA39F-E64F-7145-9627-81FDABD432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Conclusions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715C840-6A38-C546-99C4-ED5FE65FE617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MPs are difficult to write and are complex BUT they lead to </a:t>
            </a:r>
            <a:r>
              <a:rPr lang="en-US" u="sng" dirty="0"/>
              <a:t>operational efficiencies</a:t>
            </a:r>
          </a:p>
          <a:p>
            <a:r>
              <a:rPr lang="en-US" dirty="0"/>
              <a:t>	</a:t>
            </a:r>
          </a:p>
          <a:p>
            <a:r>
              <a:rPr lang="en-US" dirty="0"/>
              <a:t>MPs contain </a:t>
            </a:r>
            <a:r>
              <a:rPr lang="en-US" dirty="0">
                <a:solidFill>
                  <a:schemeClr val="accent2">
                    <a:lumMod val="75000"/>
                  </a:schemeClr>
                </a:solidFill>
              </a:rPr>
              <a:t>standardization</a:t>
            </a:r>
            <a:r>
              <a:rPr lang="en-US" dirty="0"/>
              <a:t>, common </a:t>
            </a:r>
            <a:r>
              <a:rPr lang="en-US" dirty="0">
                <a:solidFill>
                  <a:schemeClr val="accent2">
                    <a:lumMod val="75000"/>
                  </a:schemeClr>
                </a:solidFill>
              </a:rPr>
              <a:t>quality control</a:t>
            </a:r>
            <a:r>
              <a:rPr lang="en-US" dirty="0"/>
              <a:t>, a single </a:t>
            </a:r>
            <a:r>
              <a:rPr lang="en-US" dirty="0">
                <a:solidFill>
                  <a:schemeClr val="accent2">
                    <a:lumMod val="75000"/>
                  </a:schemeClr>
                </a:solidFill>
              </a:rPr>
              <a:t>database </a:t>
            </a:r>
            <a:r>
              <a:rPr lang="en-US" dirty="0"/>
              <a:t>across multiple studies</a:t>
            </a:r>
          </a:p>
          <a:p>
            <a:endParaRPr lang="en-US" dirty="0"/>
          </a:p>
          <a:p>
            <a:r>
              <a:rPr lang="en-US" dirty="0"/>
              <a:t>Shared controls and the natural history data should lead to </a:t>
            </a:r>
            <a:r>
              <a:rPr lang="en-US" b="1" dirty="0"/>
              <a:t>statistical efficiencies</a:t>
            </a:r>
            <a:r>
              <a:rPr lang="en-US" dirty="0"/>
              <a:t> and a better understanding of results between trials</a:t>
            </a:r>
          </a:p>
          <a:p>
            <a:endParaRPr lang="en-US" dirty="0"/>
          </a:p>
          <a:p>
            <a:r>
              <a:rPr lang="en-US" dirty="0"/>
              <a:t>		</a:t>
            </a:r>
          </a:p>
        </p:txBody>
      </p:sp>
    </p:spTree>
    <p:extLst>
      <p:ext uri="{BB962C8B-B14F-4D97-AF65-F5344CB8AC3E}">
        <p14:creationId xmlns:p14="http://schemas.microsoft.com/office/powerpoint/2010/main" val="390248826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>
                <a:latin typeface="+mn-lt"/>
              </a:rPr>
              <a:t>Consortium</a:t>
            </a:r>
          </a:p>
        </p:txBody>
      </p:sp>
      <p:pic>
        <p:nvPicPr>
          <p:cNvPr id="3" name="Immagine 2">
            <a:extLst>
              <a:ext uri="{FF2B5EF4-FFF2-40B4-BE49-F238E27FC236}">
                <a16:creationId xmlns:a16="http://schemas.microsoft.com/office/drawing/2014/main" id="{BE09D8C9-910A-4F36-8029-3E51AAC9011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1560" y="908720"/>
            <a:ext cx="5965969" cy="5650610"/>
          </a:xfrm>
          <a:prstGeom prst="rect">
            <a:avLst/>
          </a:prstGeom>
        </p:spPr>
      </p:pic>
      <p:sp>
        <p:nvSpPr>
          <p:cNvPr id="4" name="Oval 3"/>
          <p:cNvSpPr/>
          <p:nvPr/>
        </p:nvSpPr>
        <p:spPr>
          <a:xfrm>
            <a:off x="6876256" y="1124744"/>
            <a:ext cx="288032" cy="288032"/>
          </a:xfrm>
          <a:prstGeom prst="ellipse">
            <a:avLst/>
          </a:prstGeom>
          <a:solidFill>
            <a:srgbClr val="9900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Oval 4"/>
          <p:cNvSpPr/>
          <p:nvPr/>
        </p:nvSpPr>
        <p:spPr>
          <a:xfrm>
            <a:off x="6876256" y="1649763"/>
            <a:ext cx="288032" cy="288032"/>
          </a:xfrm>
          <a:prstGeom prst="ellipse">
            <a:avLst/>
          </a:prstGeom>
          <a:solidFill>
            <a:srgbClr val="FF99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Oval 5"/>
          <p:cNvSpPr/>
          <p:nvPr/>
        </p:nvSpPr>
        <p:spPr>
          <a:xfrm>
            <a:off x="6876256" y="2217868"/>
            <a:ext cx="288032" cy="288032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TextBox 6"/>
          <p:cNvSpPr txBox="1"/>
          <p:nvPr/>
        </p:nvSpPr>
        <p:spPr>
          <a:xfrm>
            <a:off x="7236296" y="1084094"/>
            <a:ext cx="13251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Clinical sites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7236296" y="1609113"/>
            <a:ext cx="14995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Immune Hubs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7236296" y="2177218"/>
            <a:ext cx="15769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Other partners</a:t>
            </a:r>
          </a:p>
        </p:txBody>
      </p:sp>
    </p:spTree>
    <p:extLst>
      <p:ext uri="{BB962C8B-B14F-4D97-AF65-F5344CB8AC3E}">
        <p14:creationId xmlns:p14="http://schemas.microsoft.com/office/powerpoint/2010/main" val="106740882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>
                <a:latin typeface="+mj-lt"/>
              </a:rPr>
              <a:t>Accredited Clinical Network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GB" dirty="0">
                <a:solidFill>
                  <a:schemeClr val="tx1"/>
                </a:solidFill>
              </a:rPr>
              <a:t>15 clinical sites across 10 countries responsible for the care of over 15 thousand people with Type 1 Diabetes</a:t>
            </a:r>
          </a:p>
          <a:p>
            <a:endParaRPr lang="en-GB" dirty="0">
              <a:solidFill>
                <a:schemeClr val="tx1"/>
              </a:solidFill>
            </a:endParaRPr>
          </a:p>
          <a:p>
            <a:r>
              <a:rPr lang="en-GB" dirty="0">
                <a:solidFill>
                  <a:schemeClr val="tx1"/>
                </a:solidFill>
              </a:rPr>
              <a:t>All sites have been accredited by INNODIA for their capability and expertise in conducting studies and clinical trials in T1D</a:t>
            </a:r>
          </a:p>
          <a:p>
            <a:endParaRPr lang="en-GB" dirty="0">
              <a:solidFill>
                <a:schemeClr val="tx1"/>
              </a:solidFill>
            </a:endParaRPr>
          </a:p>
          <a:p>
            <a:r>
              <a:rPr lang="en-GB" dirty="0">
                <a:solidFill>
                  <a:schemeClr val="tx1"/>
                </a:solidFill>
              </a:rPr>
              <a:t>Compliance with INNODIA sample and data collection (INNODIA protocol and SOPs)</a:t>
            </a:r>
          </a:p>
          <a:p>
            <a:endParaRPr lang="en-GB" dirty="0">
              <a:solidFill>
                <a:schemeClr val="tx1"/>
              </a:solidFill>
            </a:endParaRPr>
          </a:p>
          <a:p>
            <a:r>
              <a:rPr lang="en-GB" dirty="0">
                <a:solidFill>
                  <a:schemeClr val="tx1"/>
                </a:solidFill>
              </a:rPr>
              <a:t>Accreditation included handbook, questionnaire and site visit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nl-BE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FDE3D589-A6EA-432B-84CA-85CEAF47F4F3}" type="slidenum">
              <a:rPr lang="nl-BE" smtClean="0"/>
              <a:pPr/>
              <a:t>5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421051139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 txBox="1">
            <a:spLocks noGrp="1"/>
          </p:cNvSpPr>
          <p:nvPr>
            <p:ph type="body" sz="quarter" idx="11"/>
          </p:nvPr>
        </p:nvSpPr>
        <p:spPr>
          <a:xfrm>
            <a:off x="457200" y="1484784"/>
            <a:ext cx="8229600" cy="36009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57188" lvl="0" indent="-357188">
              <a:buFont typeface="+mj-lt"/>
              <a:buAutoNum type="arabicPeriod"/>
            </a:pPr>
            <a:r>
              <a:rPr lang="en-GB" dirty="0">
                <a:solidFill>
                  <a:schemeClr val="tx1"/>
                </a:solidFill>
                <a:latin typeface="+mn-lt"/>
              </a:rPr>
              <a:t>Identical study procedures across all clinical centres</a:t>
            </a:r>
          </a:p>
          <a:p>
            <a:pPr marL="1200150" lvl="1" indent="-457200">
              <a:buFont typeface="+mj-lt"/>
              <a:buAutoNum type="alphaLcPeriod"/>
            </a:pPr>
            <a:r>
              <a:rPr lang="en-GB" sz="2000" dirty="0">
                <a:solidFill>
                  <a:schemeClr val="tx1"/>
                </a:solidFill>
              </a:rPr>
              <a:t>Common study manual and SOPs for collection, preparation, storage and shipment of samples</a:t>
            </a:r>
          </a:p>
          <a:p>
            <a:pPr marL="1200150" lvl="1" indent="-457200">
              <a:buFont typeface="+mj-lt"/>
              <a:buAutoNum type="alphaLcPeriod"/>
            </a:pPr>
            <a:r>
              <a:rPr lang="en-GB" sz="2000" dirty="0"/>
              <a:t>I</a:t>
            </a:r>
            <a:r>
              <a:rPr lang="en-GB" sz="2000" dirty="0">
                <a:solidFill>
                  <a:schemeClr val="tx1"/>
                </a:solidFill>
              </a:rPr>
              <a:t>ncluding standardisation of MMTT and liquid meal used</a:t>
            </a:r>
          </a:p>
          <a:p>
            <a:pPr marL="357188" lvl="0" indent="-357188">
              <a:buFont typeface="+mj-lt"/>
              <a:buAutoNum type="arabicPeriod"/>
            </a:pPr>
            <a:endParaRPr lang="en-GB" dirty="0">
              <a:solidFill>
                <a:schemeClr val="tx1"/>
              </a:solidFill>
              <a:latin typeface="+mn-lt"/>
            </a:endParaRPr>
          </a:p>
          <a:p>
            <a:pPr marL="357188" lvl="0" indent="-357188">
              <a:buFont typeface="+mj-lt"/>
              <a:buAutoNum type="arabicPeriod"/>
            </a:pPr>
            <a:r>
              <a:rPr lang="en-GB" dirty="0">
                <a:solidFill>
                  <a:schemeClr val="tx1"/>
                </a:solidFill>
                <a:latin typeface="+mn-lt"/>
              </a:rPr>
              <a:t>Centralised analysis/storage of clinically relevant samples</a:t>
            </a:r>
          </a:p>
          <a:p>
            <a:pPr marL="1257300" lvl="1" indent="-514350">
              <a:buFont typeface="+mj-lt"/>
              <a:buAutoNum type="alphaLcPeriod"/>
            </a:pPr>
            <a:r>
              <a:rPr lang="en-GB" sz="2000" dirty="0">
                <a:solidFill>
                  <a:schemeClr val="tx1"/>
                </a:solidFill>
              </a:rPr>
              <a:t>Centralised analysis of auto-antibodies, C-peptide (plasma and DBS)</a:t>
            </a:r>
          </a:p>
          <a:p>
            <a:pPr marL="1257300" lvl="1" indent="-514350">
              <a:buFont typeface="+mj-lt"/>
              <a:buAutoNum type="alphaLcPeriod"/>
            </a:pPr>
            <a:r>
              <a:rPr lang="en-GB" sz="2000" dirty="0"/>
              <a:t>Centralised storage of samples for future ‘omics’</a:t>
            </a:r>
          </a:p>
          <a:p>
            <a:pPr marL="1257300" lvl="1" indent="-514350">
              <a:buFont typeface="+mj-lt"/>
              <a:buAutoNum type="alphaLcPeriod"/>
            </a:pPr>
            <a:r>
              <a:rPr lang="en-GB" sz="2000" dirty="0">
                <a:solidFill>
                  <a:schemeClr val="tx1"/>
                </a:solidFill>
              </a:rPr>
              <a:t>Centralised “omics” processing of samples</a:t>
            </a:r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57200" y="147641"/>
            <a:ext cx="7000522" cy="452084"/>
          </a:xfrm>
        </p:spPr>
        <p:txBody>
          <a:bodyPr>
            <a:normAutofit fontScale="90000"/>
          </a:bodyPr>
          <a:lstStyle/>
          <a:p>
            <a:r>
              <a:rPr lang="en-GB" dirty="0">
                <a:latin typeface="+mn-lt"/>
              </a:rPr>
              <a:t>Standardisation – sample collection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nl-BE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FDE3D589-A6EA-432B-84CA-85CEAF47F4F3}" type="slidenum">
              <a:rPr lang="nl-BE" smtClean="0"/>
              <a:pPr/>
              <a:t>6</a:t>
            </a:fld>
            <a:endParaRPr lang="nl-BE"/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5D0E0B67-6B15-4832-A45E-0B3CC7F821E2}"/>
              </a:ext>
            </a:extLst>
          </p:cNvPr>
          <p:cNvSpPr txBox="1"/>
          <p:nvPr/>
        </p:nvSpPr>
        <p:spPr>
          <a:xfrm>
            <a:off x="1331640" y="6093296"/>
            <a:ext cx="3409908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050" dirty="0">
                <a:solidFill>
                  <a:schemeClr val="bg1">
                    <a:lumMod val="50000"/>
                  </a:schemeClr>
                </a:solidFill>
              </a:rPr>
              <a:t>DBS = dried blood spot, MMTT = mixed meal tolerance test</a:t>
            </a:r>
            <a:endParaRPr lang="de-DE" sz="105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508468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Master Protocol - Published information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DB00035A-9707-1646-A67C-60CA2A9EB4D2}"/>
              </a:ext>
            </a:extLst>
          </p:cNvPr>
          <p:cNvSpPr/>
          <p:nvPr/>
        </p:nvSpPr>
        <p:spPr>
          <a:xfrm>
            <a:off x="395416" y="917912"/>
            <a:ext cx="8065477" cy="53860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000" dirty="0">
                <a:latin typeface="Helvetica" pitchFamily="2" charset="0"/>
              </a:rPr>
              <a:t>FDA published draft guideline for Master Protocols</a:t>
            </a:r>
          </a:p>
          <a:p>
            <a:endParaRPr lang="en-GB" sz="2000" dirty="0">
              <a:latin typeface="Helvetica" pitchFamily="2" charset="0"/>
            </a:endParaRPr>
          </a:p>
          <a:p>
            <a:r>
              <a:rPr lang="en-GB" sz="2000" dirty="0">
                <a:latin typeface="Helvetica" pitchFamily="2" charset="0"/>
                <a:hlinkClick r:id="rId2"/>
              </a:rPr>
              <a:t>https://www.fda.gov/downloads/Drugs/GuidanceComplianceRegulatoryInformation/Guidances/UCM621817.pdf</a:t>
            </a:r>
            <a:endParaRPr lang="en-GB" sz="2000" dirty="0">
              <a:latin typeface="Helvetica" pitchFamily="2" charset="0"/>
            </a:endParaRPr>
          </a:p>
          <a:p>
            <a:endParaRPr lang="en-GB" sz="2000" dirty="0">
              <a:latin typeface="Helvetica" pitchFamily="2" charset="0"/>
            </a:endParaRPr>
          </a:p>
          <a:p>
            <a:r>
              <a:rPr lang="en-GB" sz="2000" dirty="0">
                <a:latin typeface="Helvetica" pitchFamily="2" charset="0"/>
              </a:rPr>
              <a:t>Recommendations for the design and conduct of trials in </a:t>
            </a:r>
            <a:r>
              <a:rPr lang="en-GB" sz="2000" dirty="0">
                <a:solidFill>
                  <a:srgbClr val="089AB3"/>
                </a:solidFill>
                <a:latin typeface="Helvetica" pitchFamily="2" charset="0"/>
              </a:rPr>
              <a:t>cancer </a:t>
            </a:r>
            <a:r>
              <a:rPr lang="en-GB" sz="2000" dirty="0">
                <a:latin typeface="Helvetica" pitchFamily="2" charset="0"/>
              </a:rPr>
              <a:t>to</a:t>
            </a:r>
          </a:p>
          <a:p>
            <a:r>
              <a:rPr lang="en-GB" sz="2000" dirty="0">
                <a:latin typeface="Helvetica" pitchFamily="2" charset="0"/>
              </a:rPr>
              <a:t>simultaneously investigate more than </a:t>
            </a:r>
            <a:r>
              <a:rPr lang="en-GB" sz="2000" i="1" dirty="0">
                <a:solidFill>
                  <a:schemeClr val="accent2">
                    <a:lumMod val="75000"/>
                  </a:schemeClr>
                </a:solidFill>
                <a:latin typeface="Helvetica" pitchFamily="2" charset="0"/>
              </a:rPr>
              <a:t>one investigational drug, and/or</a:t>
            </a:r>
          </a:p>
          <a:p>
            <a:r>
              <a:rPr lang="en-GB" sz="2000" i="1" dirty="0">
                <a:solidFill>
                  <a:schemeClr val="accent2">
                    <a:lumMod val="75000"/>
                  </a:schemeClr>
                </a:solidFill>
                <a:latin typeface="Helvetica" pitchFamily="2" charset="0"/>
              </a:rPr>
              <a:t>investigate more than one cancer type within the same trial structure</a:t>
            </a:r>
          </a:p>
          <a:p>
            <a:r>
              <a:rPr lang="en-GB" sz="2000" dirty="0">
                <a:solidFill>
                  <a:srgbClr val="FFFFFF"/>
                </a:solidFill>
                <a:latin typeface="Helvetica" pitchFamily="2" charset="0"/>
              </a:rPr>
              <a:t>References</a:t>
            </a:r>
          </a:p>
          <a:p>
            <a:r>
              <a:rPr lang="en-GB" dirty="0">
                <a:latin typeface="Helvetica" pitchFamily="2" charset="0"/>
                <a:ea typeface="Palatino" pitchFamily="2" charset="77"/>
              </a:rPr>
              <a:t>Janet Woodcock and Lisa M </a:t>
            </a:r>
            <a:r>
              <a:rPr lang="en-GB" dirty="0" err="1">
                <a:latin typeface="Helvetica" pitchFamily="2" charset="0"/>
                <a:ea typeface="Palatino" pitchFamily="2" charset="77"/>
              </a:rPr>
              <a:t>LaVange</a:t>
            </a:r>
            <a:r>
              <a:rPr lang="en-GB" dirty="0">
                <a:latin typeface="Helvetica" pitchFamily="2" charset="0"/>
                <a:ea typeface="Palatino" pitchFamily="2" charset="77"/>
              </a:rPr>
              <a:t> (2017) "Master protocols to study multiple therapies, multiple diseases, or both" NEJM</a:t>
            </a:r>
          </a:p>
          <a:p>
            <a:endParaRPr lang="en-GB" dirty="0">
              <a:latin typeface="Helvetica" pitchFamily="2" charset="0"/>
              <a:ea typeface="Palatino" pitchFamily="2" charset="77"/>
            </a:endParaRPr>
          </a:p>
          <a:p>
            <a:r>
              <a:rPr lang="en-GB" dirty="0">
                <a:latin typeface="Helvetica" pitchFamily="2" charset="0"/>
                <a:ea typeface="Palatino" pitchFamily="2" charset="77"/>
              </a:rPr>
              <a:t>MW Redman and CJ Allegra (2015) "The Master protocol concept” </a:t>
            </a:r>
            <a:r>
              <a:rPr lang="en-GB" dirty="0" err="1">
                <a:latin typeface="Helvetica" pitchFamily="2" charset="0"/>
                <a:ea typeface="Palatino" pitchFamily="2" charset="77"/>
              </a:rPr>
              <a:t>Semin</a:t>
            </a:r>
            <a:r>
              <a:rPr lang="en-GB" dirty="0">
                <a:latin typeface="Helvetica" pitchFamily="2" charset="0"/>
                <a:ea typeface="Palatino" pitchFamily="2" charset="77"/>
              </a:rPr>
              <a:t>. Oncol.</a:t>
            </a:r>
          </a:p>
          <a:p>
            <a:endParaRPr lang="en-GB" dirty="0">
              <a:latin typeface="Helvetica" pitchFamily="2" charset="0"/>
              <a:ea typeface="Palatino" pitchFamily="2" charset="77"/>
            </a:endParaRPr>
          </a:p>
          <a:p>
            <a:r>
              <a:rPr lang="en-GB" dirty="0">
                <a:latin typeface="Helvetica" pitchFamily="2" charset="0"/>
                <a:ea typeface="Palatino" pitchFamily="2" charset="77"/>
              </a:rPr>
              <a:t>A </a:t>
            </a:r>
            <a:r>
              <a:rPr lang="en-GB" dirty="0" err="1">
                <a:latin typeface="Helvetica" pitchFamily="2" charset="0"/>
                <a:ea typeface="Palatino" pitchFamily="2" charset="77"/>
              </a:rPr>
              <a:t>Hirakawaa</a:t>
            </a:r>
            <a:r>
              <a:rPr lang="en-GB" dirty="0">
                <a:latin typeface="Helvetica" pitchFamily="2" charset="0"/>
                <a:ea typeface="Palatino" pitchFamily="2" charset="77"/>
              </a:rPr>
              <a:t> et al. (2018) “Master protocol trials in oncology: Review and new trial designs" </a:t>
            </a:r>
            <a:r>
              <a:rPr lang="en-GB" dirty="0" err="1">
                <a:latin typeface="Helvetica" pitchFamily="2" charset="0"/>
                <a:ea typeface="Palatino" pitchFamily="2" charset="77"/>
              </a:rPr>
              <a:t>Cont.Clin.Trials</a:t>
            </a:r>
            <a:r>
              <a:rPr lang="en-GB" dirty="0">
                <a:latin typeface="Helvetica" pitchFamily="2" charset="0"/>
                <a:ea typeface="Palatino" pitchFamily="2" charset="77"/>
              </a:rPr>
              <a:t> Comms.</a:t>
            </a:r>
          </a:p>
          <a:p>
            <a:endParaRPr lang="en-GB" sz="2000" dirty="0">
              <a:effectLst/>
              <a:latin typeface="Helvetica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9424571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E903CD-3FFD-4F47-8B1E-27D770F70A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Background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486FEC7-6A5B-954A-95BB-389BB01A196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en-GB" dirty="0"/>
              <a:t>Expediting late-stage drug development through</a:t>
            </a:r>
          </a:p>
          <a:p>
            <a:r>
              <a:rPr lang="en-GB" dirty="0"/>
              <a:t>Developing trials designs that test </a:t>
            </a:r>
            <a:r>
              <a:rPr lang="en-GB" u="sng" dirty="0"/>
              <a:t>multiple drugs and/or multiple cancer subpopulations</a:t>
            </a:r>
            <a:r>
              <a:rPr lang="en-GB" dirty="0"/>
              <a:t> in parallel under a </a:t>
            </a:r>
            <a:r>
              <a:rPr lang="en-GB" b="1" dirty="0"/>
              <a:t>single protocol </a:t>
            </a:r>
            <a:r>
              <a:rPr lang="en-GB" dirty="0"/>
              <a:t>(master protocol)</a:t>
            </a:r>
          </a:p>
          <a:p>
            <a:pPr marL="0" indent="0">
              <a:buNone/>
            </a:pPr>
            <a:endParaRPr lang="en-GB" dirty="0"/>
          </a:p>
          <a:p>
            <a:r>
              <a:rPr lang="en-GB" dirty="0"/>
              <a:t>Master protocol is often used to describe the design of trials such as </a:t>
            </a:r>
          </a:p>
          <a:p>
            <a:pPr lvl="1"/>
            <a:r>
              <a:rPr lang="en-GB" sz="2000" dirty="0">
                <a:solidFill>
                  <a:schemeClr val="accent2">
                    <a:lumMod val="75000"/>
                  </a:schemeClr>
                </a:solidFill>
              </a:rPr>
              <a:t>Umbrella, basket or platform trials</a:t>
            </a:r>
          </a:p>
          <a:p>
            <a:pPr lvl="1"/>
            <a:r>
              <a:rPr lang="en-GB" sz="2000" dirty="0"/>
              <a:t>Example include Lung-MAP, NCI-MATCH trial and I-Spy2 trials</a:t>
            </a:r>
          </a:p>
          <a:p>
            <a:pPr marL="457200" lvl="1" indent="0">
              <a:buNone/>
            </a:pPr>
            <a:endParaRPr lang="en-GB" sz="2000" dirty="0"/>
          </a:p>
          <a:p>
            <a:r>
              <a:rPr lang="en-GB" dirty="0"/>
              <a:t>Given a single infrastructure these trials need to be well designed and conducted to ensure patient safety and to obtain quality data.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81B950F-78FF-A44A-B05F-28773B9AEAB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Operational Efficiency</a:t>
            </a:r>
          </a:p>
        </p:txBody>
      </p:sp>
    </p:spTree>
    <p:extLst>
      <p:ext uri="{BB962C8B-B14F-4D97-AF65-F5344CB8AC3E}">
        <p14:creationId xmlns:p14="http://schemas.microsoft.com/office/powerpoint/2010/main" val="376322313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A4EB36-33B3-A64D-8CD1-EF4A28B5B9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Precision Medicine</a:t>
            </a:r>
          </a:p>
        </p:txBody>
      </p:sp>
      <p:pic>
        <p:nvPicPr>
          <p:cNvPr id="6" name="Content Placeholder 5" descr="A screenshot of a cell phone&#10;&#10;Description automatically generated">
            <a:extLst>
              <a:ext uri="{FF2B5EF4-FFF2-40B4-BE49-F238E27FC236}">
                <a16:creationId xmlns:a16="http://schemas.microsoft.com/office/drawing/2014/main" id="{3764024F-4A61-A84E-9C80-B423EF87A95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66801" y="1517650"/>
            <a:ext cx="7233138" cy="4822092"/>
          </a:xfrm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4332033-7D4F-3A41-8708-7A4B483C759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Targeting treatments to subgroups of a population</a:t>
            </a:r>
          </a:p>
        </p:txBody>
      </p:sp>
    </p:spTree>
    <p:extLst>
      <p:ext uri="{BB962C8B-B14F-4D97-AF65-F5344CB8AC3E}">
        <p14:creationId xmlns:p14="http://schemas.microsoft.com/office/powerpoint/2010/main" val="325196747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8007</TotalTime>
  <Words>1900</Words>
  <Application>Microsoft Macintosh PowerPoint</Application>
  <PresentationFormat>On-screen Show (4:3)</PresentationFormat>
  <Paragraphs>292</Paragraphs>
  <Slides>31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6" baseType="lpstr">
      <vt:lpstr>Arial</vt:lpstr>
      <vt:lpstr>Calibri</vt:lpstr>
      <vt:lpstr>Helvetica</vt:lpstr>
      <vt:lpstr>Wingdings</vt:lpstr>
      <vt:lpstr>Office-Design</vt:lpstr>
      <vt:lpstr>Master Protocols and Platform Trials in Type 1 Diabetes</vt:lpstr>
      <vt:lpstr>Outline </vt:lpstr>
      <vt:lpstr>Consortium</vt:lpstr>
      <vt:lpstr>Consortium</vt:lpstr>
      <vt:lpstr>Accredited Clinical Network</vt:lpstr>
      <vt:lpstr>Standardisation – sample collection</vt:lpstr>
      <vt:lpstr>Master Protocol - Published information</vt:lpstr>
      <vt:lpstr>Background</vt:lpstr>
      <vt:lpstr>Precision Medicine</vt:lpstr>
      <vt:lpstr>What is a platform trial?</vt:lpstr>
      <vt:lpstr>Common control issues</vt:lpstr>
      <vt:lpstr>Saville and Berry "Efficiencies of platform clinical trials: A vision of the   future”.    2016 Clinical Trials</vt:lpstr>
      <vt:lpstr>Biomarker platform trial</vt:lpstr>
      <vt:lpstr>I-Spy2 : Breast Cancer platform trial</vt:lpstr>
      <vt:lpstr>FDA recommendations on MP</vt:lpstr>
      <vt:lpstr>Key Areas</vt:lpstr>
      <vt:lpstr>INNODIA Platform</vt:lpstr>
      <vt:lpstr>Each trial can add additional measurements</vt:lpstr>
      <vt:lpstr>Cross Trial Comparisons</vt:lpstr>
      <vt:lpstr>Population selection and external controls</vt:lpstr>
      <vt:lpstr>Novel Trial designs</vt:lpstr>
      <vt:lpstr>VER-A-T1D</vt:lpstr>
      <vt:lpstr>Verapamil Study</vt:lpstr>
      <vt:lpstr>Verapamil Study</vt:lpstr>
      <vt:lpstr>Additional trigger point</vt:lpstr>
      <vt:lpstr>MELD-ATG</vt:lpstr>
      <vt:lpstr>MELD ATG trial</vt:lpstr>
      <vt:lpstr>MELD ATG trial</vt:lpstr>
      <vt:lpstr>Additional information</vt:lpstr>
      <vt:lpstr>Status and achievements (last 6 months)</vt:lpstr>
      <vt:lpstr>Conclusions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lokaleraccount</dc:creator>
  <cp:lastModifiedBy>Mander, Adrian</cp:lastModifiedBy>
  <cp:revision>69</cp:revision>
  <dcterms:created xsi:type="dcterms:W3CDTF">2016-03-09T15:26:48Z</dcterms:created>
  <dcterms:modified xsi:type="dcterms:W3CDTF">2020-01-15T14:26:22Z</dcterms:modified>
</cp:coreProperties>
</file>