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22777-EC9D-4676-8F90-780768207E51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D0F07-049C-428B-8EC7-A25C912A7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16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One at a time – similar background to my own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0F07-049C-428B-8EC7-A25C912A701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677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Meet face to</a:t>
            </a:r>
            <a:r>
              <a:rPr lang="en-GB" baseline="0" dirty="0" smtClean="0"/>
              <a:t> face or teleconference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1D0F07-049C-428B-8EC7-A25C912A701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380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8643" y="102852"/>
            <a:ext cx="1988063" cy="98435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759275" y="258097"/>
            <a:ext cx="4167943" cy="54548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22776" y="5349875"/>
            <a:ext cx="4315818" cy="896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858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01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322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9103" y="5741583"/>
            <a:ext cx="10514697" cy="1096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5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605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45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06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35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8018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24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60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2A842-9BA6-4CF8-8D82-A47E7420C47A}" type="datetimeFigureOut">
              <a:rPr lang="en-GB" smtClean="0"/>
              <a:t>15/05/2017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79ADF-7383-4F7E-B198-2C1135844B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253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RSS </a:t>
            </a:r>
            <a:r>
              <a:rPr lang="en-GB" dirty="0" err="1" smtClean="0"/>
              <a:t>GradStat</a:t>
            </a:r>
            <a:r>
              <a:rPr lang="en-GB" dirty="0" smtClean="0"/>
              <a:t> mentoring scheme – mentor reflections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Paul D Baxter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Associate Professor in Biostatistics</a:t>
            </a:r>
            <a:r>
              <a:rPr lang="en-GB" dirty="0" smtClean="0"/>
              <a:t>, University of Leeds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Vice President for Professional Affairs</a:t>
            </a:r>
            <a:r>
              <a:rPr lang="en-GB" dirty="0" smtClean="0"/>
              <a:t>, Royal Statistical Society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004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27283"/>
            <a:ext cx="10515600" cy="4351338"/>
          </a:xfrm>
        </p:spPr>
        <p:txBody>
          <a:bodyPr/>
          <a:lstStyle/>
          <a:p>
            <a:r>
              <a:rPr lang="en-GB" dirty="0" smtClean="0"/>
              <a:t>Work with mentees from a </a:t>
            </a:r>
            <a:r>
              <a:rPr lang="en-GB" dirty="0" smtClean="0">
                <a:solidFill>
                  <a:schemeClr val="accent1"/>
                </a:solidFill>
              </a:rPr>
              <a:t>similar sector </a:t>
            </a:r>
            <a:r>
              <a:rPr lang="en-GB" dirty="0" smtClean="0"/>
              <a:t>of employment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Timing and capacity </a:t>
            </a:r>
            <a:r>
              <a:rPr lang="en-GB" dirty="0" smtClean="0"/>
              <a:t>– one mentee at a time?</a:t>
            </a:r>
          </a:p>
          <a:p>
            <a:r>
              <a:rPr lang="en-GB" dirty="0" smtClean="0">
                <a:solidFill>
                  <a:schemeClr val="accent1"/>
                </a:solidFill>
              </a:rPr>
              <a:t>Agree expectations </a:t>
            </a:r>
            <a:r>
              <a:rPr lang="en-GB" dirty="0" smtClean="0"/>
              <a:t>at the start</a:t>
            </a:r>
          </a:p>
          <a:p>
            <a:r>
              <a:rPr lang="en-GB" dirty="0" smtClean="0"/>
              <a:t>Focus relationship around </a:t>
            </a:r>
            <a:r>
              <a:rPr lang="en-GB" dirty="0" err="1" smtClean="0">
                <a:solidFill>
                  <a:schemeClr val="accent1"/>
                </a:solidFill>
              </a:rPr>
              <a:t>CStat</a:t>
            </a:r>
            <a:r>
              <a:rPr lang="en-GB" dirty="0" smtClean="0">
                <a:solidFill>
                  <a:schemeClr val="accent1"/>
                </a:solidFill>
              </a:rPr>
              <a:t> application and MTA</a:t>
            </a:r>
          </a:p>
          <a:p>
            <a:r>
              <a:rPr lang="en-GB" dirty="0" smtClean="0"/>
              <a:t>Ask mentee to keep </a:t>
            </a:r>
            <a:r>
              <a:rPr lang="en-GB" dirty="0" smtClean="0">
                <a:solidFill>
                  <a:schemeClr val="accent1"/>
                </a:solidFill>
              </a:rPr>
              <a:t>brief notes </a:t>
            </a:r>
            <a:r>
              <a:rPr lang="en-GB" dirty="0" smtClean="0"/>
              <a:t>and actions from meetings</a:t>
            </a:r>
          </a:p>
          <a:p>
            <a:r>
              <a:rPr lang="en-GB" dirty="0" smtClean="0"/>
              <a:t>Help mentees to see the </a:t>
            </a:r>
            <a:r>
              <a:rPr lang="en-GB" dirty="0" smtClean="0">
                <a:solidFill>
                  <a:schemeClr val="accent1"/>
                </a:solidFill>
              </a:rPr>
              <a:t>broader picture </a:t>
            </a:r>
            <a:r>
              <a:rPr lang="en-GB" dirty="0" smtClean="0"/>
              <a:t>of CPD</a:t>
            </a:r>
          </a:p>
          <a:p>
            <a:pPr lvl="1"/>
            <a:r>
              <a:rPr lang="en-GB" dirty="0" smtClean="0">
                <a:solidFill>
                  <a:schemeClr val="accent1"/>
                </a:solidFill>
              </a:rPr>
              <a:t>Engagement</a:t>
            </a:r>
            <a:r>
              <a:rPr lang="en-GB" dirty="0" smtClean="0"/>
              <a:t> with the profession</a:t>
            </a:r>
          </a:p>
          <a:p>
            <a:pPr lvl="1"/>
            <a:r>
              <a:rPr lang="en-GB" dirty="0" smtClean="0"/>
              <a:t>Signposting </a:t>
            </a:r>
            <a:r>
              <a:rPr lang="en-GB" dirty="0" smtClean="0">
                <a:solidFill>
                  <a:schemeClr val="accent1"/>
                </a:solidFill>
              </a:rPr>
              <a:t>opportunities</a:t>
            </a:r>
            <a:r>
              <a:rPr lang="en-GB" dirty="0" smtClean="0"/>
              <a:t> e.g. those offered by RSS</a:t>
            </a:r>
          </a:p>
          <a:p>
            <a:pPr lvl="1"/>
            <a:r>
              <a:rPr lang="en-GB" dirty="0" smtClean="0"/>
              <a:t>Recording </a:t>
            </a:r>
            <a:r>
              <a:rPr lang="en-GB" dirty="0" smtClean="0">
                <a:solidFill>
                  <a:schemeClr val="accent1"/>
                </a:solidFill>
              </a:rPr>
              <a:t>all relevant </a:t>
            </a:r>
            <a:r>
              <a:rPr lang="en-GB" dirty="0" smtClean="0"/>
              <a:t>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854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career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4436"/>
            <a:ext cx="10515600" cy="4351338"/>
          </a:xfrm>
        </p:spPr>
        <p:txBody>
          <a:bodyPr>
            <a:normAutofit lnSpcReduction="10000"/>
          </a:bodyPr>
          <a:lstStyle/>
          <a:p>
            <a:pPr marL="347472" indent="-347472" eaLnBrk="0" fontAlgn="base" hangingPunct="0">
              <a:spcBef>
                <a:spcPts val="576"/>
              </a:spcBef>
              <a:buSzPts val="2400"/>
            </a:pPr>
            <a:r>
              <a:rPr lang="en-GB" dirty="0" smtClean="0">
                <a:effectLst/>
              </a:rPr>
              <a:t>BSc (1st class honours) Mathematics with Economics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 smtClean="0">
                <a:solidFill>
                  <a:schemeClr val="accent1"/>
                </a:solidFill>
                <a:effectLst/>
              </a:rPr>
              <a:t>Univ. Essex</a:t>
            </a:r>
            <a:r>
              <a:rPr lang="en-GB" sz="2400" dirty="0" smtClean="0">
                <a:effectLst/>
              </a:rPr>
              <a:t>, 1997-2000</a:t>
            </a:r>
            <a:endParaRPr lang="en-GB" dirty="0" smtClean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 smtClean="0">
                <a:effectLst/>
              </a:rPr>
              <a:t>PhD Statistics “Extraction of fade slope profiles from </a:t>
            </a:r>
            <a:r>
              <a:rPr lang="en-GB" dirty="0" err="1" smtClean="0">
                <a:effectLst/>
              </a:rPr>
              <a:t>radiocommunications</a:t>
            </a:r>
            <a:r>
              <a:rPr lang="en-GB" dirty="0" smtClean="0">
                <a:effectLst/>
              </a:rPr>
              <a:t> data using wavelets”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 smtClean="0">
                <a:solidFill>
                  <a:schemeClr val="accent1"/>
                </a:solidFill>
                <a:effectLst/>
              </a:rPr>
              <a:t>Univ. Essex</a:t>
            </a:r>
            <a:r>
              <a:rPr lang="en-GB" sz="2400" dirty="0" smtClean="0">
                <a:effectLst/>
              </a:rPr>
              <a:t>, 2000-2004</a:t>
            </a:r>
            <a:endParaRPr lang="en-GB" dirty="0" smtClean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 smtClean="0">
                <a:effectLst/>
              </a:rPr>
              <a:t>Lecturer in Statistics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 smtClean="0">
                <a:solidFill>
                  <a:schemeClr val="accent1"/>
                </a:solidFill>
                <a:effectLst/>
              </a:rPr>
              <a:t>Univ. Leeds</a:t>
            </a:r>
            <a:r>
              <a:rPr lang="en-GB" sz="2400" dirty="0" smtClean="0">
                <a:effectLst/>
              </a:rPr>
              <a:t>, Department of Statistics, 2003-2009</a:t>
            </a:r>
            <a:endParaRPr lang="en-GB" dirty="0" smtClean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 smtClean="0">
                <a:effectLst/>
              </a:rPr>
              <a:t>Senior Research Fellow in Biostatistics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 smtClean="0">
                <a:solidFill>
                  <a:schemeClr val="accent1"/>
                </a:solidFill>
                <a:effectLst/>
              </a:rPr>
              <a:t>Univ. Leeds</a:t>
            </a:r>
            <a:r>
              <a:rPr lang="en-GB" sz="2400" dirty="0" smtClean="0">
                <a:effectLst/>
              </a:rPr>
              <a:t>, Division of Biostatistics, 2009-2011</a:t>
            </a:r>
            <a:endParaRPr lang="en-GB" dirty="0" smtClean="0">
              <a:effectLst/>
            </a:endParaRPr>
          </a:p>
          <a:p>
            <a:pPr marL="347472" indent="-347472" eaLnBrk="0" fontAlgn="base" hangingPunct="0">
              <a:spcBef>
                <a:spcPts val="576"/>
              </a:spcBef>
            </a:pPr>
            <a:r>
              <a:rPr lang="en-GB" dirty="0" smtClean="0"/>
              <a:t>Associate Professor</a:t>
            </a:r>
            <a:r>
              <a:rPr lang="en-GB" dirty="0" smtClean="0">
                <a:effectLst/>
              </a:rPr>
              <a:t> in Biostatistics</a:t>
            </a:r>
          </a:p>
          <a:p>
            <a:pPr marL="740664" indent="-283464" eaLnBrk="0" fontAlgn="base" hangingPunct="0">
              <a:spcBef>
                <a:spcPts val="480"/>
              </a:spcBef>
            </a:pPr>
            <a:r>
              <a:rPr lang="en-GB" sz="2400" dirty="0" smtClean="0">
                <a:solidFill>
                  <a:schemeClr val="accent1"/>
                </a:solidFill>
                <a:effectLst/>
              </a:rPr>
              <a:t>Univ. Leeds</a:t>
            </a:r>
            <a:r>
              <a:rPr lang="en-GB" sz="2400" dirty="0" smtClean="0">
                <a:effectLst/>
              </a:rPr>
              <a:t>, Division of Biostatistics, 2011-Present</a:t>
            </a:r>
            <a:endParaRPr lang="en-GB" dirty="0" smtClean="0">
              <a:effectLst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351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involvement with RSS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971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GB" sz="2000" dirty="0" smtClean="0"/>
              <a:t>Joined as a </a:t>
            </a:r>
            <a:r>
              <a:rPr lang="en-GB" sz="2000" dirty="0" smtClean="0">
                <a:solidFill>
                  <a:schemeClr val="accent1"/>
                </a:solidFill>
              </a:rPr>
              <a:t>fellow</a:t>
            </a:r>
            <a:r>
              <a:rPr lang="en-GB" sz="2000" dirty="0" smtClean="0"/>
              <a:t> (</a:t>
            </a:r>
            <a:r>
              <a:rPr lang="en-GB" sz="1600" dirty="0" smtClean="0"/>
              <a:t>Nov 2000)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Leeds/Bradford Local Group Secretary</a:t>
            </a:r>
            <a:r>
              <a:rPr lang="en-GB" sz="2000" dirty="0" smtClean="0"/>
              <a:t> </a:t>
            </a:r>
            <a:r>
              <a:rPr lang="en-GB" sz="1600" dirty="0" smtClean="0"/>
              <a:t>(Jun 2004 to May 2011)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Young Statisticians Section Secretary </a:t>
            </a:r>
            <a:r>
              <a:rPr lang="en-GB" sz="1600" dirty="0" smtClean="0"/>
              <a:t>(Jul 2008 to Dec 2011)</a:t>
            </a:r>
          </a:p>
          <a:p>
            <a:r>
              <a:rPr lang="en-GB" sz="2000" dirty="0" smtClean="0"/>
              <a:t>Elected </a:t>
            </a:r>
            <a:r>
              <a:rPr lang="en-GB" sz="2000" dirty="0" smtClean="0">
                <a:solidFill>
                  <a:schemeClr val="accent1"/>
                </a:solidFill>
              </a:rPr>
              <a:t>Council Member </a:t>
            </a:r>
            <a:r>
              <a:rPr lang="en-GB" sz="1600" dirty="0" smtClean="0"/>
              <a:t>(Oct 2008 to Dec 2012)</a:t>
            </a:r>
          </a:p>
          <a:p>
            <a:r>
              <a:rPr lang="en-GB" sz="2000" dirty="0" smtClean="0"/>
              <a:t>Elected </a:t>
            </a:r>
            <a:r>
              <a:rPr lang="en-GB" sz="2000" dirty="0" smtClean="0">
                <a:solidFill>
                  <a:schemeClr val="accent1"/>
                </a:solidFill>
              </a:rPr>
              <a:t>Chartered Statistician </a:t>
            </a:r>
            <a:r>
              <a:rPr lang="en-GB" sz="1600" dirty="0" smtClean="0"/>
              <a:t>(Apr 2010)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Associate Editor of JRSS-C </a:t>
            </a:r>
            <a:r>
              <a:rPr lang="en-GB" sz="1600" dirty="0" smtClean="0"/>
              <a:t>(Jan 2011 to Dec 2014)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Professional Development Committee Chair </a:t>
            </a:r>
            <a:r>
              <a:rPr lang="en-GB" sz="1600" dirty="0" smtClean="0"/>
              <a:t>(Jan 2011 to Sep 2013)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Guy Schools Lecturer </a:t>
            </a:r>
            <a:r>
              <a:rPr lang="en-GB" sz="1600" dirty="0" smtClean="0"/>
              <a:t>(Oct 2011 to Sep 2012)</a:t>
            </a:r>
          </a:p>
          <a:p>
            <a:r>
              <a:rPr lang="en-GB" sz="2000" dirty="0" smtClean="0"/>
              <a:t>Elected </a:t>
            </a:r>
            <a:r>
              <a:rPr lang="en-GB" sz="2000" dirty="0" smtClean="0">
                <a:solidFill>
                  <a:schemeClr val="accent1"/>
                </a:solidFill>
              </a:rPr>
              <a:t>Professional Affairs Committee Member </a:t>
            </a:r>
            <a:r>
              <a:rPr lang="en-GB" sz="1600" dirty="0" smtClean="0"/>
              <a:t>(Jan 2014 to Dec 2018)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Leeds/Bradford Local Group Chair</a:t>
            </a:r>
            <a:r>
              <a:rPr lang="en-GB" sz="2000" dirty="0" smtClean="0"/>
              <a:t> </a:t>
            </a:r>
            <a:r>
              <a:rPr lang="en-GB" sz="1600" dirty="0" smtClean="0"/>
              <a:t>(Jul 2014)</a:t>
            </a:r>
          </a:p>
          <a:p>
            <a:r>
              <a:rPr lang="en-GB" sz="2000" dirty="0" smtClean="0"/>
              <a:t>Became </a:t>
            </a:r>
            <a:r>
              <a:rPr lang="en-GB" sz="2000" dirty="0" smtClean="0">
                <a:solidFill>
                  <a:schemeClr val="accent1"/>
                </a:solidFill>
              </a:rPr>
              <a:t>Vice President for Professional Affairs </a:t>
            </a:r>
            <a:r>
              <a:rPr lang="en-GB" sz="1600" dirty="0" smtClean="0"/>
              <a:t>(Jan 2017)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29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</a:t>
            </a:r>
            <a:r>
              <a:rPr lang="en-GB" dirty="0" err="1" smtClean="0"/>
              <a:t>GradStat</a:t>
            </a:r>
            <a:r>
              <a:rPr lang="en-GB" dirty="0" smtClean="0"/>
              <a:t> mentoring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mentee </a:t>
            </a:r>
            <a:r>
              <a:rPr lang="en-GB" dirty="0" smtClean="0">
                <a:solidFill>
                  <a:schemeClr val="accent1"/>
                </a:solidFill>
              </a:rPr>
              <a:t>Academic (Lecturer)</a:t>
            </a:r>
            <a:r>
              <a:rPr lang="en-GB" dirty="0" smtClean="0"/>
              <a:t> based in London </a:t>
            </a:r>
            <a:r>
              <a:rPr lang="en-GB" sz="2000" dirty="0" smtClean="0"/>
              <a:t>(Jun 2010 to Jul 2012)</a:t>
            </a:r>
          </a:p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Mentee </a:t>
            </a:r>
            <a:r>
              <a:rPr lang="en-GB" dirty="0" smtClean="0">
                <a:solidFill>
                  <a:schemeClr val="accent1"/>
                </a:solidFill>
              </a:rPr>
              <a:t>Academic (Research Fellow) </a:t>
            </a:r>
            <a:r>
              <a:rPr lang="en-GB" dirty="0" smtClean="0"/>
              <a:t>based in Midlands </a:t>
            </a:r>
            <a:r>
              <a:rPr lang="en-GB" sz="2000" dirty="0" smtClean="0"/>
              <a:t>(May 2012 to Feb 2016)</a:t>
            </a:r>
          </a:p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Mentee </a:t>
            </a:r>
            <a:r>
              <a:rPr lang="en-GB" dirty="0" smtClean="0">
                <a:solidFill>
                  <a:schemeClr val="accent1"/>
                </a:solidFill>
              </a:rPr>
              <a:t>Academic (Research Associate) </a:t>
            </a:r>
            <a:r>
              <a:rPr lang="en-GB" dirty="0" smtClean="0"/>
              <a:t>based in Midlands </a:t>
            </a:r>
            <a:r>
              <a:rPr lang="en-GB" sz="2000" dirty="0" smtClean="0"/>
              <a:t>(Jun 2016 to date)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26600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Starting the 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solidFill>
                  <a:schemeClr val="accent1"/>
                </a:solidFill>
              </a:rPr>
              <a:t>RSS checklist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008" y="1535935"/>
            <a:ext cx="3168207" cy="430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15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</a:t>
            </a:r>
            <a:r>
              <a:rPr lang="en-GB" dirty="0" smtClean="0"/>
              <a:t>uring the relationship (1)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Sharing your </a:t>
            </a:r>
            <a:r>
              <a:rPr lang="en-GB" dirty="0" err="1" smtClean="0">
                <a:solidFill>
                  <a:schemeClr val="accent1"/>
                </a:solidFill>
              </a:rPr>
              <a:t>CStat</a:t>
            </a:r>
            <a:r>
              <a:rPr lang="en-GB" dirty="0" smtClean="0">
                <a:solidFill>
                  <a:schemeClr val="accent1"/>
                </a:solidFill>
              </a:rPr>
              <a:t> application</a:t>
            </a:r>
          </a:p>
          <a:p>
            <a:r>
              <a:rPr lang="en-GB" dirty="0" smtClean="0"/>
              <a:t>Mentee</a:t>
            </a:r>
            <a:r>
              <a:rPr lang="en-GB" dirty="0" smtClean="0">
                <a:solidFill>
                  <a:schemeClr val="accent1"/>
                </a:solidFill>
              </a:rPr>
              <a:t> shares CV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021" y="1996701"/>
            <a:ext cx="6018762" cy="1410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44" y="4227056"/>
            <a:ext cx="6286500" cy="1282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837" y="3578355"/>
            <a:ext cx="3890963" cy="204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6638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During the relationship (2)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Helping mentee with the 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accent1"/>
                </a:solidFill>
              </a:rPr>
              <a:t>GradStat</a:t>
            </a:r>
            <a:r>
              <a:rPr lang="en-GB" dirty="0" smtClean="0">
                <a:solidFill>
                  <a:schemeClr val="accent1"/>
                </a:solidFill>
              </a:rPr>
              <a:t> Mid Term Assessment (MTA)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6479" y="787652"/>
            <a:ext cx="4017686" cy="485718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88453" y="1394233"/>
            <a:ext cx="1113575" cy="597097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10701196" y="2113215"/>
            <a:ext cx="244445" cy="122992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7386119" y="787652"/>
            <a:ext cx="689572" cy="1764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7400454" y="2333237"/>
            <a:ext cx="689572" cy="17644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990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 of the relationship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Assisting mentee to submit </a:t>
            </a:r>
          </a:p>
          <a:p>
            <a:pPr marL="0" indent="0">
              <a:buNone/>
            </a:pPr>
            <a:r>
              <a:rPr lang="en-GB" dirty="0" err="1" smtClean="0">
                <a:solidFill>
                  <a:schemeClr val="accent1"/>
                </a:solidFill>
              </a:rPr>
              <a:t>CStat</a:t>
            </a:r>
            <a:r>
              <a:rPr lang="en-GB" dirty="0" smtClean="0">
                <a:solidFill>
                  <a:schemeClr val="accent1"/>
                </a:solidFill>
              </a:rPr>
              <a:t> </a:t>
            </a:r>
            <a:r>
              <a:rPr lang="en-GB" dirty="0" smtClean="0">
                <a:solidFill>
                  <a:schemeClr val="accent1"/>
                </a:solidFill>
              </a:rPr>
              <a:t>application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5145" y="1825625"/>
            <a:ext cx="5023212" cy="361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44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Benefits &amp; challenges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6"/>
                </a:solidFill>
              </a:rPr>
              <a:t>+</a:t>
            </a:r>
            <a:r>
              <a:rPr lang="en-GB" dirty="0" smtClean="0"/>
              <a:t> Giving back to the statistical community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+</a:t>
            </a:r>
            <a:r>
              <a:rPr lang="en-GB" dirty="0" smtClean="0"/>
              <a:t> Making a difference to an individual</a:t>
            </a:r>
          </a:p>
          <a:p>
            <a:r>
              <a:rPr lang="en-GB" dirty="0" smtClean="0">
                <a:solidFill>
                  <a:schemeClr val="accent6"/>
                </a:solidFill>
              </a:rPr>
              <a:t>+</a:t>
            </a:r>
            <a:r>
              <a:rPr lang="en-GB" dirty="0" smtClean="0"/>
              <a:t> Mentoring an important skill in many promotions criteria</a:t>
            </a:r>
          </a:p>
          <a:p>
            <a:endParaRPr lang="en-GB" dirty="0"/>
          </a:p>
          <a:p>
            <a:r>
              <a:rPr lang="en-GB" dirty="0" smtClean="0">
                <a:solidFill>
                  <a:schemeClr val="accent2"/>
                </a:solidFill>
              </a:rPr>
              <a:t>- </a:t>
            </a:r>
            <a:r>
              <a:rPr lang="en-GB" dirty="0" smtClean="0"/>
              <a:t>Time to prepare and hold meetings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-</a:t>
            </a:r>
            <a:r>
              <a:rPr lang="en-GB" dirty="0" smtClean="0"/>
              <a:t> Maintaining a relationship without face-to-face meetings</a:t>
            </a:r>
          </a:p>
          <a:p>
            <a:r>
              <a:rPr lang="en-GB" dirty="0" smtClean="0">
                <a:solidFill>
                  <a:schemeClr val="accent2"/>
                </a:solidFill>
              </a:rPr>
              <a:t>-</a:t>
            </a:r>
            <a:r>
              <a:rPr lang="en-GB" dirty="0" smtClean="0"/>
              <a:t> Being clear on remit and focus of the relationship alongside any other mentoring mentee is receiving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8198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461</Words>
  <Application>Microsoft Office PowerPoint</Application>
  <PresentationFormat>Widescreen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RSS GradStat mentoring scheme – mentor reflections</vt:lpstr>
      <vt:lpstr>My career</vt:lpstr>
      <vt:lpstr>My involvement with RSS</vt:lpstr>
      <vt:lpstr>My GradStat mentoring</vt:lpstr>
      <vt:lpstr>Starting the relationship</vt:lpstr>
      <vt:lpstr>During the relationship (1)</vt:lpstr>
      <vt:lpstr>During the relationship (2)</vt:lpstr>
      <vt:lpstr>Conclusion of the relationship</vt:lpstr>
      <vt:lpstr>Benefits &amp; challenges</vt:lpstr>
      <vt:lpstr>Advice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RSS GradStat mentoring scheme – mentor reflections</dc:title>
  <dc:creator>Paul Baxter [Stats]</dc:creator>
  <cp:lastModifiedBy>Paul Baxter [Stats]</cp:lastModifiedBy>
  <cp:revision>13</cp:revision>
  <dcterms:created xsi:type="dcterms:W3CDTF">2017-05-15T08:36:08Z</dcterms:created>
  <dcterms:modified xsi:type="dcterms:W3CDTF">2017-05-15T12:15:21Z</dcterms:modified>
</cp:coreProperties>
</file>