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45" d="100"/>
          <a:sy n="45" d="100"/>
        </p:scale>
        <p:origin x="2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5037B-C794-4A3A-B054-2514EFD07992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90BB3-FDBE-4386-879E-F78891DD5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0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0BB3-FDBE-4386-879E-F78891DD5C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5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C28-A015-4C40-B99F-2A70FD4C13BE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668A-F2FD-4BA2-A6A6-744D077B80EC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F0AA-AC08-4767-BD22-C4791C0DFA6A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5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21CC-63C8-47F1-8672-21EF7BCE7638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71CD-3C3A-4D48-9F0D-D70D44DBED09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8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AA37-027E-4526-9B94-8B311A26855D}" type="datetime1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1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4880-EA3E-4B51-B40B-B8A2D62EA70B}" type="datetime1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9F38-0D87-43EF-8579-2E18850CF838}" type="datetime1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B64C-52BC-47BB-B958-B4371C6987C1}" type="datetime1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7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3471-AAF7-4FAB-8134-D9F5F9C7C11B}" type="datetime1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569-FEF2-4142-9101-F929F3C78F09}" type="datetime1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8CC8-C7D2-4567-A54D-C688CE254F6E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5842-9862-4AF4-BB55-57296AE7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it-IT" dirty="0"/>
              <a:t> </a:t>
            </a:r>
            <a:r>
              <a:rPr lang="en-GB" b="1" dirty="0"/>
              <a:t>The state of and prospects for professional accreditation for statisticians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347" y="3602038"/>
            <a:ext cx="10269415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Ronald L. Wasserstein, Executive Director, </a:t>
            </a:r>
          </a:p>
          <a:p>
            <a:r>
              <a:rPr lang="en-US" dirty="0" smtClean="0"/>
              <a:t>American Statistical Association</a:t>
            </a:r>
          </a:p>
          <a:p>
            <a:r>
              <a:rPr lang="en-US" dirty="0" smtClean="0"/>
              <a:t>June 15,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now, increasingly, it is a global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UK has had it for 20 years, Australia for over 10 years and Canada for nearly 10 years.  US is in its fourth year.</a:t>
            </a:r>
          </a:p>
          <a:p>
            <a:r>
              <a:rPr lang="en-US" dirty="0" smtClean="0"/>
              <a:t>Italy, Sweden, Hong Kong, and others have developed or are developing accreditation programs</a:t>
            </a:r>
          </a:p>
          <a:p>
            <a:r>
              <a:rPr lang="en-US" dirty="0" smtClean="0"/>
              <a:t>In this spirit, the ASA recognizes the credentials of UK, Australia, and Canada</a:t>
            </a:r>
          </a:p>
          <a:p>
            <a:pPr lvl="1"/>
            <a:r>
              <a:rPr lang="en-US" dirty="0" smtClean="0"/>
              <a:t>Statisticians accredited by those countries can also receive automatic accreditation in the US</a:t>
            </a:r>
          </a:p>
          <a:p>
            <a:r>
              <a:rPr lang="en-US" dirty="0" smtClean="0"/>
              <a:t>The ASA has extended that same recognition to Italy and to Hong Kong (waiting for details regarding Sweden)</a:t>
            </a:r>
          </a:p>
          <a:p>
            <a:r>
              <a:rPr lang="en-US" i="1" dirty="0" smtClean="0"/>
              <a:t>Is there value in all of this?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final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255 </a:t>
            </a:r>
            <a:r>
              <a:rPr lang="en-US" dirty="0" smtClean="0"/>
              <a:t>PStat members as of today</a:t>
            </a:r>
          </a:p>
          <a:p>
            <a:r>
              <a:rPr lang="en-US" dirty="0" smtClean="0"/>
              <a:t>126 </a:t>
            </a:r>
            <a:r>
              <a:rPr lang="en-US" dirty="0" err="1" smtClean="0"/>
              <a:t>GStat</a:t>
            </a:r>
            <a:r>
              <a:rPr lang="en-US" dirty="0" smtClean="0"/>
              <a:t>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final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as successful as we hoped it would be at this point, but we are still very glad we have done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final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Accreditation is the only place where the profession actually defines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final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have a program to accredit data scientists?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ASA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within the association for many decades</a:t>
            </a:r>
          </a:p>
          <a:p>
            <a:r>
              <a:rPr lang="en-US" dirty="0" smtClean="0"/>
              <a:t>Fiercely debated in the early 1990’s</a:t>
            </a:r>
          </a:p>
          <a:p>
            <a:pPr lvl="1"/>
            <a:r>
              <a:rPr lang="en-US" dirty="0" smtClean="0"/>
              <a:t>Attempt to introduce “certification” failed at that time</a:t>
            </a:r>
          </a:p>
          <a:p>
            <a:r>
              <a:rPr lang="en-US" dirty="0" smtClean="0"/>
              <a:t>Discussion resurfaced a decade later</a:t>
            </a:r>
          </a:p>
          <a:p>
            <a:r>
              <a:rPr lang="en-US" dirty="0" smtClean="0"/>
              <a:t>Concept approved by ASA Board in summer 2009</a:t>
            </a:r>
          </a:p>
          <a:p>
            <a:pPr lvl="1"/>
            <a:r>
              <a:rPr lang="en-US" dirty="0" smtClean="0"/>
              <a:t>Survey indicated strong interest on the part of the membership</a:t>
            </a:r>
          </a:p>
          <a:p>
            <a:r>
              <a:rPr lang="en-US" dirty="0" smtClean="0"/>
              <a:t>Accreditation implemented in late 2010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ASA accreditation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the models successfully implemented in Canada, Australia, and the UK</a:t>
            </a:r>
          </a:p>
          <a:p>
            <a:r>
              <a:rPr lang="en-US" dirty="0" smtClean="0"/>
              <a:t>Portfolio-based rather than exam-based</a:t>
            </a:r>
          </a:p>
          <a:p>
            <a:pPr lvl="1"/>
            <a:r>
              <a:rPr lang="en-US" dirty="0" smtClean="0"/>
              <a:t>Exams were very controversial in the 1990’s discussion</a:t>
            </a:r>
          </a:p>
          <a:p>
            <a:r>
              <a:rPr lang="en-US" dirty="0" smtClean="0"/>
              <a:t>Very similar criteria to those in other countries</a:t>
            </a:r>
          </a:p>
          <a:p>
            <a:pPr lvl="1"/>
            <a:r>
              <a:rPr lang="en-US" dirty="0" smtClean="0"/>
              <a:t>Advanced degree in statistics, biostatistics, or closely related field</a:t>
            </a:r>
          </a:p>
          <a:p>
            <a:pPr lvl="1"/>
            <a:r>
              <a:rPr lang="en-US" dirty="0" smtClean="0"/>
              <a:t>Experience (5 years)</a:t>
            </a:r>
          </a:p>
          <a:p>
            <a:pPr lvl="1"/>
            <a:r>
              <a:rPr lang="en-US" dirty="0" smtClean="0"/>
              <a:t>Demonstrated professional competence</a:t>
            </a:r>
          </a:p>
          <a:p>
            <a:r>
              <a:rPr lang="en-US" dirty="0" smtClean="0"/>
              <a:t>Renewal required every five years</a:t>
            </a:r>
          </a:p>
          <a:p>
            <a:r>
              <a:rPr lang="en-US" dirty="0" smtClean="0"/>
              <a:t>Entire process from application to approval is on-line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understand better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/>
              <a:t>The practice of statistics is very broad, </a:t>
            </a:r>
            <a:r>
              <a:rPr lang="en-US" sz="3200" i="1" dirty="0" smtClean="0"/>
              <a:t>very diverse</a:t>
            </a:r>
            <a:r>
              <a:rPr lang="en-US" sz="3200" i="1" dirty="0"/>
              <a:t>, and this is reflected in the varied </a:t>
            </a:r>
            <a:r>
              <a:rPr lang="en-US" sz="3200" i="1" dirty="0" smtClean="0"/>
              <a:t>needs of </a:t>
            </a:r>
            <a:r>
              <a:rPr lang="en-US" sz="3200" i="1" dirty="0"/>
              <a:t>the statistical community. </a:t>
            </a:r>
            <a:r>
              <a:rPr lang="en-US" sz="3200" i="1" dirty="0" smtClean="0"/>
              <a:t>Accreditation programs </a:t>
            </a:r>
            <a:r>
              <a:rPr lang="en-US" sz="3200" i="1" dirty="0"/>
              <a:t>may need to change to meet </a:t>
            </a:r>
            <a:r>
              <a:rPr lang="en-US" sz="3200" i="1" dirty="0" smtClean="0"/>
              <a:t>these diverse </a:t>
            </a:r>
            <a:r>
              <a:rPr lang="en-US" sz="3200" i="1" dirty="0"/>
              <a:t>needs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800" dirty="0" smtClean="0"/>
              <a:t>Not clear that current criteria meet the needs of official statisticians</a:t>
            </a:r>
          </a:p>
          <a:p>
            <a:pPr lvl="1"/>
            <a:r>
              <a:rPr lang="en-US" sz="2800" dirty="0" smtClean="0"/>
              <a:t>Still learning how to handle situations in which the examples of people’s statistical work do not belong to them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understand </a:t>
            </a:r>
            <a:r>
              <a:rPr lang="en-US" smtClean="0"/>
              <a:t>better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/>
              <a:t>We need to more effectively articulate to </a:t>
            </a:r>
            <a:r>
              <a:rPr lang="en-US" sz="3200" i="1" dirty="0" smtClean="0"/>
              <a:t>individual statisticians </a:t>
            </a:r>
            <a:r>
              <a:rPr lang="en-US" sz="3200" i="1" dirty="0"/>
              <a:t>the value of accreditation</a:t>
            </a:r>
            <a:r>
              <a:rPr lang="en-US" sz="3200" i="1" dirty="0" smtClean="0"/>
              <a:t>.</a:t>
            </a:r>
          </a:p>
          <a:p>
            <a:pPr marL="0" indent="0">
              <a:buNone/>
            </a:pPr>
            <a:endParaRPr lang="en-US" sz="3200" i="1" dirty="0" smtClean="0"/>
          </a:p>
          <a:p>
            <a:pPr lvl="1"/>
            <a:r>
              <a:rPr lang="en-US" sz="2800" dirty="0" smtClean="0"/>
              <a:t>Applying is neither easy nor without cost</a:t>
            </a:r>
          </a:p>
          <a:p>
            <a:pPr lvl="1"/>
            <a:r>
              <a:rPr lang="en-US" sz="2800" dirty="0" smtClean="0"/>
              <a:t>Need to better communicate the value of having standards for the community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marL="457200" lvl="1" indent="0">
              <a:buNone/>
            </a:pPr>
            <a:r>
              <a:rPr lang="en-US" i="1" dirty="0" smtClean="0"/>
              <a:t>Is it too hard to apply for accreditation?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understand </a:t>
            </a:r>
            <a:r>
              <a:rPr lang="en-US" smtClean="0"/>
              <a:t>better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/>
              <a:t>We need to more effectively articulate </a:t>
            </a:r>
            <a:r>
              <a:rPr lang="en-US" sz="3200" i="1" dirty="0" smtClean="0"/>
              <a:t>to employers </a:t>
            </a:r>
            <a:r>
              <a:rPr lang="en-US" sz="3200" i="1" dirty="0"/>
              <a:t>the value of employing </a:t>
            </a:r>
            <a:r>
              <a:rPr lang="en-US" sz="3200" i="1" dirty="0" smtClean="0"/>
              <a:t>accredited statisticians.</a:t>
            </a:r>
          </a:p>
          <a:p>
            <a:pPr marL="0" indent="0">
              <a:buNone/>
            </a:pPr>
            <a:endParaRPr lang="en-US" sz="3200" i="1" dirty="0" smtClean="0"/>
          </a:p>
          <a:p>
            <a:pPr lvl="1"/>
            <a:r>
              <a:rPr lang="en-US" sz="2800" dirty="0" smtClean="0"/>
              <a:t>Not really been successful at this at all</a:t>
            </a:r>
          </a:p>
          <a:p>
            <a:pPr lvl="1"/>
            <a:r>
              <a:rPr lang="en-US" sz="2800" dirty="0" smtClean="0"/>
              <a:t>We are looking to our marketing experts for help</a:t>
            </a:r>
          </a:p>
          <a:p>
            <a:pPr lvl="1"/>
            <a:r>
              <a:rPr lang="en-US" sz="2800" dirty="0" smtClean="0"/>
              <a:t>Difficult problem especially when there are more jobs for statisticians than there are statisticians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i="1" dirty="0" smtClean="0"/>
              <a:t>Given that last point, how much effort should we put into this?</a:t>
            </a:r>
          </a:p>
          <a:p>
            <a:pPr marL="457200" lvl="1" indent="0"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understand </a:t>
            </a:r>
            <a:r>
              <a:rPr lang="en-US" smtClean="0"/>
              <a:t>better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/>
              <a:t>Portfolio-based accreditation is effective </a:t>
            </a:r>
            <a:r>
              <a:rPr lang="en-US" sz="3200" i="1" dirty="0" smtClean="0"/>
              <a:t>and appropriate </a:t>
            </a:r>
            <a:r>
              <a:rPr lang="en-US" sz="3200" i="1" dirty="0"/>
              <a:t>for statistics, but does not </a:t>
            </a:r>
            <a:r>
              <a:rPr lang="en-US" sz="3200" i="1" dirty="0" smtClean="0"/>
              <a:t>seem (to some) to be as </a:t>
            </a:r>
            <a:r>
              <a:rPr lang="en-US" sz="3200" i="1" dirty="0"/>
              <a:t>serious as exam-based approaches</a:t>
            </a:r>
            <a:r>
              <a:rPr lang="en-US" sz="3200" i="1" dirty="0" smtClean="0"/>
              <a:t>.</a:t>
            </a:r>
          </a:p>
          <a:p>
            <a:pPr marL="0" indent="0">
              <a:buNone/>
            </a:pPr>
            <a:endParaRPr lang="en-US" sz="3200" i="1" dirty="0" smtClean="0"/>
          </a:p>
          <a:p>
            <a:pPr lvl="1"/>
            <a:r>
              <a:rPr lang="en-US" sz="2800" dirty="0" smtClean="0"/>
              <a:t>Doctors, lawyers, architects take tests, why not statisticians?</a:t>
            </a:r>
          </a:p>
          <a:p>
            <a:pPr marL="457200" lvl="1" indent="0"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Those doctors, lawyers, etc., have to </a:t>
            </a:r>
            <a:r>
              <a:rPr lang="en-US" sz="3200" dirty="0" smtClean="0"/>
              <a:t>pass licensing </a:t>
            </a:r>
            <a:r>
              <a:rPr lang="en-US" sz="3200" dirty="0"/>
              <a:t>examinations in order to </a:t>
            </a:r>
            <a:r>
              <a:rPr lang="en-US" sz="3200" dirty="0" smtClean="0"/>
              <a:t>practice in </a:t>
            </a:r>
            <a:r>
              <a:rPr lang="en-US" sz="3200" dirty="0"/>
              <a:t>their professions. At the present time </a:t>
            </a:r>
            <a:r>
              <a:rPr lang="en-US" sz="3200" dirty="0" smtClean="0"/>
              <a:t>this is </a:t>
            </a:r>
            <a:r>
              <a:rPr lang="en-US" sz="3200" dirty="0"/>
              <a:t>not the case for </a:t>
            </a:r>
            <a:r>
              <a:rPr lang="en-US" sz="3200" dirty="0" smtClean="0"/>
              <a:t>statisticians, nor is it likely to become so.</a:t>
            </a:r>
          </a:p>
          <a:p>
            <a:r>
              <a:rPr lang="en-US" sz="3200" dirty="0"/>
              <a:t>There are agreed-upon basic curricula </a:t>
            </a:r>
            <a:r>
              <a:rPr lang="en-US" sz="3200" dirty="0" smtClean="0"/>
              <a:t>for medical </a:t>
            </a:r>
            <a:r>
              <a:rPr lang="en-US" sz="3200" dirty="0"/>
              <a:t>schools and law schools (for example</a:t>
            </a:r>
            <a:r>
              <a:rPr lang="en-US" sz="3200" dirty="0" smtClean="0"/>
              <a:t>), and </a:t>
            </a:r>
            <a:r>
              <a:rPr lang="en-US" sz="3200" dirty="0"/>
              <a:t>these curricula are </a:t>
            </a:r>
            <a:r>
              <a:rPr lang="en-US" sz="3200" dirty="0" smtClean="0"/>
              <a:t>regulated by </a:t>
            </a:r>
            <a:r>
              <a:rPr lang="en-US" sz="3200" dirty="0"/>
              <a:t>oversight bodies that accredit the schools</a:t>
            </a:r>
            <a:r>
              <a:rPr lang="en-US" sz="3200" dirty="0" smtClean="0"/>
              <a:t>. Again</a:t>
            </a:r>
            <a:r>
              <a:rPr lang="en-US" sz="3200" dirty="0"/>
              <a:t>, this is not the case for statistics.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other hand, portfolio-based accreditation…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Allows us </a:t>
            </a:r>
            <a:r>
              <a:rPr lang="en-US" sz="3200" dirty="0"/>
              <a:t>to </a:t>
            </a:r>
            <a:r>
              <a:rPr lang="en-US" sz="3200" dirty="0" smtClean="0"/>
              <a:t>look very </a:t>
            </a:r>
            <a:r>
              <a:rPr lang="en-US" sz="3200" dirty="0"/>
              <a:t>broadly at the practice of statistics, </a:t>
            </a:r>
            <a:r>
              <a:rPr lang="en-US" sz="3200" dirty="0" smtClean="0"/>
              <a:t>to be inclusive </a:t>
            </a:r>
            <a:r>
              <a:rPr lang="en-US" sz="3200" dirty="0"/>
              <a:t>of the many types of expertise that </a:t>
            </a:r>
            <a:r>
              <a:rPr lang="en-US" sz="3200" dirty="0" smtClean="0"/>
              <a:t>are developed </a:t>
            </a:r>
            <a:r>
              <a:rPr lang="en-US" sz="3200" dirty="0"/>
              <a:t>by professional statisticians. </a:t>
            </a:r>
            <a:endParaRPr lang="en-US" sz="3200" dirty="0" smtClean="0"/>
          </a:p>
          <a:p>
            <a:r>
              <a:rPr lang="en-US" sz="3200" dirty="0" smtClean="0"/>
              <a:t>The education and </a:t>
            </a:r>
            <a:r>
              <a:rPr lang="en-US" sz="3200" dirty="0"/>
              <a:t>experience of accredited </a:t>
            </a:r>
            <a:r>
              <a:rPr lang="en-US" sz="3200" dirty="0" smtClean="0"/>
              <a:t>statisticians have </a:t>
            </a:r>
            <a:r>
              <a:rPr lang="en-US" sz="3200" dirty="0"/>
              <a:t>been reviewed by qualified peers and </a:t>
            </a:r>
            <a:r>
              <a:rPr lang="en-US" sz="3200" dirty="0" smtClean="0"/>
              <a:t>found to </a:t>
            </a:r>
            <a:r>
              <a:rPr lang="en-US" sz="3200" dirty="0"/>
              <a:t>meet specific criteria that have been </a:t>
            </a:r>
            <a:r>
              <a:rPr lang="en-US" sz="3200" dirty="0" smtClean="0"/>
              <a:t>agreed upon </a:t>
            </a:r>
            <a:r>
              <a:rPr lang="en-US" sz="3200" dirty="0"/>
              <a:t>by several professional associations </a:t>
            </a:r>
            <a:r>
              <a:rPr lang="en-US" sz="3200" dirty="0" smtClean="0"/>
              <a:t>of statisticians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b="1" i="1" dirty="0" smtClean="0"/>
              <a:t>It </a:t>
            </a:r>
            <a:r>
              <a:rPr lang="en-US" sz="3200" b="1" i="1" dirty="0"/>
              <a:t>is a worthy credential.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5842-9862-4AF4-BB55-57296AE7D4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725</Words>
  <Application>Microsoft Office PowerPoint</Application>
  <PresentationFormat>Widescreen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The state of and prospects for professional accreditation for statisticians</vt:lpstr>
      <vt:lpstr>A brief history of ASA accreditation</vt:lpstr>
      <vt:lpstr>Key features of ASA accreditation program</vt:lpstr>
      <vt:lpstr>What we understand better now </vt:lpstr>
      <vt:lpstr>What we understand better now </vt:lpstr>
      <vt:lpstr>What we understand better now </vt:lpstr>
      <vt:lpstr>What we understand better now </vt:lpstr>
      <vt:lpstr>Problems with exams</vt:lpstr>
      <vt:lpstr>On the other hand, portfolio-based accreditation…</vt:lpstr>
      <vt:lpstr>And now, increasingly, it is a global credential</vt:lpstr>
      <vt:lpstr>A few final odds and ends</vt:lpstr>
      <vt:lpstr>A few final odds and ends</vt:lpstr>
      <vt:lpstr>A few final odds and ends</vt:lpstr>
      <vt:lpstr>A few final odds and ends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Accreditamento della professionalità statistica: riconoscere la qualità</dc:title>
  <dc:creator>Wasserstein, Ronald L.</dc:creator>
  <cp:lastModifiedBy>Wasserstein, Ronald L.</cp:lastModifiedBy>
  <cp:revision>12</cp:revision>
  <dcterms:created xsi:type="dcterms:W3CDTF">2014-09-23T10:25:29Z</dcterms:created>
  <dcterms:modified xsi:type="dcterms:W3CDTF">2016-06-13T19:45:35Z</dcterms:modified>
</cp:coreProperties>
</file>