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  <p:sldMasterId id="2147483651" r:id="rId3"/>
  </p:sldMasterIdLst>
  <p:notesMasterIdLst>
    <p:notesMasterId r:id="rId19"/>
  </p:notesMasterIdLst>
  <p:handoutMasterIdLst>
    <p:handoutMasterId r:id="rId20"/>
  </p:handoutMasterIdLst>
  <p:sldIdLst>
    <p:sldId id="309" r:id="rId4"/>
    <p:sldId id="354" r:id="rId5"/>
    <p:sldId id="355" r:id="rId6"/>
    <p:sldId id="357" r:id="rId7"/>
    <p:sldId id="358" r:id="rId8"/>
    <p:sldId id="360" r:id="rId9"/>
    <p:sldId id="365" r:id="rId10"/>
    <p:sldId id="364" r:id="rId11"/>
    <p:sldId id="366" r:id="rId12"/>
    <p:sldId id="346" r:id="rId13"/>
    <p:sldId id="359" r:id="rId14"/>
    <p:sldId id="341" r:id="rId15"/>
    <p:sldId id="343" r:id="rId16"/>
    <p:sldId id="361" r:id="rId17"/>
    <p:sldId id="327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DC2824"/>
    <a:srgbClr val="CC0000"/>
    <a:srgbClr val="CC3434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7" autoAdjust="0"/>
  </p:normalViewPr>
  <p:slideViewPr>
    <p:cSldViewPr>
      <p:cViewPr>
        <p:scale>
          <a:sx n="103" d="100"/>
          <a:sy n="103" d="100"/>
        </p:scale>
        <p:origin x="-180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0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BCC5A-44F0-4755-9A12-93B019FCD5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DC7761-31E2-405C-88A9-3C4C286CBB3B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User Survey</a:t>
          </a:r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	</a:t>
          </a:r>
          <a:endParaRPr lang="en-GB" dirty="0" smtClean="0">
            <a:solidFill>
              <a:schemeClr val="bg1">
                <a:lumMod val="20000"/>
                <a:lumOff val="80000"/>
              </a:schemeClr>
            </a:solidFill>
          </a:endParaRPr>
        </a:p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Scoping stage</a:t>
          </a:r>
        </a:p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(248 responses)</a:t>
          </a:r>
          <a:endParaRPr lang="en-GB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9856F2B9-EEEC-4BAF-9766-F528D26375E0}" type="parTrans" cxnId="{A07D3AC0-154D-45D4-91D9-0C667D42B323}">
      <dgm:prSet/>
      <dgm:spPr/>
      <dgm:t>
        <a:bodyPr/>
        <a:lstStyle/>
        <a:p>
          <a:endParaRPr lang="en-GB"/>
        </a:p>
      </dgm:t>
    </dgm:pt>
    <dgm:pt modelId="{25B99886-23C4-42A3-A250-1E9035FFD8F9}" type="sibTrans" cxnId="{A07D3AC0-154D-45D4-91D9-0C667D42B323}">
      <dgm:prSet/>
      <dgm:spPr/>
      <dgm:t>
        <a:bodyPr/>
        <a:lstStyle/>
        <a:p>
          <a:endParaRPr lang="en-GB"/>
        </a:p>
      </dgm:t>
    </dgm:pt>
    <dgm:pt modelId="{A243CB2C-B3CD-4013-9F4B-988F8C48DF95}">
      <dgm:prSet phldrT="[Text]"/>
      <dgm:spPr/>
      <dgm:t>
        <a:bodyPr/>
        <a:lstStyle/>
        <a:p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User</a:t>
          </a:r>
          <a:r>
            <a:rPr lang="en-GB" dirty="0" smtClean="0"/>
            <a:t> </a:t>
          </a:r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Events</a:t>
          </a:r>
        </a:p>
        <a:p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Pre/early consultation stage</a:t>
          </a:r>
        </a:p>
        <a:p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(150 attendees, 3 events)</a:t>
          </a:r>
          <a:endParaRPr lang="en-GB" baseline="0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C870DA8-298A-47AC-A80C-AFDB25B1DED8}" type="parTrans" cxnId="{8DC9D939-41C6-4BE5-ABBC-8A3D7F736723}">
      <dgm:prSet/>
      <dgm:spPr/>
      <dgm:t>
        <a:bodyPr/>
        <a:lstStyle/>
        <a:p>
          <a:endParaRPr lang="en-GB"/>
        </a:p>
      </dgm:t>
    </dgm:pt>
    <dgm:pt modelId="{699AFE0A-95F5-48D4-9BC4-A66CBEF1A9EB}" type="sibTrans" cxnId="{8DC9D939-41C6-4BE5-ABBC-8A3D7F736723}">
      <dgm:prSet/>
      <dgm:spPr/>
      <dgm:t>
        <a:bodyPr/>
        <a:lstStyle/>
        <a:p>
          <a:endParaRPr lang="en-GB" dirty="0"/>
        </a:p>
      </dgm:t>
    </dgm:pt>
    <dgm:pt modelId="{CF996A89-E374-4E16-B80F-AFC5023B0608}">
      <dgm:prSet phldrT="[Text]"/>
      <dgm:spPr/>
      <dgm:t>
        <a:bodyPr/>
        <a:lstStyle/>
        <a:p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Government Consultation</a:t>
          </a:r>
        </a:p>
        <a:p>
          <a:r>
            <a:rPr lang="en-GB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(100 responses)</a:t>
          </a:r>
          <a:endParaRPr lang="en-GB" baseline="0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A196B09E-680F-411A-B4A1-75F9F8BD66EF}" type="parTrans" cxnId="{42A75873-23D1-462F-B6CB-EE7163D99710}">
      <dgm:prSet/>
      <dgm:spPr/>
      <dgm:t>
        <a:bodyPr/>
        <a:lstStyle/>
        <a:p>
          <a:endParaRPr lang="en-GB"/>
        </a:p>
      </dgm:t>
    </dgm:pt>
    <dgm:pt modelId="{EAC91198-378C-42C8-95CB-670D3C30D3E6}" type="sibTrans" cxnId="{42A75873-23D1-462F-B6CB-EE7163D99710}">
      <dgm:prSet/>
      <dgm:spPr/>
      <dgm:t>
        <a:bodyPr/>
        <a:lstStyle/>
        <a:p>
          <a:endParaRPr lang="en-GB"/>
        </a:p>
      </dgm:t>
    </dgm:pt>
    <dgm:pt modelId="{AD777B41-3685-4070-841C-45DD927D8567}" type="pres">
      <dgm:prSet presAssocID="{C94BCC5A-44F0-4755-9A12-93B019FCD5D1}" presName="Name0" presStyleCnt="0">
        <dgm:presLayoutVars>
          <dgm:dir/>
          <dgm:resizeHandles val="exact"/>
        </dgm:presLayoutVars>
      </dgm:prSet>
      <dgm:spPr/>
    </dgm:pt>
    <dgm:pt modelId="{3667880F-AFD1-426B-B734-0EEEC19AFF17}" type="pres">
      <dgm:prSet presAssocID="{7EDC7761-31E2-405C-88A9-3C4C286CBB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17DBC2-0008-42EC-9500-34AA185E582E}" type="pres">
      <dgm:prSet presAssocID="{25B99886-23C4-42A3-A250-1E9035FFD8F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11D5098-4C89-41DF-B909-D5C3168C7FDD}" type="pres">
      <dgm:prSet presAssocID="{25B99886-23C4-42A3-A250-1E9035FFD8F9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78DC3211-E8BB-4AFC-9FCA-A799090F05BF}" type="pres">
      <dgm:prSet presAssocID="{A243CB2C-B3CD-4013-9F4B-988F8C48DF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FBEFD-645B-4B6C-AB16-437B67B24DC9}" type="pres">
      <dgm:prSet presAssocID="{699AFE0A-95F5-48D4-9BC4-A66CBEF1A9EB}" presName="sibTrans" presStyleLbl="sibTrans2D1" presStyleIdx="1" presStyleCnt="2"/>
      <dgm:spPr/>
      <dgm:t>
        <a:bodyPr/>
        <a:lstStyle/>
        <a:p>
          <a:endParaRPr lang="en-GB"/>
        </a:p>
      </dgm:t>
    </dgm:pt>
    <dgm:pt modelId="{64912D39-599F-4E8E-839D-AEA4CF81CE5C}" type="pres">
      <dgm:prSet presAssocID="{699AFE0A-95F5-48D4-9BC4-A66CBEF1A9EB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073047E-E8DD-434D-9876-A15852185BFB}" type="pres">
      <dgm:prSet presAssocID="{CF996A89-E374-4E16-B80F-AFC5023B06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C18882-DAC6-4524-9A9E-50C097468CF5}" type="presOf" srcId="{CF996A89-E374-4E16-B80F-AFC5023B0608}" destId="{7073047E-E8DD-434D-9876-A15852185BFB}" srcOrd="0" destOrd="0" presId="urn:microsoft.com/office/officeart/2005/8/layout/process1"/>
    <dgm:cxn modelId="{3A89A705-C12D-4A9A-A034-1E187D5CA51A}" type="presOf" srcId="{A243CB2C-B3CD-4013-9F4B-988F8C48DF95}" destId="{78DC3211-E8BB-4AFC-9FCA-A799090F05BF}" srcOrd="0" destOrd="0" presId="urn:microsoft.com/office/officeart/2005/8/layout/process1"/>
    <dgm:cxn modelId="{B5F178DE-DF4D-4D74-8DA9-860DF4538B12}" type="presOf" srcId="{C94BCC5A-44F0-4755-9A12-93B019FCD5D1}" destId="{AD777B41-3685-4070-841C-45DD927D8567}" srcOrd="0" destOrd="0" presId="urn:microsoft.com/office/officeart/2005/8/layout/process1"/>
    <dgm:cxn modelId="{27F3504A-A94C-4546-9BCA-8820EC921A16}" type="presOf" srcId="{25B99886-23C4-42A3-A250-1E9035FFD8F9}" destId="{9817DBC2-0008-42EC-9500-34AA185E582E}" srcOrd="0" destOrd="0" presId="urn:microsoft.com/office/officeart/2005/8/layout/process1"/>
    <dgm:cxn modelId="{F0FD59A0-2D61-412E-BC28-2E5D1B336EB4}" type="presOf" srcId="{7EDC7761-31E2-405C-88A9-3C4C286CBB3B}" destId="{3667880F-AFD1-426B-B734-0EEEC19AFF17}" srcOrd="0" destOrd="0" presId="urn:microsoft.com/office/officeart/2005/8/layout/process1"/>
    <dgm:cxn modelId="{BDC31111-A64B-4F83-8B88-60B64341B1EC}" type="presOf" srcId="{25B99886-23C4-42A3-A250-1E9035FFD8F9}" destId="{D11D5098-4C89-41DF-B909-D5C3168C7FDD}" srcOrd="1" destOrd="0" presId="urn:microsoft.com/office/officeart/2005/8/layout/process1"/>
    <dgm:cxn modelId="{C06F2E30-1B48-4692-8BC3-4A107CB85612}" type="presOf" srcId="{699AFE0A-95F5-48D4-9BC4-A66CBEF1A9EB}" destId="{64912D39-599F-4E8E-839D-AEA4CF81CE5C}" srcOrd="1" destOrd="0" presId="urn:microsoft.com/office/officeart/2005/8/layout/process1"/>
    <dgm:cxn modelId="{A07D3AC0-154D-45D4-91D9-0C667D42B323}" srcId="{C94BCC5A-44F0-4755-9A12-93B019FCD5D1}" destId="{7EDC7761-31E2-405C-88A9-3C4C286CBB3B}" srcOrd="0" destOrd="0" parTransId="{9856F2B9-EEEC-4BAF-9766-F528D26375E0}" sibTransId="{25B99886-23C4-42A3-A250-1E9035FFD8F9}"/>
    <dgm:cxn modelId="{8DC9D939-41C6-4BE5-ABBC-8A3D7F736723}" srcId="{C94BCC5A-44F0-4755-9A12-93B019FCD5D1}" destId="{A243CB2C-B3CD-4013-9F4B-988F8C48DF95}" srcOrd="1" destOrd="0" parTransId="{BC870DA8-298A-47AC-A80C-AFDB25B1DED8}" sibTransId="{699AFE0A-95F5-48D4-9BC4-A66CBEF1A9EB}"/>
    <dgm:cxn modelId="{42A75873-23D1-462F-B6CB-EE7163D99710}" srcId="{C94BCC5A-44F0-4755-9A12-93B019FCD5D1}" destId="{CF996A89-E374-4E16-B80F-AFC5023B0608}" srcOrd="2" destOrd="0" parTransId="{A196B09E-680F-411A-B4A1-75F9F8BD66EF}" sibTransId="{EAC91198-378C-42C8-95CB-670D3C30D3E6}"/>
    <dgm:cxn modelId="{8F28CB37-61F7-444C-AD4F-7900F2D420AC}" type="presOf" srcId="{699AFE0A-95F5-48D4-9BC4-A66CBEF1A9EB}" destId="{707FBEFD-645B-4B6C-AB16-437B67B24DC9}" srcOrd="0" destOrd="0" presId="urn:microsoft.com/office/officeart/2005/8/layout/process1"/>
    <dgm:cxn modelId="{9E60A04F-0EEA-4906-B2B9-B920AA0A0C5A}" type="presParOf" srcId="{AD777B41-3685-4070-841C-45DD927D8567}" destId="{3667880F-AFD1-426B-B734-0EEEC19AFF17}" srcOrd="0" destOrd="0" presId="urn:microsoft.com/office/officeart/2005/8/layout/process1"/>
    <dgm:cxn modelId="{563985CE-D309-46B6-AEB3-61A2FD698675}" type="presParOf" srcId="{AD777B41-3685-4070-841C-45DD927D8567}" destId="{9817DBC2-0008-42EC-9500-34AA185E582E}" srcOrd="1" destOrd="0" presId="urn:microsoft.com/office/officeart/2005/8/layout/process1"/>
    <dgm:cxn modelId="{FD537427-78B1-480F-AEC6-99C5F11F6215}" type="presParOf" srcId="{9817DBC2-0008-42EC-9500-34AA185E582E}" destId="{D11D5098-4C89-41DF-B909-D5C3168C7FDD}" srcOrd="0" destOrd="0" presId="urn:microsoft.com/office/officeart/2005/8/layout/process1"/>
    <dgm:cxn modelId="{85246FC1-99A2-4190-9A6D-94598C29CD22}" type="presParOf" srcId="{AD777B41-3685-4070-841C-45DD927D8567}" destId="{78DC3211-E8BB-4AFC-9FCA-A799090F05BF}" srcOrd="2" destOrd="0" presId="urn:microsoft.com/office/officeart/2005/8/layout/process1"/>
    <dgm:cxn modelId="{1C2715F8-A4CB-47EA-80A9-539C2BB44EE8}" type="presParOf" srcId="{AD777B41-3685-4070-841C-45DD927D8567}" destId="{707FBEFD-645B-4B6C-AB16-437B67B24DC9}" srcOrd="3" destOrd="0" presId="urn:microsoft.com/office/officeart/2005/8/layout/process1"/>
    <dgm:cxn modelId="{36C6545C-9943-4DB9-9074-9525D692E70D}" type="presParOf" srcId="{707FBEFD-645B-4B6C-AB16-437B67B24DC9}" destId="{64912D39-599F-4E8E-839D-AEA4CF81CE5C}" srcOrd="0" destOrd="0" presId="urn:microsoft.com/office/officeart/2005/8/layout/process1"/>
    <dgm:cxn modelId="{69D24D18-BA1F-4150-8A4D-00C088075E69}" type="presParOf" srcId="{AD777B41-3685-4070-841C-45DD927D8567}" destId="{7073047E-E8DD-434D-9876-A15852185B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880F-AFD1-426B-B734-0EEEC19AFF17}">
      <dsp:nvSpPr>
        <dsp:cNvPr id="0" name=""/>
        <dsp:cNvSpPr/>
      </dsp:nvSpPr>
      <dsp:spPr>
        <a:xfrm>
          <a:off x="6392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User Survey</a:t>
          </a:r>
          <a:r>
            <a:rPr lang="en-GB" sz="18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	</a:t>
          </a:r>
          <a:endParaRPr lang="en-GB" sz="1800" kern="1200" dirty="0" smtClean="0">
            <a:solidFill>
              <a:schemeClr val="bg1">
                <a:lumMod val="20000"/>
                <a:lumOff val="8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Scoping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(248 responses)</a:t>
          </a:r>
          <a:endParaRPr lang="en-GB" sz="18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62350" y="479267"/>
        <a:ext cx="1798616" cy="1840409"/>
      </dsp:txXfrm>
    </dsp:sp>
    <dsp:sp modelId="{9817DBC2-0008-42EC-9500-34AA185E582E}">
      <dsp:nvSpPr>
        <dsp:cNvPr id="0" name=""/>
        <dsp:cNvSpPr/>
      </dsp:nvSpPr>
      <dsp:spPr>
        <a:xfrm>
          <a:off x="2107977" y="1162566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07977" y="1257328"/>
        <a:ext cx="283522" cy="284288"/>
      </dsp:txXfrm>
    </dsp:sp>
    <dsp:sp modelId="{78DC3211-E8BB-4AFC-9FCA-A799090F05BF}">
      <dsp:nvSpPr>
        <dsp:cNvPr id="0" name=""/>
        <dsp:cNvSpPr/>
      </dsp:nvSpPr>
      <dsp:spPr>
        <a:xfrm>
          <a:off x="2681137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User</a:t>
          </a:r>
          <a:r>
            <a:rPr lang="en-GB" sz="1800" kern="1200" dirty="0" smtClean="0"/>
            <a:t> </a:t>
          </a: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Events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Pre/early consultation stage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(150 attendees, 3 events)</a:t>
          </a:r>
          <a:endParaRPr lang="en-GB" sz="1800" kern="1200" baseline="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737095" y="479267"/>
        <a:ext cx="1798616" cy="1840409"/>
      </dsp:txXfrm>
    </dsp:sp>
    <dsp:sp modelId="{707FBEFD-645B-4B6C-AB16-437B67B24DC9}">
      <dsp:nvSpPr>
        <dsp:cNvPr id="0" name=""/>
        <dsp:cNvSpPr/>
      </dsp:nvSpPr>
      <dsp:spPr>
        <a:xfrm>
          <a:off x="4782723" y="1162566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4782723" y="1257328"/>
        <a:ext cx="283522" cy="284288"/>
      </dsp:txXfrm>
    </dsp:sp>
    <dsp:sp modelId="{7073047E-E8DD-434D-9876-A15852185BFB}">
      <dsp:nvSpPr>
        <dsp:cNvPr id="0" name=""/>
        <dsp:cNvSpPr/>
      </dsp:nvSpPr>
      <dsp:spPr>
        <a:xfrm>
          <a:off x="5355883" y="423309"/>
          <a:ext cx="1910532" cy="19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Government Consultation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dirty="0" smtClean="0">
              <a:solidFill>
                <a:schemeClr val="bg1">
                  <a:lumMod val="20000"/>
                  <a:lumOff val="80000"/>
                </a:schemeClr>
              </a:solidFill>
            </a:rPr>
            <a:t>(100 responses)</a:t>
          </a:r>
          <a:endParaRPr lang="en-GB" sz="1800" kern="1200" baseline="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411841" y="479267"/>
        <a:ext cx="1798616" cy="184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1FB4EBA-0F48-4991-883B-F8E949891197}" type="datetimeFigureOut">
              <a:rPr lang="en-GB"/>
              <a:pPr>
                <a:defRPr/>
              </a:pPr>
              <a:t>24/04/17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C82C518-BA16-4282-9385-D3AF14D87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7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B709F9-925E-45CE-8348-38A472273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534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GB" sz="1200" dirty="0" smtClean="0"/>
              <a:t>The Department for Communities and Local Government (DCLG) published the Indices of Deprivation 2015 in September 2015</a:t>
            </a:r>
          </a:p>
          <a:p>
            <a:pPr marL="0" indent="0">
              <a:defRPr/>
            </a:pPr>
            <a:endParaRPr lang="en-GB" sz="12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1200" dirty="0" smtClean="0"/>
              <a:t>The work was conducted by Oxford Consultants for Social Inclusion (OCSI)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1200" dirty="0" err="1" smtClean="0"/>
              <a:t>NatCen</a:t>
            </a:r>
            <a:r>
              <a:rPr lang="en-GB" sz="1200" dirty="0" smtClean="0"/>
              <a:t> Social Research </a:t>
            </a:r>
            <a:r>
              <a:rPr lang="en-GB" sz="1200" dirty="0" smtClean="0"/>
              <a:t>input to the user engagement </a:t>
            </a:r>
            <a:r>
              <a:rPr lang="en-GB" sz="1200" dirty="0" smtClean="0"/>
              <a:t>for the </a:t>
            </a:r>
            <a:r>
              <a:rPr lang="en-GB" sz="1200" dirty="0" smtClean="0"/>
              <a:t>update, working</a:t>
            </a:r>
            <a:r>
              <a:rPr lang="en-GB" sz="1200" baseline="0" dirty="0" smtClean="0"/>
              <a:t> with OCSI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2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3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 smtClean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192AB-DCFA-44AB-A95A-F4864C51DB64}" type="slidenum">
              <a:rPr lang="en-GB" altLang="en-US" sz="1200" smtClean="0"/>
              <a:pPr eaLnBrk="1" hangingPunct="1"/>
              <a:t>15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8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/>
            <a:r>
              <a:rPr lang="en-GB" sz="1200" b="1" dirty="0" smtClean="0">
                <a:solidFill>
                  <a:schemeClr val="tx2"/>
                </a:solidFill>
              </a:rPr>
              <a:t>Examples of uses</a:t>
            </a:r>
            <a:r>
              <a:rPr lang="en-GB" b="1" dirty="0" smtClean="0"/>
              <a:t>: </a:t>
            </a:r>
          </a:p>
          <a:p>
            <a:pPr marL="0" indent="0" algn="l">
              <a:lnSpc>
                <a:spcPts val="1000"/>
              </a:lnSpc>
            </a:pPr>
            <a:endParaRPr lang="en-GB" dirty="0" smtClean="0"/>
          </a:p>
          <a:p>
            <a:pPr algn="l"/>
            <a:r>
              <a:rPr lang="en-GB" b="1" dirty="0" smtClean="0"/>
              <a:t>(Area-based) targeting</a:t>
            </a:r>
            <a:r>
              <a:rPr lang="en-GB" dirty="0" smtClean="0"/>
              <a:t> </a:t>
            </a:r>
          </a:p>
          <a:p>
            <a:pPr algn="l"/>
            <a:r>
              <a:rPr lang="en-GB" dirty="0" smtClean="0"/>
              <a:t>for funding/interventions</a:t>
            </a:r>
          </a:p>
          <a:p>
            <a:pPr algn="l">
              <a:lnSpc>
                <a:spcPts val="1000"/>
              </a:lnSpc>
            </a:pPr>
            <a:r>
              <a:rPr lang="en-GB" dirty="0" smtClean="0"/>
              <a:t> </a:t>
            </a:r>
          </a:p>
          <a:p>
            <a:pPr algn="l"/>
            <a:r>
              <a:rPr lang="en-GB" dirty="0" smtClean="0"/>
              <a:t>Evidence for policies and </a:t>
            </a:r>
            <a:r>
              <a:rPr lang="en-GB" b="1" dirty="0" smtClean="0"/>
              <a:t>strategies </a:t>
            </a:r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 JSNA</a:t>
            </a:r>
            <a:endParaRPr lang="en-GB" b="1" dirty="0" smtClean="0"/>
          </a:p>
          <a:p>
            <a:pPr algn="l">
              <a:lnSpc>
                <a:spcPts val="1000"/>
              </a:lnSpc>
            </a:pPr>
            <a:endParaRPr lang="en-GB" dirty="0" smtClean="0"/>
          </a:p>
          <a:p>
            <a:pPr lvl="0" algn="l"/>
            <a:r>
              <a:rPr lang="en-GB" b="1" dirty="0" smtClean="0"/>
              <a:t>Funding bids</a:t>
            </a:r>
          </a:p>
          <a:p>
            <a:pPr lvl="0" algn="l">
              <a:lnSpc>
                <a:spcPts val="1000"/>
              </a:lnSpc>
            </a:pPr>
            <a:endParaRPr lang="en-GB" b="1" dirty="0" smtClean="0"/>
          </a:p>
          <a:p>
            <a:pPr lvl="0" algn="l"/>
            <a:r>
              <a:rPr lang="en-GB" b="1" dirty="0" smtClean="0"/>
              <a:t>Tracking deprived areas</a:t>
            </a:r>
            <a:endParaRPr lang="en-GB" dirty="0" smtClean="0"/>
          </a:p>
          <a:p>
            <a:pPr lvl="0" algn="r">
              <a:lnSpc>
                <a:spcPts val="1000"/>
              </a:lnSpc>
            </a:pPr>
            <a:endParaRPr lang="en-GB" dirty="0" smtClean="0"/>
          </a:p>
          <a:p>
            <a:pPr lvl="0" algn="l"/>
            <a:r>
              <a:rPr lang="en-GB" dirty="0" smtClean="0"/>
              <a:t>Assessing </a:t>
            </a:r>
            <a:r>
              <a:rPr lang="en-GB" b="1" dirty="0" smtClean="0"/>
              <a:t>inequalities</a:t>
            </a:r>
            <a:r>
              <a:rPr lang="en-GB" dirty="0" smtClean="0"/>
              <a:t> (</a:t>
            </a:r>
            <a:r>
              <a:rPr lang="en-GB" dirty="0" err="1" smtClean="0"/>
              <a:t>eg</a:t>
            </a:r>
            <a:r>
              <a:rPr lang="en-GB" dirty="0" smtClean="0"/>
              <a:t> Slope Index of Inequality in PHOF)</a:t>
            </a:r>
            <a:endParaRPr lang="en-GB" b="1" dirty="0" smtClean="0"/>
          </a:p>
          <a:p>
            <a:pPr marL="0" indent="0" algn="l">
              <a:lnSpc>
                <a:spcPts val="1000"/>
              </a:lnSpc>
            </a:pPr>
            <a:endParaRPr lang="en-GB" dirty="0" smtClean="0"/>
          </a:p>
          <a:p>
            <a:pPr algn="l"/>
            <a:r>
              <a:rPr lang="en-GB" sz="1200" dirty="0" smtClean="0">
                <a:solidFill>
                  <a:schemeClr val="tx2"/>
                </a:solidFill>
              </a:rPr>
              <a:t>Why people like it </a:t>
            </a:r>
          </a:p>
          <a:p>
            <a:pPr marL="0" indent="0" algn="l">
              <a:lnSpc>
                <a:spcPts val="1000"/>
              </a:lnSpc>
            </a:pPr>
            <a:endParaRPr lang="en-GB" b="1" dirty="0" smtClean="0"/>
          </a:p>
          <a:p>
            <a:pPr marL="0" indent="0" algn="l"/>
            <a:r>
              <a:rPr lang="en-GB" dirty="0" smtClean="0"/>
              <a:t>“Authoritative, independent,  Government-endorsed”</a:t>
            </a:r>
          </a:p>
          <a:p>
            <a:pPr marL="0" indent="0" algn="l">
              <a:lnSpc>
                <a:spcPts val="1000"/>
              </a:lnSpc>
            </a:pPr>
            <a:endParaRPr lang="en-GB" u="sng" dirty="0" smtClean="0"/>
          </a:p>
          <a:p>
            <a:pPr marL="0" indent="0" algn="l"/>
            <a:r>
              <a:rPr lang="en-GB" dirty="0" smtClean="0"/>
              <a:t>Accessible; decisions are open to scrutiny</a:t>
            </a:r>
          </a:p>
          <a:p>
            <a:pPr marL="0" indent="0" algn="l">
              <a:lnSpc>
                <a:spcPts val="1000"/>
              </a:lnSpc>
            </a:pPr>
            <a:endParaRPr lang="en-GB" dirty="0" smtClean="0"/>
          </a:p>
          <a:p>
            <a:pPr marL="0" indent="0" algn="l"/>
            <a:r>
              <a:rPr lang="en-GB" dirty="0" smtClean="0"/>
              <a:t>Speedy, efficient allocation</a:t>
            </a:r>
          </a:p>
          <a:p>
            <a:pPr algn="l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800" dirty="0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smtClean="0"/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2734AD-7267-4D37-BF4D-E9AE5E3953B0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Department for Communities and Local Government commissioned Oxford</a:t>
            </a:r>
          </a:p>
          <a:p>
            <a:r>
              <a:rPr lang="en-GB" dirty="0" smtClean="0"/>
              <a:t>Consultants for Social Inclusion (OCSI) to review and update the English Indices of</a:t>
            </a:r>
          </a:p>
          <a:p>
            <a:r>
              <a:rPr lang="en-GB" dirty="0" smtClean="0"/>
              <a:t>Deprivation 2010. </a:t>
            </a:r>
          </a:p>
          <a:p>
            <a:endParaRPr lang="en-GB" dirty="0" smtClean="0"/>
          </a:p>
          <a:p>
            <a:r>
              <a:rPr lang="en-GB" dirty="0" smtClean="0"/>
              <a:t> review the indicators included in the Indices of Deprivation 2010 to determine if</a:t>
            </a:r>
          </a:p>
          <a:p>
            <a:r>
              <a:rPr lang="en-GB" dirty="0" smtClean="0"/>
              <a:t>they remain fit for purpose, and where there is a clear rationale for doing so,</a:t>
            </a:r>
          </a:p>
          <a:p>
            <a:r>
              <a:rPr lang="en-GB" dirty="0" smtClean="0"/>
              <a:t>identify potential changes to the basket of indicators in each domain;</a:t>
            </a:r>
          </a:p>
          <a:p>
            <a:endParaRPr lang="en-GB" dirty="0" smtClean="0"/>
          </a:p>
          <a:p>
            <a:r>
              <a:rPr lang="en-GB" dirty="0" smtClean="0"/>
              <a:t> assess the current data landscape, identify changes to (or </a:t>
            </a:r>
            <a:r>
              <a:rPr lang="en-GB" dirty="0" err="1" smtClean="0"/>
              <a:t>outdatedness</a:t>
            </a:r>
            <a:r>
              <a:rPr lang="en-GB" dirty="0" smtClean="0"/>
              <a:t> of)</a:t>
            </a:r>
          </a:p>
          <a:p>
            <a:r>
              <a:rPr lang="en-GB" dirty="0" smtClean="0"/>
              <a:t>previously used sources, as well as any new sources;</a:t>
            </a:r>
          </a:p>
          <a:p>
            <a:endParaRPr lang="en-GB" dirty="0" smtClean="0"/>
          </a:p>
          <a:p>
            <a:r>
              <a:rPr lang="en-GB" dirty="0" smtClean="0"/>
              <a:t> review whether the statistical methods used in the production of the Indices of</a:t>
            </a:r>
          </a:p>
          <a:p>
            <a:r>
              <a:rPr lang="en-GB" dirty="0" smtClean="0"/>
              <a:t>Deprivation 2010 are still justified and assess if alternative methods are</a:t>
            </a:r>
          </a:p>
          <a:p>
            <a:r>
              <a:rPr lang="en-GB" dirty="0" smtClean="0"/>
              <a:t>available and the strengths and weaknesses of any such alternatives;</a:t>
            </a:r>
          </a:p>
          <a:p>
            <a:endParaRPr lang="en-GB" dirty="0" smtClean="0"/>
          </a:p>
          <a:p>
            <a:r>
              <a:rPr lang="en-GB" smtClean="0"/>
              <a:t> produce the updated Indices of Deprivation 2015.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7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dirty="0" smtClean="0"/>
              <a:t>What works well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Embedding engagement into development work (within a contract) combines expertise and brings meaningful engagement at pace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Surveys allow more open and inclusive user engagement in the early stages of development – rather than wait for formal consultation stage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Helps to have a good user email list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One survey can pitch to general and very technical audience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You can present a technical paper within it and invite ideas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Nice to be able to quantify </a:t>
            </a:r>
            <a:r>
              <a:rPr lang="en-US" dirty="0" err="1" smtClean="0"/>
              <a:t>eg</a:t>
            </a:r>
            <a:r>
              <a:rPr lang="en-US" dirty="0" smtClean="0"/>
              <a:t> the majority find Indices easy to use (90%) </a:t>
            </a:r>
          </a:p>
          <a:p>
            <a:pPr lvl="2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Formal consultation is important; gives balance but options offered are limited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Face to face is invaluable: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People hear about/discuss upcoming consultation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producers are more available to users, and should get out of London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understand the issues users face, gives </a:t>
            </a:r>
            <a:r>
              <a:rPr lang="en-US" dirty="0" err="1" smtClean="0"/>
              <a:t>colour</a:t>
            </a:r>
            <a:r>
              <a:rPr lang="en-US" dirty="0" smtClean="0"/>
              <a:t> to survey and consultation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gives good grasp of how to improve outputs </a:t>
            </a:r>
            <a:r>
              <a:rPr lang="en-US" dirty="0" err="1" smtClean="0"/>
              <a:t>eg</a:t>
            </a:r>
            <a:r>
              <a:rPr lang="en-US" dirty="0" smtClean="0"/>
              <a:t>  make more accessible, clear, easy to use. Could test examples.</a:t>
            </a:r>
          </a:p>
          <a:p>
            <a:pPr marL="685800" lvl="2" indent="-285750">
              <a:spcAft>
                <a:spcPts val="600"/>
              </a:spcAft>
              <a:buFont typeface="Courier New"/>
              <a:buChar char="o"/>
            </a:pPr>
            <a:r>
              <a:rPr lang="en-US" dirty="0" smtClean="0"/>
              <a:t>Could understand appetite for future development and priorities – more blue skies</a:t>
            </a:r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endParaRPr lang="en-US" dirty="0" smtClean="0"/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 smtClean="0"/>
              <a:t>What</a:t>
            </a:r>
            <a:r>
              <a:rPr lang="en-US" baseline="0" dirty="0" smtClean="0"/>
              <a:t> works less well</a:t>
            </a:r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 smtClean="0"/>
              <a:t>Examples of uses help make the case - including £ involved – but the strongest examples</a:t>
            </a:r>
            <a:r>
              <a:rPr lang="en-US" baseline="0" dirty="0" smtClean="0"/>
              <a:t> can come from stakeholder engagement, rather than a survey</a:t>
            </a:r>
            <a:endParaRPr lang="en-US" dirty="0" smtClean="0"/>
          </a:p>
          <a:p>
            <a:pPr marL="400050" lvl="2" indent="0">
              <a:spcAft>
                <a:spcPts val="600"/>
              </a:spcAft>
              <a:buFont typeface="Courier New"/>
              <a:buNone/>
            </a:pPr>
            <a:r>
              <a:rPr lang="en-US" dirty="0" smtClean="0"/>
              <a:t>But tended to be hearing from those who already use the indices, and</a:t>
            </a:r>
            <a:r>
              <a:rPr lang="en-US" baseline="0" dirty="0" smtClean="0"/>
              <a:t> need to make bespoke efforts to </a:t>
            </a:r>
            <a:r>
              <a:rPr lang="en-US" baseline="0" dirty="0" err="1" smtClean="0"/>
              <a:t>reacy</a:t>
            </a:r>
            <a:r>
              <a:rPr lang="en-US" baseline="0" dirty="0" smtClean="0"/>
              <a:t> specific groups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academics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09F9-925E-45CE-8348-38A472273F9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backgroun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trap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488" y="522288"/>
            <a:ext cx="22320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CLG_CMYK_SML_AW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819400"/>
            <a:ext cx="7467600" cy="2667000"/>
          </a:xfrm>
        </p:spPr>
        <p:txBody>
          <a:bodyPr anchor="ctr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791200"/>
            <a:ext cx="67818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80C7-03F7-4CA5-8D9A-850699F63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582613"/>
            <a:ext cx="187325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82613"/>
            <a:ext cx="5472113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CD6C-9AEA-4234-ACE2-27971D0AB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5783263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094BCB-AFB4-4276-BC54-693AE78E3E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68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F415-B993-4508-8250-826563447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BEA3-D1CA-43BF-83BC-799549DCD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7CB8-8F09-4572-87A0-9276D6D83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8C8E-CCBE-4815-BF55-0FF5A6341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BA28-F2B7-4422-8D42-C08589F2E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5011-EFFD-4B8D-881B-C53954C5A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9BE9-A04F-4F0F-9CD9-8D934CB3E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3881-9388-40AF-8791-DE4360AB0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A4CF-4180-4C0E-8FAB-CD1041B12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FF6A-66F4-497F-BB94-DA4CFF2C2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FBBF-290A-4D3A-9F73-9CE91914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582613"/>
            <a:ext cx="187325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82613"/>
            <a:ext cx="5472113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42AB-74A3-41D9-B082-D5B208B2B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B066-8947-4242-8BE4-2394267DD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DF5E-30F8-4AC1-88BA-AE12A4AE4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B356-BF0E-42A5-8BBB-0E8379419F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10A80-CF82-4485-BD6B-1BD1465B7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1DDE0-947E-4FE4-A6A3-70A534720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ABA6-7BDD-4C3E-BFBE-ACA17F84D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B15E-BFD4-483B-A87C-26EC987FF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582613"/>
            <a:ext cx="578326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981200"/>
            <a:ext cx="7497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363ADA-BB3D-4D76-8A63-6E3542FE5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6" descr="DCLG_CMYK_SML_A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25413"/>
            <a:ext cx="15843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9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42950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35063" indent="-39052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5128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700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272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844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41688" indent="-376238" algn="l" rtl="0" fontAlgn="base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582613"/>
            <a:ext cx="578326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981200"/>
            <a:ext cx="7497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FA3C8B16-60C0-4EFB-A5CB-93128B762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3" name="Picture 11" descr="DCLG_CMYK_A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2016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742950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135063" indent="-390525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5128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19700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4272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8844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341688" indent="-376238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15" TargetMode="External"/><Relationship Id="rId4" Type="http://schemas.openxmlformats.org/officeDocument/2006/relationships/hyperlink" Target="mailto:Indices.deprivation@communities.gsi.gov.uk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v.uk/government/uploads/system/uploads/attachment_data/file/464431/English_Index_of_Multiple_Deprivation_2015_-_Infographic.pdf" TargetMode="External"/><Relationship Id="rId12" Type="http://schemas.openxmlformats.org/officeDocument/2006/relationships/hyperlink" Target="https://www.gov.uk/government/uploads/system/uploads/attachment_data/file/464430/English_Index_of_Multiple_Deprivation_2015_-_Guidance.pdf" TargetMode="External"/><Relationship Id="rId13" Type="http://schemas.openxmlformats.org/officeDocument/2006/relationships/hyperlink" Target="https://www.gov.uk/government/uploads/system/uploads/attachment_data/file/579151/English_Indices_of_Deprivation_2015_-_Frequently_Asked_Questions_Dec_2016.pdf" TargetMode="External"/><Relationship Id="rId14" Type="http://schemas.openxmlformats.org/officeDocument/2006/relationships/hyperlink" Target="https://www.gov.uk/government/uploads/system/uploads/attachment_data/file/465791/English_Indices_of_Deprivation_2015_-_Statistical_Release.pdf" TargetMode="External"/><Relationship Id="rId15" Type="http://schemas.openxmlformats.org/officeDocument/2006/relationships/hyperlink" Target="https://www.gov.uk/government/publications/english-indices-of-deprivation-2015-research-report" TargetMode="External"/><Relationship Id="rId16" Type="http://schemas.openxmlformats.org/officeDocument/2006/relationships/hyperlink" Target="https://www.gov.uk/government/publications/english-indices-of-deprivation-2015-technical-report" TargetMode="External"/><Relationship Id="rId17" Type="http://schemas.openxmlformats.org/officeDocument/2006/relationships/hyperlink" Target="http://dclgapps.communities.gov.uk/imd/idmap.html" TargetMode="External"/><Relationship Id="rId18" Type="http://schemas.openxmlformats.org/officeDocument/2006/relationships/hyperlink" Target="https://www.google.co.uk/url?sa=t&amp;rct=j&amp;q=&amp;esrc=s&amp;source=web&amp;cd=3&amp;cad=rja&amp;uact=8&amp;ved=0ahUKEwiFicS5373TAhUhK8AKHcs1C3sQFggvMAI&amp;url=https://www.gov.uk/government/statistics/english-indices-of-deprivation-2015&amp;usg=AFQjCNG2FrEj2wRLYSMWFbGoYQ6yik-TSA" TargetMode="External"/><Relationship Id="rId19" Type="http://schemas.openxmlformats.org/officeDocument/2006/relationships/hyperlink" Target="http://opendatacommunities.org/def/concept/folders/themes/societal-wellbe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english-indices-of-deprivation-2015" TargetMode="External"/><Relationship Id="rId4" Type="http://schemas.openxmlformats.org/officeDocument/2006/relationships/hyperlink" Target="https://www.gov.uk/government/collections/english-indices-of-deprivation" TargetMode="External"/><Relationship Id="rId5" Type="http://schemas.openxmlformats.org/officeDocument/2006/relationships/hyperlink" Target="mailto:indices.deprivation@communities.gsi.gov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csauthority.gov.uk/archive/assessment/monitoring/administrative-data-and-official-statistics/quality-assurance-toolkit.pdf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846640" cy="2667000"/>
          </a:xfrm>
        </p:spPr>
        <p:txBody>
          <a:bodyPr/>
          <a:lstStyle/>
          <a:p>
            <a:r>
              <a:rPr lang="en-GB" dirty="0" smtClean="0"/>
              <a:t>English Indices </a:t>
            </a:r>
            <a:r>
              <a:rPr lang="en-GB" dirty="0"/>
              <a:t>of </a:t>
            </a:r>
            <a:r>
              <a:rPr lang="en-GB" dirty="0" smtClean="0"/>
              <a:t>Deprivation 2015</a:t>
            </a:r>
            <a:br>
              <a:rPr lang="en-GB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RSS Professional Statisticians </a:t>
            </a:r>
            <a:r>
              <a:rPr lang="en-GB" sz="2400" dirty="0" smtClean="0"/>
              <a:t>Forum,  26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April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04856" cy="1066800"/>
          </a:xfrm>
        </p:spPr>
        <p:txBody>
          <a:bodyPr/>
          <a:lstStyle/>
          <a:p>
            <a:pPr marL="0" indent="0"/>
            <a:endParaRPr lang="en-GB" dirty="0" smtClean="0"/>
          </a:p>
          <a:p>
            <a:pPr marL="0" indent="0"/>
            <a:r>
              <a:rPr lang="en-GB" dirty="0" smtClean="0">
                <a:solidFill>
                  <a:srgbClr val="FFFFFF"/>
                </a:solidFill>
              </a:rPr>
              <a:t>Baljit </a:t>
            </a:r>
            <a:r>
              <a:rPr lang="en-GB" dirty="0">
                <a:solidFill>
                  <a:srgbClr val="FFFFFF"/>
                </a:solidFill>
              </a:rPr>
              <a:t>Gill, </a:t>
            </a:r>
            <a:r>
              <a:rPr lang="en-GB" dirty="0" smtClean="0">
                <a:solidFill>
                  <a:srgbClr val="FFFFFF"/>
                </a:solidFill>
              </a:rPr>
              <a:t>DCLG </a:t>
            </a:r>
          </a:p>
          <a:p>
            <a:pPr marL="0" indent="0"/>
            <a:r>
              <a:rPr lang="en-GB" dirty="0" smtClean="0">
                <a:solidFill>
                  <a:srgbClr val="FFFFFF"/>
                </a:solidFill>
              </a:rPr>
              <a:t>Acknowledgements: Dr Tom Smith and Professor Michael Noble (OCSI)</a:t>
            </a:r>
            <a:endParaRPr lang="en-GB" dirty="0" smtClean="0">
              <a:solidFill>
                <a:srgbClr val="FFFFFF"/>
              </a:solidFill>
            </a:endParaRPr>
          </a:p>
          <a:p>
            <a:pPr marL="0" indent="0"/>
            <a:r>
              <a:rPr lang="en-GB" dirty="0" smtClean="0">
                <a:hlinkClick r:id="rId3"/>
              </a:rPr>
              <a:t>www.gov.uk/government/statistics/english-indices-of-deprivation-2015</a:t>
            </a:r>
            <a:r>
              <a:rPr lang="en-GB" dirty="0" smtClean="0"/>
              <a:t> </a:t>
            </a:r>
          </a:p>
          <a:p>
            <a:pPr marL="0" indent="0"/>
            <a:r>
              <a:rPr lang="en-GB" dirty="0" smtClean="0">
                <a:hlinkClick r:id="rId4"/>
              </a:rPr>
              <a:t>Indices.deprivation@communities.gsi.gov.uk</a:t>
            </a:r>
            <a:r>
              <a:rPr lang="en-GB" dirty="0" smtClean="0"/>
              <a:t>  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1" y="505474"/>
            <a:ext cx="2592289" cy="6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engagement and what we learned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8616134"/>
              </p:ext>
            </p:extLst>
          </p:nvPr>
        </p:nvGraphicFramePr>
        <p:xfrm>
          <a:off x="911922" y="836712"/>
          <a:ext cx="7272808" cy="27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3284984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GB" dirty="0" smtClean="0"/>
              <a:t>Broad support for methods and potential new indicators + some suggestions</a:t>
            </a:r>
          </a:p>
          <a:p>
            <a:pPr marL="285750" indent="-285750">
              <a:buFont typeface="Wingdings" charset="2"/>
              <a:buChar char="v"/>
            </a:pPr>
            <a:r>
              <a:rPr lang="en-GB" dirty="0" smtClean="0"/>
              <a:t>Majority surveyed </a:t>
            </a:r>
            <a:r>
              <a:rPr lang="en-GB" dirty="0"/>
              <a:t>find </a:t>
            </a:r>
            <a:r>
              <a:rPr lang="en-GB" dirty="0" smtClean="0"/>
              <a:t>indices </a:t>
            </a:r>
            <a:r>
              <a:rPr lang="en-GB" dirty="0"/>
              <a:t>easy to use (90%) and easy to interpret (83%) </a:t>
            </a:r>
            <a:endParaRPr lang="en-GB" dirty="0" smtClean="0"/>
          </a:p>
          <a:p>
            <a:pPr marL="285750" indent="-285750">
              <a:buFont typeface="Wingdings" charset="2"/>
              <a:buChar char="v"/>
            </a:pPr>
            <a:r>
              <a:rPr lang="en-GB" dirty="0"/>
              <a:t>Most use LSOA (94%) and LA level data (78%</a:t>
            </a:r>
            <a:r>
              <a:rPr lang="en-GB" dirty="0" smtClean="0"/>
              <a:t>)</a:t>
            </a:r>
            <a:endParaRPr lang="en-GB" dirty="0"/>
          </a:p>
          <a:p>
            <a:pPr marL="285750" indent="-285750">
              <a:buFont typeface="Wingdings" charset="2"/>
              <a:buChar char="v"/>
            </a:pPr>
            <a:r>
              <a:rPr lang="en-GB" dirty="0" smtClean="0"/>
              <a:t>But they need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non</a:t>
            </a:r>
            <a:r>
              <a:rPr lang="en-GB" dirty="0"/>
              <a:t>-technical guidance and summaries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err="1" smtClean="0"/>
              <a:t>spreadsheets</a:t>
            </a:r>
            <a:r>
              <a:rPr lang="en-GB" dirty="0" smtClean="0"/>
              <a:t> </a:t>
            </a:r>
            <a:r>
              <a:rPr lang="en-GB" dirty="0"/>
              <a:t>and underlying data </a:t>
            </a:r>
            <a:endParaRPr lang="en-GB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GB" dirty="0"/>
              <a:t>i</a:t>
            </a:r>
            <a:r>
              <a:rPr lang="en-GB" dirty="0" smtClean="0"/>
              <a:t>nformation </a:t>
            </a:r>
            <a:r>
              <a:rPr lang="en-GB" dirty="0"/>
              <a:t>on tools and resources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GB" dirty="0" smtClean="0"/>
              <a:t>advice </a:t>
            </a:r>
            <a:r>
              <a:rPr lang="en-GB" dirty="0"/>
              <a:t>on using data, </a:t>
            </a:r>
            <a:r>
              <a:rPr lang="en-GB" dirty="0" smtClean="0"/>
              <a:t>especially: 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GB" dirty="0" smtClean="0"/>
              <a:t>changes </a:t>
            </a:r>
            <a:r>
              <a:rPr lang="en-GB" dirty="0"/>
              <a:t>over </a:t>
            </a:r>
            <a:r>
              <a:rPr lang="en-GB" dirty="0" smtClean="0"/>
              <a:t>time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en-GB" dirty="0" smtClean="0"/>
              <a:t>aggregating geographies</a:t>
            </a:r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323528" y="3356992"/>
            <a:ext cx="1656184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72000" rIns="72000" bIns="720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800" dirty="0" smtClean="0">
                <a:solidFill>
                  <a:schemeClr val="accent1"/>
                </a:solidFill>
              </a:rPr>
              <a:t>What </a:t>
            </a:r>
            <a:r>
              <a:rPr lang="en-GB" altLang="en-US" sz="1800" dirty="0">
                <a:solidFill>
                  <a:schemeClr val="accent1"/>
                </a:solidFill>
              </a:rPr>
              <a:t>the data is used for, how it is accessed and how well it is </a:t>
            </a:r>
            <a:r>
              <a:rPr lang="en-GB" altLang="en-US" sz="1800" dirty="0" smtClean="0">
                <a:solidFill>
                  <a:schemeClr val="accent1"/>
                </a:solidFill>
              </a:rPr>
              <a:t>understood</a:t>
            </a:r>
          </a:p>
          <a:p>
            <a:pPr algn="ctr" eaLnBrk="1" hangingPunct="1"/>
            <a:endParaRPr lang="en-GB" altLang="en-US" sz="1800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GB" altLang="en-US" sz="1800" dirty="0" smtClean="0">
                <a:solidFill>
                  <a:schemeClr val="accent1"/>
                </a:solidFill>
                <a:cs typeface="Arial" charset="0"/>
              </a:rPr>
              <a:t>Ideas </a:t>
            </a:r>
            <a:r>
              <a:rPr lang="en-GB" altLang="en-US" sz="1800" dirty="0">
                <a:solidFill>
                  <a:schemeClr val="accent1"/>
                </a:solidFill>
                <a:cs typeface="Arial" charset="0"/>
              </a:rPr>
              <a:t>for updating and strengthening the Indices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2" y="6309320"/>
            <a:ext cx="24482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5783263" cy="470123"/>
          </a:xfrm>
        </p:spPr>
        <p:txBody>
          <a:bodyPr/>
          <a:lstStyle/>
          <a:p>
            <a:r>
              <a:rPr lang="en-US" dirty="0" smtClean="0"/>
              <a:t>Clear communication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43808" y="4365104"/>
            <a:ext cx="1512168" cy="2160240"/>
            <a:chOff x="539552" y="4005064"/>
            <a:chExt cx="1905372" cy="2498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4005064"/>
              <a:ext cx="1257300" cy="177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4365104"/>
              <a:ext cx="1257300" cy="177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4725144"/>
              <a:ext cx="1257300" cy="177800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9120"/>
            <a:ext cx="2621979" cy="18722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81128"/>
            <a:ext cx="2520280" cy="1643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4509120"/>
            <a:ext cx="997836" cy="1537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4725144"/>
            <a:ext cx="997836" cy="153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292762"/>
            <a:ext cx="1333500" cy="177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1292762"/>
            <a:ext cx="1728192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1292762"/>
            <a:ext cx="1800200" cy="2400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268760"/>
            <a:ext cx="1669465" cy="222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1364770"/>
            <a:ext cx="1602178" cy="213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304" y="1628800"/>
            <a:ext cx="1333500" cy="177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251520" y="35250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hlinkClick r:id="rId11"/>
              </a:rPr>
              <a:t>Infographic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35250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2"/>
              </a:rPr>
              <a:t>Guidance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35250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3"/>
              </a:rPr>
              <a:t>FAQs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359701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4"/>
              </a:rPr>
              <a:t>Stats Release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33569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5"/>
              </a:rPr>
              <a:t>Research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accent1"/>
                </a:solidFill>
                <a:hlinkClick r:id="rId16"/>
              </a:rPr>
              <a:t>Technical reports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6381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7"/>
              </a:rPr>
              <a:t>Explorer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8"/>
              </a:rPr>
              <a:t>Data in </a:t>
            </a:r>
            <a:r>
              <a:rPr lang="en-US" dirty="0" err="1" smtClean="0">
                <a:solidFill>
                  <a:schemeClr val="accent1"/>
                </a:solidFill>
                <a:hlinkClick r:id="rId18"/>
              </a:rPr>
              <a:t>xls</a:t>
            </a:r>
            <a:r>
              <a:rPr lang="en-US" dirty="0" smtClean="0">
                <a:solidFill>
                  <a:schemeClr val="accent1"/>
                </a:solidFill>
                <a:hlinkClick r:id="rId18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hlinkClick r:id="rId18"/>
              </a:rPr>
              <a:t>csv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63093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9"/>
              </a:rPr>
              <a:t>Open (linked)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630932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18"/>
              </a:rPr>
              <a:t>Underlying 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67544" y="3933056"/>
            <a:ext cx="806489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FFFFFF"/>
                </a:solidFill>
              </a:rPr>
              <a:t>Lay user				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    Expert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359327" cy="941387"/>
          </a:xfrm>
        </p:spPr>
        <p:txBody>
          <a:bodyPr/>
          <a:lstStyle/>
          <a:p>
            <a:r>
              <a:rPr lang="en-GB" dirty="0" smtClean="0"/>
              <a:t>Indices of </a:t>
            </a:r>
            <a:r>
              <a:rPr lang="en-GB" dirty="0"/>
              <a:t>Deprivation Explorer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dclgapps.communities.gov.uk</a:t>
            </a:r>
            <a:r>
              <a:rPr lang="en-GB" sz="1600" dirty="0"/>
              <a:t>/</a:t>
            </a:r>
            <a:r>
              <a:rPr lang="en-GB" sz="1600" dirty="0" err="1"/>
              <a:t>imd</a:t>
            </a:r>
            <a:r>
              <a:rPr lang="en-GB" sz="1600" dirty="0"/>
              <a:t>/</a:t>
            </a:r>
            <a:r>
              <a:rPr lang="en-GB" sz="1600" dirty="0" err="1"/>
              <a:t>idmap.html</a:t>
            </a:r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/>
          <a:stretch/>
        </p:blipFill>
        <p:spPr bwMode="auto">
          <a:xfrm>
            <a:off x="899592" y="1176293"/>
            <a:ext cx="7491465" cy="53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0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the Indices be used?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6" y="1432274"/>
            <a:ext cx="8801401" cy="353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82613"/>
            <a:ext cx="6254527" cy="941387"/>
          </a:xfrm>
        </p:spPr>
        <p:txBody>
          <a:bodyPr/>
          <a:lstStyle/>
          <a:p>
            <a:r>
              <a:rPr lang="en-US" dirty="0" smtClean="0"/>
              <a:t>Taking the </a:t>
            </a:r>
            <a:r>
              <a:rPr lang="en-US" dirty="0" smtClean="0"/>
              <a:t>lead: explaining </a:t>
            </a:r>
            <a:r>
              <a:rPr lang="en-US" dirty="0" smtClean="0"/>
              <a:t>‘change over time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18922" r="39650" b="13520"/>
          <a:stretch/>
        </p:blipFill>
        <p:spPr bwMode="auto">
          <a:xfrm>
            <a:off x="4499992" y="1412776"/>
            <a:ext cx="3939530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911" t="15025" r="36761" b="13784"/>
          <a:stretch/>
        </p:blipFill>
        <p:spPr>
          <a:xfrm>
            <a:off x="467544" y="2060848"/>
            <a:ext cx="3230377" cy="40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Links and register to receive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97763" cy="475252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lvl="0">
              <a:buFont typeface="Arial" pitchFamily="34" charset="0"/>
              <a:buChar char="•"/>
            </a:pPr>
            <a:r>
              <a:rPr lang="en-GB" sz="2000" dirty="0" smtClean="0"/>
              <a:t>English </a:t>
            </a:r>
            <a:r>
              <a:rPr lang="en-GB" sz="2000" dirty="0"/>
              <a:t>Indices of </a:t>
            </a:r>
            <a:r>
              <a:rPr lang="en-GB" sz="2000" dirty="0" smtClean="0"/>
              <a:t>Deprivation 2015 published September 2015 </a:t>
            </a: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www.gov.uk/government/statistics/english-indices-of-deprivation-2015</a:t>
            </a:r>
            <a:r>
              <a:rPr lang="en-GB" sz="2000" dirty="0" smtClean="0"/>
              <a:t> </a:t>
            </a:r>
          </a:p>
          <a:p>
            <a:pPr marL="400050" lvl="2" indent="0">
              <a:buNone/>
            </a:pPr>
            <a:r>
              <a:rPr lang="en-GB" sz="2000" dirty="0" smtClean="0"/>
              <a:t>(See FAQs for links to mapping tools/resources)</a:t>
            </a:r>
            <a:endParaRPr lang="en-GB" sz="2000" dirty="0"/>
          </a:p>
          <a:p>
            <a:pPr lvl="0"/>
            <a:endParaRPr lang="en-GB" sz="2000" dirty="0" smtClean="0"/>
          </a:p>
          <a:p>
            <a:pPr lvl="0">
              <a:buFont typeface="Arial" pitchFamily="34" charset="0"/>
              <a:buChar char="•"/>
            </a:pPr>
            <a:r>
              <a:rPr lang="en-GB" sz="2000" dirty="0" smtClean="0"/>
              <a:t>More about the Indices including previous versions </a:t>
            </a:r>
            <a:r>
              <a:rPr lang="en-GB" sz="2000" u="sng" dirty="0" smtClean="0">
                <a:hlinkClick r:id="rId4"/>
              </a:rPr>
              <a:t>https</a:t>
            </a:r>
            <a:r>
              <a:rPr lang="en-GB" sz="2000" u="sng" dirty="0">
                <a:hlinkClick r:id="rId4"/>
              </a:rPr>
              <a:t>://www.gov.uk/government/collections/english-indices-of-deprivation</a:t>
            </a:r>
            <a:r>
              <a:rPr lang="en-GB" sz="2000" dirty="0"/>
              <a:t> </a:t>
            </a:r>
          </a:p>
          <a:p>
            <a:pPr lvl="0"/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Register </a:t>
            </a:r>
            <a:r>
              <a:rPr lang="en-GB" sz="2000" dirty="0"/>
              <a:t>to receive </a:t>
            </a:r>
            <a:r>
              <a:rPr lang="en-GB" sz="2000" dirty="0" smtClean="0"/>
              <a:t>alerts, email ‘</a:t>
            </a:r>
            <a:r>
              <a:rPr lang="en-GB" sz="2000" dirty="0"/>
              <a:t>subscribe</a:t>
            </a:r>
            <a:r>
              <a:rPr lang="en-GB" sz="2000" dirty="0" smtClean="0"/>
              <a:t>’ to </a:t>
            </a:r>
            <a:r>
              <a:rPr lang="en-GB" sz="2000" u="sng" dirty="0" smtClean="0">
                <a:hlinkClick r:id="rId5"/>
              </a:rPr>
              <a:t>indices.deprivation@communities.gsi.gov.uk</a:t>
            </a:r>
            <a:r>
              <a:rPr lang="en-GB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Queries and feedback: </a:t>
            </a:r>
            <a:r>
              <a:rPr lang="en-GB" sz="2000" u="sng" dirty="0">
                <a:hlinkClick r:id="rId5"/>
              </a:rPr>
              <a:t>indices.deprivation@communities.gsi.gov.uk</a:t>
            </a:r>
            <a:r>
              <a:rPr lang="en-GB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defRPr/>
            </a:pPr>
            <a:endParaRPr lang="en-GB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09D97-04EE-4307-8EBC-84C1D5AED537}" type="slidenum">
              <a:rPr lang="en-GB" altLang="en-US" sz="1400" smtClean="0"/>
              <a:pPr eaLnBrk="1" hangingPunct="1"/>
              <a:t>15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5932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I’ll cover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6798"/>
            <a:ext cx="6892952" cy="55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2708920"/>
            <a:ext cx="2664296" cy="344709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What I’ll cover: </a:t>
            </a:r>
          </a:p>
          <a:p>
            <a:endParaRPr lang="en-US" sz="1600" b="1" dirty="0"/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Intro to the Indices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Quality and QA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r>
              <a:rPr lang="en-GB" sz="1600" b="1" dirty="0">
                <a:solidFill>
                  <a:schemeClr val="accent1"/>
                </a:solidFill>
              </a:rPr>
              <a:t>User engagement </a:t>
            </a:r>
            <a:endParaRPr lang="en-GB" sz="1600" b="1" dirty="0" smtClean="0">
              <a:solidFill>
                <a:schemeClr val="accent1"/>
              </a:solidFill>
            </a:endParaRPr>
          </a:p>
          <a:p>
            <a:endParaRPr lang="en-GB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Clear </a:t>
            </a:r>
            <a:r>
              <a:rPr lang="en-US" sz="1600" b="1" dirty="0">
                <a:solidFill>
                  <a:schemeClr val="accent1"/>
                </a:solidFill>
              </a:rPr>
              <a:t>communication</a:t>
            </a:r>
          </a:p>
          <a:p>
            <a:pPr>
              <a:spcAft>
                <a:spcPts val="600"/>
              </a:spcAft>
            </a:pPr>
            <a:endParaRPr lang="en-GB" sz="16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GB" sz="1600" b="1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94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9442"/>
            <a:ext cx="6071295" cy="941387"/>
          </a:xfrm>
        </p:spPr>
        <p:txBody>
          <a:bodyPr/>
          <a:lstStyle/>
          <a:p>
            <a:r>
              <a:rPr lang="en-GB" altLang="en-US" dirty="0"/>
              <a:t>The Index of Multiple </a:t>
            </a:r>
            <a:r>
              <a:rPr lang="en-GB" altLang="en-US" dirty="0" smtClean="0"/>
              <a:t>Deprivation measures 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relative deprivation at neighbourhood </a:t>
            </a:r>
            <a:r>
              <a:rPr lang="en-GB" altLang="en-US" dirty="0" smtClean="0"/>
              <a:t>level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510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56958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/>
        </p:blipFill>
        <p:spPr bwMode="auto">
          <a:xfrm>
            <a:off x="5004048" y="1268760"/>
            <a:ext cx="3796041" cy="48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1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92628F-8A3C-4DE9-91E3-AFD8AE2B1E2F}" type="slidenum">
              <a:rPr lang="en-GB" altLang="en-US" sz="1400" smtClean="0"/>
              <a:pPr eaLnBrk="1" hangingPunct="1"/>
              <a:t>4</a:t>
            </a:fld>
            <a:endParaRPr lang="en-GB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2310880" y="333236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b="1" dirty="0">
                <a:solidFill>
                  <a:schemeClr val="accent1"/>
                </a:solidFill>
              </a:rPr>
              <a:t>Domains and </a:t>
            </a:r>
            <a:r>
              <a:rPr lang="en-GB" sz="2200" b="1" dirty="0" smtClean="0">
                <a:solidFill>
                  <a:schemeClr val="accent1"/>
                </a:solidFill>
              </a:rPr>
              <a:t>indicators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\\oxford2\shared_projects\P257 IMD 2015\Reports\Figures - Visio\IMD-Figure-DomainsAndIndicatorsTable 2015-09-18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9"/>
          <a:stretch/>
        </p:blipFill>
        <p:spPr bwMode="auto">
          <a:xfrm>
            <a:off x="0" y="1628799"/>
            <a:ext cx="5464968" cy="45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oxford2\shared_projects\P257 IMD 2015\Reports\Figures - Visio\IMD-Figure-DomainsAndIndicatorsTable 2015-09-18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9" b="797"/>
          <a:stretch/>
        </p:blipFill>
        <p:spPr bwMode="auto">
          <a:xfrm>
            <a:off x="4644008" y="3356992"/>
            <a:ext cx="4752528" cy="28336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724128" y="980728"/>
            <a:ext cx="3067472" cy="201622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FFFFFF"/>
                </a:solidFill>
              </a:rPr>
              <a:t>Criteria for inclusion of </a:t>
            </a:r>
            <a:r>
              <a:rPr lang="en-GB" sz="1600" b="1" dirty="0" smtClean="0">
                <a:solidFill>
                  <a:srgbClr val="FFFFFF"/>
                </a:solidFill>
              </a:rPr>
              <a:t>indicators</a:t>
            </a:r>
            <a:endParaRPr lang="en-GB" sz="1600" b="1" dirty="0">
              <a:solidFill>
                <a:srgbClr val="FFFFFF"/>
              </a:solidFill>
            </a:endParaRPr>
          </a:p>
          <a:p>
            <a:pPr>
              <a:lnSpc>
                <a:spcPts val="1000"/>
              </a:lnSpc>
            </a:pPr>
            <a:endParaRPr lang="en-GB" sz="1600" dirty="0">
              <a:solidFill>
                <a:srgbClr val="FFFFFF"/>
              </a:solidFill>
            </a:endParaRPr>
          </a:p>
          <a:p>
            <a:r>
              <a:rPr lang="en-GB" sz="1400" dirty="0" smtClean="0">
                <a:solidFill>
                  <a:srgbClr val="FFFFFF"/>
                </a:solidFill>
              </a:rPr>
              <a:t>Measures </a:t>
            </a:r>
            <a:r>
              <a:rPr lang="en-GB" sz="1400" dirty="0">
                <a:solidFill>
                  <a:srgbClr val="FFFFFF"/>
                </a:solidFill>
              </a:rPr>
              <a:t>major features of that </a:t>
            </a:r>
            <a:r>
              <a:rPr lang="en-GB" sz="1400" dirty="0" smtClean="0">
                <a:solidFill>
                  <a:srgbClr val="FFFFFF"/>
                </a:solidFill>
              </a:rPr>
              <a:t>deprivation</a:t>
            </a:r>
          </a:p>
          <a:p>
            <a:pPr>
              <a:lnSpc>
                <a:spcPts val="1000"/>
              </a:lnSpc>
            </a:pPr>
            <a:endParaRPr lang="en-GB" sz="1400" dirty="0" smtClean="0">
              <a:solidFill>
                <a:srgbClr val="FFFFFF"/>
              </a:solidFill>
            </a:endParaRPr>
          </a:p>
          <a:p>
            <a:r>
              <a:rPr lang="en-GB" sz="1400" dirty="0" smtClean="0">
                <a:solidFill>
                  <a:srgbClr val="FFFFFF"/>
                </a:solidFill>
              </a:rPr>
              <a:t>Up-to-date</a:t>
            </a:r>
            <a:r>
              <a:rPr lang="en-GB" sz="1400" dirty="0">
                <a:solidFill>
                  <a:srgbClr val="FFFFFF"/>
                </a:solidFill>
              </a:rPr>
              <a:t>, and can be </a:t>
            </a:r>
            <a:r>
              <a:rPr lang="en-GB" sz="1400" dirty="0" smtClean="0">
                <a:solidFill>
                  <a:srgbClr val="FFFFFF"/>
                </a:solidFill>
              </a:rPr>
              <a:t>updated</a:t>
            </a:r>
          </a:p>
          <a:p>
            <a:pPr>
              <a:lnSpc>
                <a:spcPts val="1000"/>
              </a:lnSpc>
            </a:pPr>
            <a:endParaRPr lang="en-GB" sz="1400" dirty="0">
              <a:solidFill>
                <a:srgbClr val="FFFFFF"/>
              </a:solidFill>
            </a:endParaRPr>
          </a:p>
          <a:p>
            <a:r>
              <a:rPr lang="en-GB" sz="1400" dirty="0">
                <a:solidFill>
                  <a:srgbClr val="FFFFFF"/>
                </a:solidFill>
              </a:rPr>
              <a:t>Statistically robust at </a:t>
            </a:r>
            <a:r>
              <a:rPr lang="en-GB" sz="1400" dirty="0" smtClean="0">
                <a:solidFill>
                  <a:srgbClr val="FFFFFF"/>
                </a:solidFill>
              </a:rPr>
              <a:t>LSOA level, consistent across </a:t>
            </a:r>
            <a:r>
              <a:rPr lang="en-GB" sz="1400" dirty="0">
                <a:solidFill>
                  <a:srgbClr val="FFFFFF"/>
                </a:solidFill>
              </a:rPr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5028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82613"/>
            <a:ext cx="6081464" cy="941387"/>
          </a:xfrm>
        </p:spPr>
        <p:txBody>
          <a:bodyPr/>
          <a:lstStyle/>
          <a:p>
            <a:r>
              <a:rPr lang="en-GB" sz="2400" dirty="0" smtClean="0"/>
              <a:t>Overview </a:t>
            </a:r>
            <a:r>
              <a:rPr lang="en-GB" sz="2400" dirty="0"/>
              <a:t>of the methodology used to construct the Indices of Deprivation 2015</a:t>
            </a:r>
            <a:r>
              <a:rPr lang="en-GB" sz="2400" dirty="0">
                <a:latin typeface="Frutiger 45 Light"/>
                <a:ea typeface="Times New Roman"/>
                <a:cs typeface="Times New Roman"/>
              </a:rPr>
              <a:t/>
            </a:r>
            <a:br>
              <a:rPr lang="en-GB" sz="2400" dirty="0">
                <a:latin typeface="Frutiger 45 Light"/>
                <a:ea typeface="Times New Roman"/>
                <a:cs typeface="Times New Roman"/>
              </a:rPr>
            </a:br>
            <a:endParaRPr lang="en-GB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6490"/>
            <a:ext cx="6552728" cy="47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1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Remit: Review and update of the Indices of Deprivation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717032"/>
            <a:ext cx="7497763" cy="30243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DCLG’s a</a:t>
            </a:r>
            <a:r>
              <a:rPr lang="en-GB" dirty="0" smtClean="0"/>
              <a:t>mbitions</a:t>
            </a:r>
            <a:r>
              <a:rPr lang="en-GB" dirty="0" smtClean="0"/>
              <a:t>: </a:t>
            </a:r>
          </a:p>
          <a:p>
            <a:pPr>
              <a:buFont typeface="Wingdings" charset="2"/>
              <a:buChar char="v"/>
            </a:pPr>
            <a:r>
              <a:rPr lang="en-GB" dirty="0" smtClean="0"/>
              <a:t>Publish the most accessible Indices to date</a:t>
            </a:r>
          </a:p>
          <a:p>
            <a:pPr>
              <a:buFont typeface="Wingdings" charset="2"/>
              <a:buChar char="v"/>
            </a:pPr>
            <a:r>
              <a:rPr lang="en-GB" dirty="0"/>
              <a:t>Better informed users: </a:t>
            </a:r>
            <a:r>
              <a:rPr lang="en-GB" dirty="0" smtClean="0"/>
              <a:t>reduce queries</a:t>
            </a:r>
          </a:p>
          <a:p>
            <a:pPr>
              <a:buFont typeface="Wingdings" charset="2"/>
              <a:buChar char="v"/>
            </a:pPr>
            <a:r>
              <a:rPr lang="en-GB" dirty="0"/>
              <a:t>A</a:t>
            </a:r>
            <a:r>
              <a:rPr lang="en-GB" dirty="0" smtClean="0"/>
              <a:t>ddress </a:t>
            </a:r>
            <a:r>
              <a:rPr lang="en-GB" dirty="0"/>
              <a:t>some users’ quality concerns</a:t>
            </a:r>
          </a:p>
          <a:p>
            <a:pPr>
              <a:buFont typeface="Wingdings" charset="2"/>
              <a:buChar char="v"/>
            </a:pPr>
            <a:r>
              <a:rPr lang="en-GB" dirty="0" smtClean="0"/>
              <a:t>User engagement as part of the update process: understand needs, consult</a:t>
            </a:r>
          </a:p>
          <a:p>
            <a:pPr>
              <a:buFont typeface="Wingdings" charset="2"/>
              <a:buChar char="v"/>
            </a:pPr>
            <a:r>
              <a:rPr lang="en-GB" dirty="0" smtClean="0"/>
              <a:t>National </a:t>
            </a:r>
            <a:r>
              <a:rPr lang="en-GB" dirty="0"/>
              <a:t>Statistics status</a:t>
            </a:r>
          </a:p>
          <a:p>
            <a:endParaRPr lang="en-GB" dirty="0" smtClean="0"/>
          </a:p>
          <a:p>
            <a:r>
              <a:rPr lang="en-GB" dirty="0" smtClean="0"/>
              <a:t>DCLG commissioned Oxford Consultants </a:t>
            </a:r>
            <a:r>
              <a:rPr lang="en-GB" dirty="0"/>
              <a:t>for Social Inclusion (OCSI</a:t>
            </a:r>
            <a:r>
              <a:rPr lang="en-GB" dirty="0" smtClean="0"/>
              <a:t>), with </a:t>
            </a:r>
            <a:r>
              <a:rPr lang="en-GB" dirty="0" err="1" smtClean="0"/>
              <a:t>NatCen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Review the </a:t>
            </a:r>
          </a:p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 2010 indicators / potential changes to the basket in each domain 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776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Assess 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current data landscape, changes to previous sources, new 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9992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Review whether the statistical methods are still justified, assess alternatives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6216" y="1340768"/>
            <a:ext cx="180020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 the updated Indices of Deprivation 2015</a:t>
            </a:r>
          </a:p>
        </p:txBody>
      </p:sp>
    </p:spTree>
    <p:extLst>
      <p:ext uri="{BB962C8B-B14F-4D97-AF65-F5344CB8AC3E}">
        <p14:creationId xmlns:p14="http://schemas.microsoft.com/office/powerpoint/2010/main" val="354140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783263" cy="941387"/>
          </a:xfrm>
        </p:spPr>
        <p:txBody>
          <a:bodyPr/>
          <a:lstStyle/>
          <a:p>
            <a:r>
              <a:rPr lang="en-GB" dirty="0"/>
              <a:t>Ensuring </a:t>
            </a:r>
            <a:r>
              <a:rPr lang="en-GB" dirty="0" smtClean="0"/>
              <a:t>and communicating the </a:t>
            </a:r>
            <a:r>
              <a:rPr lang="en-GB" dirty="0"/>
              <a:t>reliability of the </a:t>
            </a:r>
            <a:r>
              <a:rPr lang="en-GB" dirty="0" smtClean="0"/>
              <a:t>Indices </a:t>
            </a:r>
            <a:br>
              <a:rPr lang="en-GB" dirty="0" smtClean="0"/>
            </a:br>
            <a:r>
              <a:rPr lang="en-GB" sz="1600" dirty="0" smtClean="0"/>
              <a:t>(See Technical </a:t>
            </a:r>
            <a:r>
              <a:rPr lang="en-GB" sz="1600" dirty="0"/>
              <a:t>Report </a:t>
            </a:r>
            <a:r>
              <a:rPr lang="en-GB" sz="1600" dirty="0" err="1"/>
              <a:t>ch</a:t>
            </a:r>
            <a:r>
              <a:rPr lang="en-GB" sz="1600" dirty="0"/>
              <a:t> 5 and </a:t>
            </a:r>
            <a:r>
              <a:rPr lang="en-GB" sz="1600" dirty="0" smtClean="0"/>
              <a:t>appendices)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1200"/>
            <a:ext cx="7848872" cy="4760168"/>
          </a:xfrm>
        </p:spPr>
        <p:txBody>
          <a:bodyPr/>
          <a:lstStyle/>
          <a:p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 smtClean="0"/>
              <a:t>Putting things in perspective: communicating how the design the of the Indices methodology ensures quality</a:t>
            </a:r>
          </a:p>
          <a:p>
            <a:pPr marL="663575" lvl="2" indent="-285750">
              <a:lnSpc>
                <a:spcPct val="120000"/>
              </a:lnSpc>
              <a:buFont typeface="Wingdings" charset="2"/>
              <a:buChar char="Ø"/>
            </a:pPr>
            <a:r>
              <a:rPr lang="en-GB" dirty="0"/>
              <a:t>Diversity of indicators</a:t>
            </a:r>
          </a:p>
          <a:p>
            <a:pPr marL="663575" lvl="2" indent="-285750">
              <a:lnSpc>
                <a:spcPct val="120000"/>
              </a:lnSpc>
              <a:buFont typeface="Wingdings" charset="2"/>
              <a:buChar char="Ø"/>
            </a:pPr>
            <a:r>
              <a:rPr lang="en-GB" dirty="0" smtClean="0"/>
              <a:t>Appropriate </a:t>
            </a:r>
            <a:r>
              <a:rPr lang="en-GB" dirty="0"/>
              <a:t>and robust </a:t>
            </a:r>
            <a:r>
              <a:rPr lang="en-GB" dirty="0" smtClean="0"/>
              <a:t>indicators</a:t>
            </a:r>
            <a:r>
              <a:rPr lang="en-GB" dirty="0"/>
              <a:t>, based on well understood data sources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: Existing high quality open data sources of National Statistics quality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Established and well-understood administrative data sources</a:t>
            </a:r>
          </a:p>
          <a:p>
            <a:pPr marL="744538" lvl="3" indent="0">
              <a:lnSpc>
                <a:spcPct val="120000"/>
              </a:lnSpc>
              <a:buNone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: Modelled estimates derived for the Indices developed and quality assured by leading </a:t>
            </a:r>
            <a:r>
              <a:rPr lang="en-GB" dirty="0" smtClean="0"/>
              <a:t>experts</a:t>
            </a:r>
            <a:endParaRPr lang="en-GB" dirty="0"/>
          </a:p>
          <a:p>
            <a:pPr lvl="2">
              <a:buFont typeface="Wingdings" charset="2"/>
              <a:buChar char="Ø"/>
            </a:pPr>
            <a:r>
              <a:rPr lang="en-GB" dirty="0"/>
              <a:t>Estimation techniques to improve reliability of small area </a:t>
            </a:r>
            <a:r>
              <a:rPr lang="en-GB" dirty="0" smtClean="0"/>
              <a:t>data</a:t>
            </a:r>
            <a:endParaRPr lang="en-GB" dirty="0"/>
          </a:p>
          <a:p>
            <a:pPr lvl="2">
              <a:buFont typeface="Wingdings" charset="2"/>
              <a:buChar char="Ø"/>
            </a:pPr>
            <a:r>
              <a:rPr lang="en-GB" dirty="0"/>
              <a:t>Effect of ranking domain scores (for standardisation</a:t>
            </a:r>
            <a:r>
              <a:rPr lang="en-GB" dirty="0" smtClean="0"/>
              <a:t>)</a:t>
            </a:r>
            <a:endParaRPr lang="en-GB" dirty="0"/>
          </a:p>
          <a:p>
            <a:pPr lvl="2">
              <a:buFont typeface="Wingdings" charset="2"/>
              <a:buChar char="Ø"/>
            </a:pPr>
            <a:r>
              <a:rPr lang="en-GB" dirty="0"/>
              <a:t>Exponential transformations: domains don’t completely cancel each other </a:t>
            </a:r>
          </a:p>
          <a:p>
            <a:pPr lvl="2">
              <a:buFont typeface="Wingdings" charset="2"/>
              <a:buChar char="Ø"/>
            </a:pPr>
            <a:r>
              <a:rPr lang="en-GB" dirty="0"/>
              <a:t>Lower weight to domains with modelled </a:t>
            </a:r>
            <a:r>
              <a:rPr lang="en-GB" dirty="0" smtClean="0"/>
              <a:t>indicators </a:t>
            </a:r>
            <a:endParaRPr lang="en-GB" dirty="0"/>
          </a:p>
          <a:p>
            <a:pPr>
              <a:buFont typeface="Wingdings" charset="2"/>
              <a:buChar char="v"/>
            </a:pPr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 smtClean="0"/>
              <a:t>Proportionate QA: Setting the level of QA in proportion to the risk and public interest in the outputs: Administrative Data Quality Assurance Toolkit</a:t>
            </a:r>
          </a:p>
          <a:p>
            <a:pPr>
              <a:buFont typeface="Wingdings" charset="2"/>
              <a:buChar char="v"/>
            </a:pPr>
            <a:endParaRPr lang="en-GB" dirty="0"/>
          </a:p>
          <a:p>
            <a:pPr>
              <a:buFont typeface="Wingdings" charset="2"/>
              <a:buChar char="v"/>
            </a:pPr>
            <a:r>
              <a:rPr lang="en-GB" dirty="0" smtClean="0"/>
              <a:t>Quality Assurance steps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287319" cy="941387"/>
          </a:xfrm>
        </p:spPr>
        <p:txBody>
          <a:bodyPr/>
          <a:lstStyle/>
          <a:p>
            <a:r>
              <a:rPr lang="en-US" dirty="0" smtClean="0"/>
              <a:t>Setting the level of quality assurance using the </a:t>
            </a:r>
            <a:r>
              <a:rPr lang="en-US" dirty="0" smtClean="0">
                <a:hlinkClick r:id="rId3"/>
              </a:rPr>
              <a:t>Administrative Data Quality Assurance toolkit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33" t="19986" r="38648" b="12706"/>
          <a:stretch/>
        </p:blipFill>
        <p:spPr>
          <a:xfrm>
            <a:off x="29210" y="1628800"/>
            <a:ext cx="5862394" cy="445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1556792"/>
            <a:ext cx="320384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IMD </a:t>
            </a:r>
          </a:p>
          <a:p>
            <a:r>
              <a:rPr lang="en-US" dirty="0"/>
              <a:t>Low risk of quality concerns</a:t>
            </a:r>
          </a:p>
          <a:p>
            <a:r>
              <a:rPr lang="en-US" dirty="0"/>
              <a:t>Medium public </a:t>
            </a:r>
            <a:r>
              <a:rPr lang="en-US" dirty="0" smtClean="0"/>
              <a:t>interest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Domains </a:t>
            </a:r>
          </a:p>
          <a:p>
            <a:r>
              <a:rPr lang="en-US" dirty="0" smtClean="0"/>
              <a:t>Low risk of quality concerns</a:t>
            </a:r>
          </a:p>
          <a:p>
            <a:r>
              <a:rPr lang="en-US" dirty="0" smtClean="0"/>
              <a:t>Lower/medium public interest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Input Indicators </a:t>
            </a:r>
          </a:p>
          <a:p>
            <a:r>
              <a:rPr lang="en-US" dirty="0" smtClean="0"/>
              <a:t>Low to medium quality concerns</a:t>
            </a:r>
          </a:p>
          <a:p>
            <a:r>
              <a:rPr lang="en-US" dirty="0" smtClean="0"/>
              <a:t>Lower public interest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Enhanced assurance</a:t>
            </a: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IMD 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S</a:t>
            </a:r>
            <a:r>
              <a:rPr lang="en-US" dirty="0" smtClean="0"/>
              <a:t>pecific datasets: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crime domain,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acute morbidity,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housing affordability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3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Appropriate and robust indicators, based on well understood data sources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US" dirty="0" err="1" smtClean="0"/>
              <a:t>Minimise</a:t>
            </a:r>
            <a:r>
              <a:rPr lang="en-US" dirty="0" smtClean="0"/>
              <a:t> impact of potential bias and error in input data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Views of data users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 smtClean="0"/>
              <a:t>Audited</a:t>
            </a:r>
            <a:r>
              <a:rPr lang="en-GB" dirty="0"/>
              <a:t>, replicable and validated processing steps to construct </a:t>
            </a:r>
            <a:r>
              <a:rPr lang="en-GB" dirty="0" smtClean="0"/>
              <a:t>the indicators</a:t>
            </a:r>
            <a:r>
              <a:rPr lang="en-GB" dirty="0"/>
              <a:t>, domains and </a:t>
            </a:r>
            <a:r>
              <a:rPr lang="en-GB" dirty="0" smtClean="0"/>
              <a:t>IMD</a:t>
            </a:r>
            <a:endParaRPr lang="en-GB" dirty="0"/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/>
              <a:t>Real world validation of the data inputs and </a:t>
            </a:r>
            <a:r>
              <a:rPr lang="en-GB" dirty="0" smtClean="0"/>
              <a:t>outputs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 smtClean="0"/>
              <a:t>Internal and external QA checks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 smtClean="0"/>
              <a:t>Additional enhanced assurance of specific data sources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GB" dirty="0" smtClean="0"/>
              <a:t>Roles and responsibilities of the research team and data suppliers</a:t>
            </a:r>
          </a:p>
          <a:p>
            <a:endParaRPr lang="en-GB" dirty="0"/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2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CLG_Powerpoint template">
  <a:themeElements>
    <a:clrScheme name="1_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1_DCLG_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CLG_Powerpoint template">
  <a:themeElements>
    <a:clrScheme name="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DCLG_Powerpoin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536FFFE-205A-403A-BB51-2EE0E5DC786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1239</Words>
  <Application>Microsoft Macintosh PowerPoint</Application>
  <PresentationFormat>On-screen Show (4:3)</PresentationFormat>
  <Paragraphs>214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1_DCLG_Powerpoint template</vt:lpstr>
      <vt:lpstr>DCLG_Powerpoint template</vt:lpstr>
      <vt:lpstr>English Indices of Deprivation 2015  RSS Professional Statisticians Forum,  26th April 2017</vt:lpstr>
      <vt:lpstr>What I’ll cover</vt:lpstr>
      <vt:lpstr>The Index of Multiple Deprivation measures  relative deprivation at neighbourhood level </vt:lpstr>
      <vt:lpstr>PowerPoint Presentation</vt:lpstr>
      <vt:lpstr>Overview of the methodology used to construct the Indices of Deprivation 2015 </vt:lpstr>
      <vt:lpstr>Remit: Review and update of the Indices of Deprivation 2010</vt:lpstr>
      <vt:lpstr>Ensuring and communicating the reliability of the Indices  (See Technical Report ch 5 and appendices) </vt:lpstr>
      <vt:lpstr>Setting the level of quality assurance using the Administrative Data Quality Assurance toolkit</vt:lpstr>
      <vt:lpstr>Quality Assurance steps</vt:lpstr>
      <vt:lpstr>User engagement and what we learned </vt:lpstr>
      <vt:lpstr>Clear communication</vt:lpstr>
      <vt:lpstr>Indices of Deprivation Explorer http://dclgapps.communities.gov.uk/imd/idmap.html</vt:lpstr>
      <vt:lpstr>How can the Indices be used?</vt:lpstr>
      <vt:lpstr>Taking the lead: explaining ‘change over time’</vt:lpstr>
      <vt:lpstr>Links and register to receive updates</vt:lpstr>
    </vt:vector>
  </TitlesOfParts>
  <Company>DCLG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jhinton</dc:creator>
  <cp:lastModifiedBy>OFFICE</cp:lastModifiedBy>
  <cp:revision>364</cp:revision>
  <cp:lastPrinted>2015-12-07T10:51:56Z</cp:lastPrinted>
  <dcterms:created xsi:type="dcterms:W3CDTF">2013-01-15T09:16:26Z</dcterms:created>
  <dcterms:modified xsi:type="dcterms:W3CDTF">2017-04-25T09:37:53Z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72992f83-6cd1-414c-99ba-63f579d9f636</vt:lpwstr>
  </property>
  <property fmtid="{D5CDD505-2E9C-101B-9397-08002B2CF9AE}" pid="3" name="bjSaver">
    <vt:lpwstr>KECnPl5aFS1KGuZQn+bVA+Sq6onPuTs+</vt:lpwstr>
  </property>
  <property fmtid="{D5CDD505-2E9C-101B-9397-08002B2CF9AE}" pid="4" name="bjDocumentSecurityLabel">
    <vt:lpwstr>No Marking</vt:lpwstr>
  </property>
</Properties>
</file>