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5" r:id="rId4"/>
    <p:sldId id="342" r:id="rId5"/>
    <p:sldId id="343" r:id="rId6"/>
    <p:sldId id="336" r:id="rId7"/>
    <p:sldId id="339" r:id="rId8"/>
    <p:sldId id="337" r:id="rId9"/>
    <p:sldId id="299" r:id="rId10"/>
    <p:sldId id="335" r:id="rId11"/>
    <p:sldId id="330" r:id="rId12"/>
    <p:sldId id="341" r:id="rId13"/>
  </p:sldIdLst>
  <p:sldSz cx="9602788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ina Wells" initials="" lastIdx="11" clrIdx="0"/>
  <p:cmAuthor id="1" name="joshua.harri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7A1"/>
    <a:srgbClr val="28A197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E155A42-A0BB-4F1F-BDF1-4AFB85BDE1E3}">
  <a:tblStyle styleId="{3E155A42-A0BB-4F1F-BDF1-4AFB85BDE1E3}" styleName="Table_0"/>
  <a:tblStyle styleId="{9379DF72-E005-4C6A-9716-837FFAD1FE0A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82778" autoAdjust="0"/>
  </p:normalViewPr>
  <p:slideViewPr>
    <p:cSldViewPr snapToGrid="0" snapToObjects="1">
      <p:cViewPr>
        <p:scale>
          <a:sx n="66" d="100"/>
          <a:sy n="66" d="100"/>
        </p:scale>
        <p:origin x="-2064" y="-408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46" cy="496253"/>
          </a:xfrm>
          <a:prstGeom prst="rect">
            <a:avLst/>
          </a:prstGeom>
        </p:spPr>
        <p:txBody>
          <a:bodyPr vert="horz" lIns="90571" tIns="45287" rIns="90571" bIns="4528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61" y="1"/>
            <a:ext cx="2945346" cy="496253"/>
          </a:xfrm>
          <a:prstGeom prst="rect">
            <a:avLst/>
          </a:prstGeom>
        </p:spPr>
        <p:txBody>
          <a:bodyPr vert="horz" lIns="90571" tIns="45287" rIns="90571" bIns="45287" rtlCol="0"/>
          <a:lstStyle>
            <a:lvl1pPr algn="r">
              <a:defRPr sz="1200"/>
            </a:lvl1pPr>
          </a:lstStyle>
          <a:p>
            <a:fld id="{DC28191D-5A05-478F-8240-70A7576F2113}" type="datetimeFigureOut">
              <a:rPr lang="en-GB" smtClean="0"/>
              <a:t>31/05/2018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10"/>
            <a:ext cx="2945346" cy="496252"/>
          </a:xfrm>
          <a:prstGeom prst="rect">
            <a:avLst/>
          </a:prstGeom>
        </p:spPr>
        <p:txBody>
          <a:bodyPr vert="horz" lIns="90571" tIns="45287" rIns="90571" bIns="4528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61" y="9428810"/>
            <a:ext cx="2945346" cy="496252"/>
          </a:xfrm>
          <a:prstGeom prst="rect">
            <a:avLst/>
          </a:prstGeom>
        </p:spPr>
        <p:txBody>
          <a:bodyPr vert="horz" lIns="90571" tIns="45287" rIns="90571" bIns="45287" rtlCol="0" anchor="b"/>
          <a:lstStyle>
            <a:lvl1pPr algn="r">
              <a:defRPr sz="1200"/>
            </a:lvl1pPr>
          </a:lstStyle>
          <a:p>
            <a:fld id="{24650176-766F-4F88-96B8-F33E57007F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31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285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571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857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1426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6428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1714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9996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22852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285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571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857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1426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6428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1714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9996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22852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93750" y="744538"/>
            <a:ext cx="521017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5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285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571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857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1426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6428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1714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9996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22852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5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5535" tIns="47767" rIns="95535" bIns="4776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73533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744538"/>
            <a:ext cx="521017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35" tIns="47767" rIns="95535" bIns="47767" anchor="t" anchorCtr="0">
            <a:noAutofit/>
          </a:bodyPr>
          <a:lstStyle/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r>
              <a:rPr lang="en-GB" dirty="0" smtClean="0"/>
              <a:t>15 mins</a:t>
            </a:r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r>
              <a:rPr lang="en-GB" dirty="0" smtClean="0"/>
              <a:t>Rob Green</a:t>
            </a:r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r>
              <a:rPr lang="en-GB" dirty="0" smtClean="0"/>
              <a:t>Ministry</a:t>
            </a:r>
            <a:r>
              <a:rPr lang="en-GB" baseline="0" dirty="0" smtClean="0"/>
              <a:t> of Housing, Communities and Local Government</a:t>
            </a:r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r>
              <a:rPr lang="en-GB" baseline="0" dirty="0" smtClean="0"/>
              <a:t>Online data dashboard – 2 years – data and visualisation on MHCLG policy areas</a:t>
            </a:r>
            <a:endParaRPr lang="en-GB" dirty="0" smtClean="0"/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SzPct val="25000"/>
              <a:buFont typeface="Arial" panose="020B0604020202020204" pitchFamily="34" charset="0"/>
              <a:buNone/>
            </a:pPr>
            <a:endParaRPr lang="en-GB" dirty="0" smtClean="0"/>
          </a:p>
          <a:p>
            <a:pPr>
              <a:buSzPct val="25000"/>
            </a:pPr>
            <a:endParaRPr lang="en-GB" dirty="0" smtClean="0"/>
          </a:p>
          <a:p>
            <a:pPr>
              <a:buSzPct val="25000"/>
            </a:pP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50443" y="9428585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5535" tIns="47767" rIns="95535" bIns="4776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1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Deep dives – qual and quant, fieldwork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Dashboards</a:t>
            </a:r>
            <a:r>
              <a:rPr lang="en-GB" baseline="0" dirty="0" smtClean="0"/>
              <a:t> / mapping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5"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362074" y="2723949"/>
            <a:ext cx="7781925" cy="8765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800" b="1" i="0" u="none" strike="noStrike" cap="none">
                <a:solidFill>
                  <a:srgbClr val="28A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62074" y="3626919"/>
            <a:ext cx="7781925" cy="771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903287" y="6437412"/>
            <a:ext cx="65" cy="153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Shape 22"/>
          <p:cNvCxnSpPr/>
          <p:nvPr/>
        </p:nvCxnSpPr>
        <p:spPr>
          <a:xfrm>
            <a:off x="1362075" y="4398744"/>
            <a:ext cx="8240713" cy="0"/>
          </a:xfrm>
          <a:prstGeom prst="straightConnector1">
            <a:avLst/>
          </a:prstGeom>
          <a:noFill/>
          <a:ln w="28575" cap="flat" cmpd="sng">
            <a:solidFill>
              <a:srgbClr val="28A19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/>
          <p:nvPr/>
        </p:nvSpPr>
        <p:spPr>
          <a:xfrm>
            <a:off x="903287" y="6437412"/>
            <a:ext cx="65" cy="153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903287" y="6437412"/>
            <a:ext cx="65" cy="153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362075" y="4533900"/>
            <a:ext cx="3184524" cy="387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6" name="Picture 2" descr="C:\Users\rcoffey\AppData\Local\Microsoft\Windows\Temporary Internet Files\Content.Outlook\7AB7ZY4I\New IU Logo (Full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3" y="204590"/>
            <a:ext cx="4020111" cy="139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Chart plus Commen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60797" y="1143644"/>
            <a:ext cx="4085801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5013325" y="1143644"/>
            <a:ext cx="4116387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chart" idx="3"/>
          </p:nvPr>
        </p:nvSpPr>
        <p:spPr>
          <a:xfrm>
            <a:off x="770400" y="1679435"/>
            <a:ext cx="3776200" cy="3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 rot="-5400000">
            <a:off x="-1274399" y="3411035"/>
            <a:ext cx="3776400" cy="3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5"/>
          </p:nvPr>
        </p:nvSpPr>
        <p:spPr>
          <a:xfrm>
            <a:off x="770400" y="5455835"/>
            <a:ext cx="3776200" cy="2993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6"/>
          </p:nvPr>
        </p:nvSpPr>
        <p:spPr>
          <a:xfrm>
            <a:off x="5013325" y="1679143"/>
            <a:ext cx="4116387" cy="4677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harts plus Commen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3600" y="115307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6615000" y="115307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3543994" y="115307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chart" idx="4"/>
          </p:nvPr>
        </p:nvSpPr>
        <p:spPr>
          <a:xfrm>
            <a:off x="712800" y="1688863"/>
            <a:ext cx="2247900" cy="2451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0" name="Shape 130"/>
          <p:cNvSpPr>
            <a:spLocks noGrp="1"/>
          </p:cNvSpPr>
          <p:nvPr>
            <p:ph type="chart" idx="5"/>
          </p:nvPr>
        </p:nvSpPr>
        <p:spPr>
          <a:xfrm>
            <a:off x="3812194" y="1688863"/>
            <a:ext cx="2246399" cy="2451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type="chart" idx="6"/>
          </p:nvPr>
        </p:nvSpPr>
        <p:spPr>
          <a:xfrm>
            <a:off x="6883200" y="1688863"/>
            <a:ext cx="2246399" cy="2451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7"/>
          </p:nvPr>
        </p:nvSpPr>
        <p:spPr>
          <a:xfrm rot="-5400000">
            <a:off x="-640545" y="2786608"/>
            <a:ext cx="2451090" cy="2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8"/>
          </p:nvPr>
        </p:nvSpPr>
        <p:spPr>
          <a:xfrm>
            <a:off x="712800" y="4139953"/>
            <a:ext cx="2247900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9"/>
          </p:nvPr>
        </p:nvSpPr>
        <p:spPr>
          <a:xfrm rot="-5400000">
            <a:off x="2458849" y="2786608"/>
            <a:ext cx="2451090" cy="2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3"/>
          </p:nvPr>
        </p:nvSpPr>
        <p:spPr>
          <a:xfrm>
            <a:off x="3812194" y="4139953"/>
            <a:ext cx="2247900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4"/>
          </p:nvPr>
        </p:nvSpPr>
        <p:spPr>
          <a:xfrm rot="-5400000">
            <a:off x="5619897" y="2685013"/>
            <a:ext cx="2247900" cy="2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5"/>
          </p:nvPr>
        </p:nvSpPr>
        <p:spPr>
          <a:xfrm>
            <a:off x="6871647" y="4139953"/>
            <a:ext cx="2247900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6"/>
          </p:nvPr>
        </p:nvSpPr>
        <p:spPr>
          <a:xfrm>
            <a:off x="715962" y="4772867"/>
            <a:ext cx="2244724" cy="1583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7"/>
          </p:nvPr>
        </p:nvSpPr>
        <p:spPr>
          <a:xfrm>
            <a:off x="3822700" y="4772867"/>
            <a:ext cx="2235199" cy="1583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8"/>
          </p:nvPr>
        </p:nvSpPr>
        <p:spPr>
          <a:xfrm>
            <a:off x="6872288" y="4772867"/>
            <a:ext cx="2247900" cy="1583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har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3600" y="1147367"/>
            <a:ext cx="40930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5011976" y="1147367"/>
            <a:ext cx="411373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chart" idx="3"/>
          </p:nvPr>
        </p:nvSpPr>
        <p:spPr>
          <a:xfrm>
            <a:off x="733000" y="1512400"/>
            <a:ext cx="3813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4"/>
          </p:nvPr>
        </p:nvSpPr>
        <p:spPr>
          <a:xfrm rot="-5400000">
            <a:off x="-205000" y="2174601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5"/>
          </p:nvPr>
        </p:nvSpPr>
        <p:spPr>
          <a:xfrm>
            <a:off x="733000" y="3114400"/>
            <a:ext cx="3813599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chart" idx="6"/>
          </p:nvPr>
        </p:nvSpPr>
        <p:spPr>
          <a:xfrm>
            <a:off x="5287776" y="1512400"/>
            <a:ext cx="3837936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7"/>
          </p:nvPr>
        </p:nvSpPr>
        <p:spPr>
          <a:xfrm rot="-5400000">
            <a:off x="4349777" y="2174601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8"/>
          </p:nvPr>
        </p:nvSpPr>
        <p:spPr>
          <a:xfrm>
            <a:off x="5287776" y="3114400"/>
            <a:ext cx="3837936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9"/>
          </p:nvPr>
        </p:nvSpPr>
        <p:spPr>
          <a:xfrm>
            <a:off x="453600" y="3905250"/>
            <a:ext cx="40930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3"/>
          </p:nvPr>
        </p:nvSpPr>
        <p:spPr>
          <a:xfrm>
            <a:off x="5011976" y="3905250"/>
            <a:ext cx="411373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chart" idx="14"/>
          </p:nvPr>
        </p:nvSpPr>
        <p:spPr>
          <a:xfrm>
            <a:off x="733000" y="4260855"/>
            <a:ext cx="3813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5"/>
          </p:nvPr>
        </p:nvSpPr>
        <p:spPr>
          <a:xfrm rot="-5400000">
            <a:off x="-205000" y="4923056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6"/>
          </p:nvPr>
        </p:nvSpPr>
        <p:spPr>
          <a:xfrm>
            <a:off x="733000" y="5862855"/>
            <a:ext cx="3813599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chart" idx="17"/>
          </p:nvPr>
        </p:nvSpPr>
        <p:spPr>
          <a:xfrm>
            <a:off x="5518912" y="4260855"/>
            <a:ext cx="3606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7" name="Shape 157"/>
          <p:cNvSpPr txBox="1">
            <a:spLocks noGrp="1"/>
          </p:cNvSpPr>
          <p:nvPr>
            <p:ph type="body" idx="18"/>
          </p:nvPr>
        </p:nvSpPr>
        <p:spPr>
          <a:xfrm rot="-5400000">
            <a:off x="4349777" y="4923056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9"/>
          </p:nvPr>
        </p:nvSpPr>
        <p:spPr>
          <a:xfrm>
            <a:off x="5287776" y="5862855"/>
            <a:ext cx="3837936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harts Comments Righ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3600" y="1154112"/>
            <a:ext cx="40930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chart" idx="2"/>
          </p:nvPr>
        </p:nvSpPr>
        <p:spPr>
          <a:xfrm>
            <a:off x="733000" y="1613416"/>
            <a:ext cx="3813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 rot="-5400000">
            <a:off x="-205000" y="2275616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4"/>
          </p:nvPr>
        </p:nvSpPr>
        <p:spPr>
          <a:xfrm>
            <a:off x="733000" y="3215416"/>
            <a:ext cx="3813599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5"/>
          </p:nvPr>
        </p:nvSpPr>
        <p:spPr>
          <a:xfrm>
            <a:off x="453600" y="3961812"/>
            <a:ext cx="40930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chart" idx="6"/>
          </p:nvPr>
        </p:nvSpPr>
        <p:spPr>
          <a:xfrm>
            <a:off x="733000" y="4420600"/>
            <a:ext cx="3813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7"/>
          </p:nvPr>
        </p:nvSpPr>
        <p:spPr>
          <a:xfrm rot="-5400000">
            <a:off x="-205000" y="5083315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8"/>
          </p:nvPr>
        </p:nvSpPr>
        <p:spPr>
          <a:xfrm>
            <a:off x="733000" y="6023114"/>
            <a:ext cx="3813599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9"/>
          </p:nvPr>
        </p:nvSpPr>
        <p:spPr>
          <a:xfrm>
            <a:off x="5013326" y="1631816"/>
            <a:ext cx="412273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3"/>
          </p:nvPr>
        </p:nvSpPr>
        <p:spPr>
          <a:xfrm>
            <a:off x="5012848" y="4420600"/>
            <a:ext cx="413115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text boxe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144800"/>
            <a:ext cx="2528888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3536950" y="1144800"/>
            <a:ext cx="2538412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3"/>
          </p:nvPr>
        </p:nvSpPr>
        <p:spPr>
          <a:xfrm>
            <a:off x="6608763" y="1144800"/>
            <a:ext cx="2527300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4"/>
          </p:nvPr>
        </p:nvSpPr>
        <p:spPr>
          <a:xfrm>
            <a:off x="457200" y="3940387"/>
            <a:ext cx="2528888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5"/>
          </p:nvPr>
        </p:nvSpPr>
        <p:spPr>
          <a:xfrm>
            <a:off x="3536950" y="3940387"/>
            <a:ext cx="2538412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6"/>
          </p:nvPr>
        </p:nvSpPr>
        <p:spPr>
          <a:xfrm>
            <a:off x="6608763" y="3940387"/>
            <a:ext cx="2527300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text boxes with heading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75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3600" y="1146976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6615000" y="1146976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3543994" y="1146976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53600" y="39024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5"/>
          </p:nvPr>
        </p:nvSpPr>
        <p:spPr>
          <a:xfrm>
            <a:off x="6615000" y="39024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6"/>
          </p:nvPr>
        </p:nvSpPr>
        <p:spPr>
          <a:xfrm>
            <a:off x="3543994" y="39024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7"/>
          </p:nvPr>
        </p:nvSpPr>
        <p:spPr>
          <a:xfrm>
            <a:off x="454025" y="1626915"/>
            <a:ext cx="2514599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8"/>
          </p:nvPr>
        </p:nvSpPr>
        <p:spPr>
          <a:xfrm>
            <a:off x="3536950" y="1626915"/>
            <a:ext cx="2520949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9"/>
          </p:nvPr>
        </p:nvSpPr>
        <p:spPr>
          <a:xfrm>
            <a:off x="6608763" y="1626915"/>
            <a:ext cx="2520949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3"/>
          </p:nvPr>
        </p:nvSpPr>
        <p:spPr>
          <a:xfrm>
            <a:off x="457200" y="4384675"/>
            <a:ext cx="2511425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4"/>
          </p:nvPr>
        </p:nvSpPr>
        <p:spPr>
          <a:xfrm>
            <a:off x="3536950" y="4384675"/>
            <a:ext cx="2538412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5"/>
          </p:nvPr>
        </p:nvSpPr>
        <p:spPr>
          <a:xfrm>
            <a:off x="6608763" y="4384675"/>
            <a:ext cx="2520949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 text boxe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154112"/>
            <a:ext cx="1890712" cy="237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2719388" y="1154112"/>
            <a:ext cx="1889125" cy="237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4945062" y="1154112"/>
            <a:ext cx="1897062" cy="237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4"/>
          </p:nvPr>
        </p:nvSpPr>
        <p:spPr>
          <a:xfrm>
            <a:off x="7264400" y="1154112"/>
            <a:ext cx="1871662" cy="237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5"/>
          </p:nvPr>
        </p:nvSpPr>
        <p:spPr>
          <a:xfrm>
            <a:off x="457200" y="3993501"/>
            <a:ext cx="1890712" cy="2362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6"/>
          </p:nvPr>
        </p:nvSpPr>
        <p:spPr>
          <a:xfrm>
            <a:off x="2719388" y="3993501"/>
            <a:ext cx="1889125" cy="2362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7"/>
          </p:nvPr>
        </p:nvSpPr>
        <p:spPr>
          <a:xfrm>
            <a:off x="4945062" y="3993501"/>
            <a:ext cx="1897062" cy="2362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8"/>
          </p:nvPr>
        </p:nvSpPr>
        <p:spPr>
          <a:xfrm>
            <a:off x="7264400" y="3993501"/>
            <a:ext cx="1871662" cy="2362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 text boxes with heading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3600" y="1153070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2721466" y="1153070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3"/>
          </p:nvPr>
        </p:nvSpPr>
        <p:spPr>
          <a:xfrm>
            <a:off x="4945062" y="1153070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4"/>
          </p:nvPr>
        </p:nvSpPr>
        <p:spPr>
          <a:xfrm>
            <a:off x="7257200" y="1153070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5"/>
          </p:nvPr>
        </p:nvSpPr>
        <p:spPr>
          <a:xfrm>
            <a:off x="453600" y="3908332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6"/>
          </p:nvPr>
        </p:nvSpPr>
        <p:spPr>
          <a:xfrm>
            <a:off x="2721466" y="3908332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7"/>
          </p:nvPr>
        </p:nvSpPr>
        <p:spPr>
          <a:xfrm>
            <a:off x="4945062" y="3908332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8"/>
          </p:nvPr>
        </p:nvSpPr>
        <p:spPr>
          <a:xfrm>
            <a:off x="7257200" y="3908332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9"/>
          </p:nvPr>
        </p:nvSpPr>
        <p:spPr>
          <a:xfrm>
            <a:off x="454025" y="1615545"/>
            <a:ext cx="1879599" cy="200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3"/>
          </p:nvPr>
        </p:nvSpPr>
        <p:spPr>
          <a:xfrm>
            <a:off x="2719388" y="1615545"/>
            <a:ext cx="1881186" cy="200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4"/>
          </p:nvPr>
        </p:nvSpPr>
        <p:spPr>
          <a:xfrm>
            <a:off x="4945062" y="1615545"/>
            <a:ext cx="1897062" cy="200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5"/>
          </p:nvPr>
        </p:nvSpPr>
        <p:spPr>
          <a:xfrm>
            <a:off x="7264400" y="1615545"/>
            <a:ext cx="1871662" cy="1923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6"/>
          </p:nvPr>
        </p:nvSpPr>
        <p:spPr>
          <a:xfrm>
            <a:off x="454025" y="4394200"/>
            <a:ext cx="1879599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7"/>
          </p:nvPr>
        </p:nvSpPr>
        <p:spPr>
          <a:xfrm>
            <a:off x="2719388" y="4394200"/>
            <a:ext cx="1889125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8"/>
          </p:nvPr>
        </p:nvSpPr>
        <p:spPr>
          <a:xfrm>
            <a:off x="4945062" y="4394200"/>
            <a:ext cx="1897062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9"/>
          </p:nvPr>
        </p:nvSpPr>
        <p:spPr>
          <a:xfrm>
            <a:off x="7264400" y="4394200"/>
            <a:ext cx="1879599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1/3 spli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3599" y="1144800"/>
            <a:ext cx="256799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3487507" y="1144800"/>
            <a:ext cx="5649291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3"/>
          </p:nvPr>
        </p:nvSpPr>
        <p:spPr>
          <a:xfrm>
            <a:off x="454024" y="1677125"/>
            <a:ext cx="2567995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4"/>
          </p:nvPr>
        </p:nvSpPr>
        <p:spPr>
          <a:xfrm>
            <a:off x="3490019" y="1677125"/>
            <a:ext cx="5646042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3/1 spli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555109" y="1144800"/>
            <a:ext cx="258169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2"/>
          </p:nvPr>
        </p:nvSpPr>
        <p:spPr>
          <a:xfrm>
            <a:off x="457200" y="1144800"/>
            <a:ext cx="5661813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3"/>
          </p:nvPr>
        </p:nvSpPr>
        <p:spPr>
          <a:xfrm>
            <a:off x="457200" y="1677125"/>
            <a:ext cx="5661769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4"/>
          </p:nvPr>
        </p:nvSpPr>
        <p:spPr>
          <a:xfrm>
            <a:off x="6586970" y="1677125"/>
            <a:ext cx="2549092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3600" y="385200"/>
            <a:ext cx="8675999" cy="487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rgbClr val="28A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3600" y="1154112"/>
            <a:ext cx="8675999" cy="518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784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text boxe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154112"/>
            <a:ext cx="4089399" cy="247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013326" y="1154112"/>
            <a:ext cx="4122738" cy="247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57200" y="3927475"/>
            <a:ext cx="4089399" cy="2428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5012848" y="3927475"/>
            <a:ext cx="4131150" cy="2428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text boxes with heading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75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3599" y="1614903"/>
            <a:ext cx="4092574" cy="197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3599" y="3895200"/>
            <a:ext cx="4092574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5013701" y="3895200"/>
            <a:ext cx="4116012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53599" y="1144800"/>
            <a:ext cx="4092574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5"/>
          </p:nvPr>
        </p:nvSpPr>
        <p:spPr>
          <a:xfrm>
            <a:off x="5013701" y="1144800"/>
            <a:ext cx="4116012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6"/>
          </p:nvPr>
        </p:nvSpPr>
        <p:spPr>
          <a:xfrm>
            <a:off x="5013325" y="1622503"/>
            <a:ext cx="4122738" cy="19954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7"/>
          </p:nvPr>
        </p:nvSpPr>
        <p:spPr>
          <a:xfrm>
            <a:off x="454024" y="4381500"/>
            <a:ext cx="4092574" cy="197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8"/>
          </p:nvPr>
        </p:nvSpPr>
        <p:spPr>
          <a:xfrm>
            <a:off x="5013701" y="4381500"/>
            <a:ext cx="4116012" cy="197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boxes with heading and call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75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3599" y="1568800"/>
            <a:ext cx="4092574" cy="15935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3599" y="3895200"/>
            <a:ext cx="4092574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5013701" y="3895200"/>
            <a:ext cx="4116012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53599" y="1144800"/>
            <a:ext cx="4092574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5"/>
          </p:nvPr>
        </p:nvSpPr>
        <p:spPr>
          <a:xfrm>
            <a:off x="5013701" y="1144800"/>
            <a:ext cx="4116012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6"/>
          </p:nvPr>
        </p:nvSpPr>
        <p:spPr>
          <a:xfrm>
            <a:off x="5013325" y="1576399"/>
            <a:ext cx="4122738" cy="1610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7"/>
          </p:nvPr>
        </p:nvSpPr>
        <p:spPr>
          <a:xfrm>
            <a:off x="454024" y="4335396"/>
            <a:ext cx="4092574" cy="15935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8"/>
          </p:nvPr>
        </p:nvSpPr>
        <p:spPr>
          <a:xfrm>
            <a:off x="5013701" y="4335396"/>
            <a:ext cx="4116012" cy="15935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9"/>
          </p:nvPr>
        </p:nvSpPr>
        <p:spPr>
          <a:xfrm>
            <a:off x="453597" y="3228536"/>
            <a:ext cx="4092574" cy="3837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3"/>
          </p:nvPr>
        </p:nvSpPr>
        <p:spPr>
          <a:xfrm>
            <a:off x="5013325" y="3228536"/>
            <a:ext cx="4123475" cy="3837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4"/>
          </p:nvPr>
        </p:nvSpPr>
        <p:spPr>
          <a:xfrm>
            <a:off x="5013325" y="5978585"/>
            <a:ext cx="4123475" cy="3837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5"/>
          </p:nvPr>
        </p:nvSpPr>
        <p:spPr>
          <a:xfrm>
            <a:off x="453597" y="5978585"/>
            <a:ext cx="4092574" cy="3837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154112"/>
            <a:ext cx="2528888" cy="4903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3546475" y="1154112"/>
            <a:ext cx="2528888" cy="4903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6618288" y="1154112"/>
            <a:ext cx="2525711" cy="4903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s with heading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3600" y="11448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6615000" y="11448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3543994" y="11448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4"/>
          </p:nvPr>
        </p:nvSpPr>
        <p:spPr>
          <a:xfrm>
            <a:off x="457200" y="1677125"/>
            <a:ext cx="2511425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5"/>
          </p:nvPr>
        </p:nvSpPr>
        <p:spPr>
          <a:xfrm>
            <a:off x="3543300" y="1677125"/>
            <a:ext cx="2514599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6"/>
          </p:nvPr>
        </p:nvSpPr>
        <p:spPr>
          <a:xfrm>
            <a:off x="6615113" y="1677125"/>
            <a:ext cx="2514599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har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3600" y="385200"/>
            <a:ext cx="8675999" cy="487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chart" idx="2"/>
          </p:nvPr>
        </p:nvSpPr>
        <p:spPr>
          <a:xfrm>
            <a:off x="770400" y="1692910"/>
            <a:ext cx="8373599" cy="29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60797" y="1157119"/>
            <a:ext cx="8683201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 rot="-5400000">
            <a:off x="-853049" y="3003160"/>
            <a:ext cx="2933700" cy="3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770400" y="4626610"/>
            <a:ext cx="8366400" cy="2993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5"/>
          </p:nvPr>
        </p:nvSpPr>
        <p:spPr>
          <a:xfrm>
            <a:off x="770399" y="5316537"/>
            <a:ext cx="8359313" cy="1039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015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81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06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1588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5398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har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60797" y="1154112"/>
            <a:ext cx="4085801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5013323" y="1160587"/>
            <a:ext cx="412347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chart" idx="3"/>
          </p:nvPr>
        </p:nvSpPr>
        <p:spPr>
          <a:xfrm>
            <a:off x="770400" y="1689905"/>
            <a:ext cx="3776200" cy="293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4"/>
          </p:nvPr>
        </p:nvSpPr>
        <p:spPr>
          <a:xfrm rot="-5400000">
            <a:off x="-853049" y="3000155"/>
            <a:ext cx="2933700" cy="3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5"/>
          </p:nvPr>
        </p:nvSpPr>
        <p:spPr>
          <a:xfrm>
            <a:off x="770400" y="4623605"/>
            <a:ext cx="3776200" cy="2993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chart" idx="6"/>
          </p:nvPr>
        </p:nvSpPr>
        <p:spPr>
          <a:xfrm>
            <a:off x="5303012" y="1689905"/>
            <a:ext cx="3836987" cy="293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7"/>
          </p:nvPr>
        </p:nvSpPr>
        <p:spPr>
          <a:xfrm rot="-5400000">
            <a:off x="3696874" y="3017467"/>
            <a:ext cx="2933700" cy="27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8"/>
          </p:nvPr>
        </p:nvSpPr>
        <p:spPr>
          <a:xfrm>
            <a:off x="5303012" y="4623605"/>
            <a:ext cx="3836987" cy="2993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9"/>
          </p:nvPr>
        </p:nvSpPr>
        <p:spPr>
          <a:xfrm>
            <a:off x="769937" y="5258667"/>
            <a:ext cx="3776661" cy="1106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3"/>
          </p:nvPr>
        </p:nvSpPr>
        <p:spPr>
          <a:xfrm>
            <a:off x="5367337" y="5258667"/>
            <a:ext cx="3776661" cy="1106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/>
        <p:spPr>
          <a:xfrm>
            <a:off x="1588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3600" y="385200"/>
            <a:ext cx="8675999" cy="487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3600" y="1154112"/>
            <a:ext cx="8675999" cy="518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784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8535600" y="6572810"/>
            <a:ext cx="601199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Users\rcoffey\AppData\Local\Microsoft\Windows\Temporary Internet Files\Content.Outlook\7AB7ZY4I\New IU Logo (Half).pn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6201283"/>
            <a:ext cx="846833" cy="5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communitie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u.opendatacommunities.org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communitie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1362074" y="2723949"/>
            <a:ext cx="7781925" cy="876502"/>
          </a:xfrm>
          <a:prstGeom prst="rect">
            <a:avLst/>
          </a:prstGeom>
          <a:noFill/>
          <a:ln>
            <a:noFill/>
          </a:ln>
        </p:spPr>
        <p:txBody>
          <a:bodyPr lIns="0" tIns="0" rIns="0" bIns="36000" anchor="b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dirty="0" smtClean="0"/>
              <a:t>MHCLG Online Data Dashboard </a:t>
            </a:r>
            <a:endParaRPr lang="en-GB" sz="2800" b="1" i="0" u="none" strike="noStrike" cap="none" dirty="0">
              <a:solidFill>
                <a:srgbClr val="28A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1362075" y="4618570"/>
            <a:ext cx="6729302" cy="4021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RSS Excellence in Official Statistics Awards Webinar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2018</a:t>
            </a:r>
            <a:endParaRPr lang="en-GB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sym typeface="Calibri" pitchFamily="34" charset="0"/>
              </a:rPr>
              <a:t>Next steps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4607" r="2283"/>
          <a:stretch/>
        </p:blipFill>
        <p:spPr bwMode="auto">
          <a:xfrm>
            <a:off x="376899" y="3643084"/>
            <a:ext cx="7692572" cy="20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73699" y="728261"/>
            <a:ext cx="5367719" cy="2094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0000" marR="0" lvl="0" indent="-78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 smtClean="0"/>
              <a:t> keeping </a:t>
            </a:r>
            <a:r>
              <a:rPr lang="en-GB" sz="1800" dirty="0"/>
              <a:t>it up to </a:t>
            </a:r>
            <a:r>
              <a:rPr lang="en-GB" sz="1800" dirty="0" smtClean="0"/>
              <a:t>date</a:t>
            </a:r>
          </a:p>
          <a:p>
            <a:r>
              <a:rPr lang="en-GB" sz="1800" dirty="0"/>
              <a:t> will monitor use / feedback to inform development </a:t>
            </a:r>
            <a:endParaRPr lang="en-GB" sz="1800" dirty="0" smtClean="0"/>
          </a:p>
          <a:p>
            <a:r>
              <a:rPr lang="en-GB" sz="1800" dirty="0" smtClean="0"/>
              <a:t> adding </a:t>
            </a:r>
            <a:r>
              <a:rPr lang="en-GB" sz="1800" dirty="0"/>
              <a:t>in further SDP strategic objectives </a:t>
            </a:r>
          </a:p>
          <a:p>
            <a:r>
              <a:rPr lang="en-GB" sz="1800" dirty="0" smtClean="0"/>
              <a:t> adding functionality</a:t>
            </a:r>
          </a:p>
          <a:p>
            <a:r>
              <a:rPr lang="en-GB" sz="1800" dirty="0" smtClean="0"/>
              <a:t> going public?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19493" r="10457" b="5961"/>
          <a:stretch/>
        </p:blipFill>
        <p:spPr>
          <a:xfrm>
            <a:off x="4845359" y="1306078"/>
            <a:ext cx="468000" cy="468000"/>
          </a:xfrm>
          <a:prstGeom prst="ellipse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01" y="1938871"/>
            <a:ext cx="468000" cy="468000"/>
          </a:xfrm>
          <a:prstGeom prst="rect">
            <a:avLst/>
          </a:prstGeom>
        </p:spPr>
      </p:pic>
      <p:pic>
        <p:nvPicPr>
          <p:cNvPr id="10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9714" r="33537" b="16000"/>
          <a:stretch>
            <a:fillRect/>
          </a:stretch>
        </p:blipFill>
        <p:spPr bwMode="auto">
          <a:xfrm>
            <a:off x="4845359" y="2627283"/>
            <a:ext cx="46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1198" r="14176" b="9570"/>
          <a:stretch/>
        </p:blipFill>
        <p:spPr>
          <a:xfrm>
            <a:off x="4845359" y="1941065"/>
            <a:ext cx="447090" cy="468000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25517" y="1326224"/>
            <a:ext cx="1868050" cy="391708"/>
          </a:xfrm>
          <a:prstGeom prst="rect">
            <a:avLst/>
          </a:prstGeom>
        </p:spPr>
        <p:txBody>
          <a:bodyPr wrap="square" lIns="3600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HOUSING MARKET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10190" y="1964441"/>
            <a:ext cx="172819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GRENFELL RESPONSE</a:t>
            </a:r>
            <a:endParaRPr lang="en-GB" sz="1000" b="1" dirty="0">
              <a:solidFill>
                <a:srgbClr val="2897A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3106" y="2651968"/>
            <a:ext cx="1685973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INTEGRATED COMMUNITIES</a:t>
            </a:r>
            <a:endParaRPr lang="en-GB" sz="1000" b="1" dirty="0">
              <a:solidFill>
                <a:srgbClr val="2897A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343" y="1977017"/>
            <a:ext cx="1699665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LOCAL GROWTH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8918" y="1297277"/>
            <a:ext cx="200713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EFFECTIVE LOCAL GOVERNMENT</a:t>
            </a:r>
          </a:p>
        </p:txBody>
      </p:sp>
      <p:sp>
        <p:nvSpPr>
          <p:cNvPr id="17" name="Oval 16"/>
          <p:cNvSpPr/>
          <p:nvPr/>
        </p:nvSpPr>
        <p:spPr>
          <a:xfrm>
            <a:off x="7117238" y="2625089"/>
            <a:ext cx="432048" cy="432048"/>
          </a:xfrm>
          <a:prstGeom prst="ellipse">
            <a:avLst/>
          </a:prstGeom>
          <a:solidFill>
            <a:srgbClr val="2897A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897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3238" y="2661089"/>
            <a:ext cx="360040" cy="279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EU</a:t>
            </a:r>
            <a:endParaRPr lang="en-GB" sz="2400" dirty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10190" y="2625089"/>
            <a:ext cx="170099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EXITING THE EU</a:t>
            </a:r>
          </a:p>
        </p:txBody>
      </p:sp>
      <p:pic>
        <p:nvPicPr>
          <p:cNvPr id="20" name="Picture 2" descr="\\desktop21.dclg.gov.uk\DCLGDFS\UserData$\nwood2\Documents\LG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rgbClr val="00999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r="4796" b="15783"/>
          <a:stretch/>
        </p:blipFill>
        <p:spPr bwMode="auto">
          <a:xfrm>
            <a:off x="7073245" y="1306078"/>
            <a:ext cx="511311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ea typeface="Calibri" pitchFamily="34" charset="0"/>
                <a:sym typeface="Calibri" pitchFamily="34" charset="0"/>
              </a:rPr>
              <a:t>Questions / comments?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45" y="879720"/>
            <a:ext cx="8675999" cy="3063629"/>
          </a:xfrm>
        </p:spPr>
        <p:txBody>
          <a:bodyPr/>
          <a:lstStyle/>
          <a:p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/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645" y="1056052"/>
            <a:ext cx="8675999" cy="3063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rgbClr val="28A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GB" sz="2000" b="0" dirty="0" smtClean="0">
                <a:solidFill>
                  <a:schemeClr val="tx1"/>
                </a:solidFill>
              </a:rPr>
              <a:t>rob.green@communities.gsi.gov.uk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 indent="-342900">
              <a:buFont typeface="+mj-lt"/>
              <a:buAutoNum type="arabicPeriod"/>
            </a:pPr>
            <a:r>
              <a:rPr lang="en-GB" sz="1800" dirty="0"/>
              <a:t>MHCLG Implementation Unit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 smtClean="0"/>
              <a:t>Motivation for the </a:t>
            </a:r>
            <a:r>
              <a:rPr lang="en-GB" sz="1800" dirty="0"/>
              <a:t>MHCLG Online Data Dashboard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 smtClean="0"/>
              <a:t>What is it?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 smtClean="0"/>
              <a:t>OpenDataCommunities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 smtClean="0"/>
              <a:t>How it was created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 smtClean="0"/>
              <a:t>Key outcomes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 smtClean="0"/>
              <a:t>Next steps</a:t>
            </a:r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sym typeface="Calibri" pitchFamily="34" charset="0"/>
              </a:rPr>
              <a:t>Agenda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56" y="2477386"/>
            <a:ext cx="9154632" cy="3426276"/>
          </a:xfrm>
        </p:spPr>
        <p:txBody>
          <a:bodyPr/>
          <a:lstStyle/>
          <a:p>
            <a:pPr marL="101600" indent="0">
              <a:buNone/>
            </a:pPr>
            <a:r>
              <a:rPr lang="en-GB" sz="1800" dirty="0"/>
              <a:t>MHCLG’s Implementation Unit exists to drive better implementation of the Secretary of State’s priorities. </a:t>
            </a:r>
            <a:endParaRPr lang="en-GB" sz="1800" dirty="0" smtClean="0"/>
          </a:p>
          <a:p>
            <a:pPr marL="101600" indent="0">
              <a:buNone/>
            </a:pPr>
            <a:r>
              <a:rPr lang="en-GB" sz="1800" dirty="0" smtClean="0"/>
              <a:t>Main functions: </a:t>
            </a:r>
          </a:p>
          <a:p>
            <a:r>
              <a:rPr lang="en-GB" sz="1800" dirty="0" smtClean="0"/>
              <a:t> </a:t>
            </a:r>
            <a:r>
              <a:rPr lang="en-GB" sz="1800" b="1" dirty="0" smtClean="0"/>
              <a:t>Tracking progress</a:t>
            </a:r>
            <a:r>
              <a:rPr lang="en-GB" sz="1800" dirty="0" smtClean="0"/>
              <a:t> – performance reporting to Ministers and central government departments</a:t>
            </a:r>
          </a:p>
          <a:p>
            <a:r>
              <a:rPr lang="en-GB" sz="1800" dirty="0" smtClean="0"/>
              <a:t> </a:t>
            </a:r>
            <a:r>
              <a:rPr lang="en-GB" sz="1800" b="1" dirty="0" smtClean="0"/>
              <a:t>Problem solving </a:t>
            </a:r>
            <a:r>
              <a:rPr lang="en-GB" sz="1800" dirty="0" smtClean="0"/>
              <a:t>– quick reviews and deep dives on policies and programmes</a:t>
            </a:r>
          </a:p>
          <a:p>
            <a:r>
              <a:rPr lang="en-GB" sz="1800" dirty="0" smtClean="0"/>
              <a:t> </a:t>
            </a:r>
            <a:r>
              <a:rPr lang="en-GB" sz="1800" b="1" dirty="0" smtClean="0"/>
              <a:t>Building capability </a:t>
            </a:r>
            <a:r>
              <a:rPr lang="en-GB" sz="1800" dirty="0" smtClean="0"/>
              <a:t>– providing tools and training in the department to increase implementation skills</a:t>
            </a:r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ea typeface="Calibri" pitchFamily="34" charset="0"/>
                <a:sym typeface="Calibri" pitchFamily="34" charset="0"/>
              </a:rPr>
              <a:t>MHCLG Implementation Unit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534201"/>
            <a:ext cx="4653789" cy="1615593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19493" r="10457" b="5961"/>
          <a:stretch/>
        </p:blipFill>
        <p:spPr>
          <a:xfrm>
            <a:off x="4937979" y="514055"/>
            <a:ext cx="468000" cy="468000"/>
          </a:xfrm>
          <a:prstGeom prst="ellipse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21" y="1146848"/>
            <a:ext cx="468000" cy="468000"/>
          </a:xfrm>
          <a:prstGeom prst="rect">
            <a:avLst/>
          </a:prstGeom>
        </p:spPr>
      </p:pic>
      <p:pic>
        <p:nvPicPr>
          <p:cNvPr id="10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9714" r="33537" b="16000"/>
          <a:stretch>
            <a:fillRect/>
          </a:stretch>
        </p:blipFill>
        <p:spPr bwMode="auto">
          <a:xfrm>
            <a:off x="4937979" y="1835260"/>
            <a:ext cx="46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1198" r="14176" b="9570"/>
          <a:stretch/>
        </p:blipFill>
        <p:spPr>
          <a:xfrm>
            <a:off x="4937979" y="1149042"/>
            <a:ext cx="447090" cy="468000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18137" y="534201"/>
            <a:ext cx="1868050" cy="391708"/>
          </a:xfrm>
          <a:prstGeom prst="rect">
            <a:avLst/>
          </a:prstGeom>
        </p:spPr>
        <p:txBody>
          <a:bodyPr wrap="square" lIns="3600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HOUSING MARKET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02810" y="1172418"/>
            <a:ext cx="172819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GRENFELL RESPONSE</a:t>
            </a:r>
            <a:endParaRPr lang="en-GB" sz="1000" b="1" dirty="0">
              <a:solidFill>
                <a:srgbClr val="2897A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5726" y="1859945"/>
            <a:ext cx="1685973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INTEGRATED COMMUNITIES</a:t>
            </a:r>
            <a:endParaRPr lang="en-GB" sz="1000" b="1" dirty="0">
              <a:solidFill>
                <a:srgbClr val="2897A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6963" y="1184994"/>
            <a:ext cx="1699665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LOCAL GROWTH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81538" y="505254"/>
            <a:ext cx="200713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EFFECTIVE LOCAL GOVERNMENT</a:t>
            </a:r>
          </a:p>
        </p:txBody>
      </p:sp>
      <p:sp>
        <p:nvSpPr>
          <p:cNvPr id="18" name="Oval 17"/>
          <p:cNvSpPr/>
          <p:nvPr/>
        </p:nvSpPr>
        <p:spPr>
          <a:xfrm>
            <a:off x="7209858" y="1833066"/>
            <a:ext cx="432048" cy="432048"/>
          </a:xfrm>
          <a:prstGeom prst="ellipse">
            <a:avLst/>
          </a:prstGeom>
          <a:solidFill>
            <a:srgbClr val="2897A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897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5858" y="1869066"/>
            <a:ext cx="360040" cy="279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EU</a:t>
            </a:r>
            <a:endParaRPr lang="en-GB" sz="2400" dirty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2810" y="1833066"/>
            <a:ext cx="170099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 smtClean="0">
                <a:solidFill>
                  <a:srgbClr val="2897A1"/>
                </a:solidFill>
                <a:latin typeface="Calibri" panose="020F0502020204030204" pitchFamily="34" charset="0"/>
              </a:rPr>
              <a:t>EXITING THE EU</a:t>
            </a:r>
          </a:p>
        </p:txBody>
      </p:sp>
      <p:pic>
        <p:nvPicPr>
          <p:cNvPr id="22" name="Picture 2" descr="\\desktop21.dclg.gov.uk\DCLGDFS\UserData$\nwood2\Documents\LG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rgbClr val="00999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r="4796" b="15783"/>
          <a:stretch/>
        </p:blipFill>
        <p:spPr bwMode="auto">
          <a:xfrm>
            <a:off x="7165865" y="514055"/>
            <a:ext cx="511311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" y="478466"/>
            <a:ext cx="8675999" cy="1661272"/>
          </a:xfrm>
        </p:spPr>
        <p:txBody>
          <a:bodyPr/>
          <a:lstStyle/>
          <a:p>
            <a:pPr marL="101600" indent="0">
              <a:buNone/>
            </a:pPr>
            <a:r>
              <a:rPr lang="en-GB" sz="1800" dirty="0" smtClean="0"/>
              <a:t>•</a:t>
            </a:r>
            <a:r>
              <a:rPr lang="en-GB" sz="1800" dirty="0"/>
              <a:t> Building capability </a:t>
            </a:r>
            <a:r>
              <a:rPr lang="en-GB" sz="1800" dirty="0" smtClean="0"/>
              <a:t>-  tracking performance</a:t>
            </a:r>
            <a:endParaRPr lang="en-GB" sz="1800" dirty="0"/>
          </a:p>
          <a:p>
            <a:r>
              <a:rPr lang="en-GB" sz="1800" dirty="0" smtClean="0"/>
              <a:t> Executive Team – easy access to data and visuals on departmental performance for all staff</a:t>
            </a:r>
          </a:p>
          <a:p>
            <a:r>
              <a:rPr lang="en-GB" sz="1800" dirty="0" smtClean="0"/>
              <a:t> Teams to use data and visuals for policy development, presentations and reports</a:t>
            </a:r>
          </a:p>
          <a:p>
            <a:endParaRPr lang="en-GB" sz="1800" dirty="0" smtClean="0"/>
          </a:p>
          <a:p>
            <a:pPr marL="101600" indent="0">
              <a:buNone/>
            </a:pPr>
            <a:r>
              <a:rPr lang="en-GB" sz="1800" dirty="0" smtClean="0"/>
              <a:t> </a:t>
            </a:r>
          </a:p>
          <a:p>
            <a:endParaRPr lang="en-GB" sz="1800" dirty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sym typeface="Calibri" pitchFamily="34" charset="0"/>
              </a:rPr>
              <a:t>Motivation for the MHCLG Online Data Dashboard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46190" r="1661"/>
          <a:stretch/>
        </p:blipFill>
        <p:spPr bwMode="auto">
          <a:xfrm>
            <a:off x="6045200" y="2275840"/>
            <a:ext cx="3149600" cy="21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51" y="2138326"/>
            <a:ext cx="5901709" cy="3866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0000" marR="0" lvl="0" indent="-78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 smtClean="0"/>
              <a:t> Single </a:t>
            </a:r>
            <a:r>
              <a:rPr lang="en-GB" sz="1800" dirty="0"/>
              <a:t>Departmental Plan </a:t>
            </a:r>
            <a:r>
              <a:rPr lang="en-GB" sz="1800" dirty="0" smtClean="0"/>
              <a:t>Objectives (2017</a:t>
            </a:r>
            <a:r>
              <a:rPr lang="en-GB" sz="1800" dirty="0"/>
              <a:t>)</a:t>
            </a:r>
          </a:p>
          <a:p>
            <a:pPr marL="370863" lvl="1" indent="0">
              <a:buNone/>
            </a:pPr>
            <a:r>
              <a:rPr lang="en-GB" sz="1800" dirty="0"/>
              <a:t>1.Fix the broken housing market</a:t>
            </a:r>
          </a:p>
          <a:p>
            <a:pPr marL="370863" lvl="1" indent="0">
              <a:buNone/>
            </a:pPr>
            <a:r>
              <a:rPr lang="en-GB" sz="1800" dirty="0"/>
              <a:t>2.Grow local economies</a:t>
            </a:r>
          </a:p>
          <a:p>
            <a:pPr marL="370863" lvl="1" indent="0">
              <a:buNone/>
            </a:pPr>
            <a:r>
              <a:rPr lang="en-GB" sz="1800" dirty="0"/>
              <a:t>3.Build integrated communities</a:t>
            </a:r>
          </a:p>
          <a:p>
            <a:pPr marL="370863" lvl="1" indent="0">
              <a:buNone/>
            </a:pPr>
            <a:r>
              <a:rPr lang="en-GB" sz="1800" dirty="0"/>
              <a:t>4.Support effective local government</a:t>
            </a:r>
          </a:p>
          <a:p>
            <a:pPr marL="370863" lvl="1" indent="0">
              <a:buNone/>
            </a:pPr>
            <a:r>
              <a:rPr lang="en-GB" sz="1800" dirty="0"/>
              <a:t>5.Ensure an effective response to the Grenfell Tower fire</a:t>
            </a:r>
          </a:p>
          <a:p>
            <a:pPr marL="370863" lvl="1" indent="0">
              <a:buNone/>
            </a:pPr>
            <a:r>
              <a:rPr lang="en-GB" sz="1800" dirty="0"/>
              <a:t>6.Support local government, local economies and the housing sector to get ready for EU Exit, so that the department can continue to deliver its policies</a:t>
            </a:r>
          </a:p>
        </p:txBody>
      </p:sp>
    </p:spTree>
    <p:extLst>
      <p:ext uri="{BB962C8B-B14F-4D97-AF65-F5344CB8AC3E}">
        <p14:creationId xmlns:p14="http://schemas.microsoft.com/office/powerpoint/2010/main" val="23000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51" y="3455582"/>
            <a:ext cx="9390137" cy="2966483"/>
          </a:xfrm>
        </p:spPr>
        <p:txBody>
          <a:bodyPr/>
          <a:lstStyle/>
          <a:p>
            <a:r>
              <a:rPr lang="en-GB" sz="1800" dirty="0" smtClean="0"/>
              <a:t> show’s the </a:t>
            </a:r>
            <a:r>
              <a:rPr lang="en-GB" sz="1800" dirty="0"/>
              <a:t>latest performance data and visualisations on a range of MHCLG policy areas.</a:t>
            </a:r>
          </a:p>
          <a:p>
            <a:r>
              <a:rPr lang="en-GB" sz="1800" dirty="0" smtClean="0"/>
              <a:t> options </a:t>
            </a:r>
            <a:r>
              <a:rPr lang="en-GB" sz="1800" dirty="0"/>
              <a:t>to download data and snip charts for use in presentations, briefings and </a:t>
            </a:r>
            <a:r>
              <a:rPr lang="en-GB" sz="1800" dirty="0" smtClean="0"/>
              <a:t>reports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automatic </a:t>
            </a:r>
            <a:r>
              <a:rPr lang="en-GB" sz="1800" dirty="0"/>
              <a:t>data updates from </a:t>
            </a:r>
            <a:r>
              <a:rPr lang="en-GB" sz="1800" dirty="0" smtClean="0">
                <a:hlinkClick r:id="rId3"/>
              </a:rPr>
              <a:t>OpenDataCommunities</a:t>
            </a:r>
            <a:r>
              <a:rPr lang="en-GB" sz="1800" dirty="0" smtClean="0"/>
              <a:t>, the departments open data platform </a:t>
            </a:r>
            <a:r>
              <a:rPr lang="en-GB" sz="1800" dirty="0"/>
              <a:t>which </a:t>
            </a:r>
            <a:r>
              <a:rPr lang="en-GB" sz="1800" dirty="0" smtClean="0"/>
              <a:t>we aim </a:t>
            </a:r>
            <a:r>
              <a:rPr lang="en-GB" sz="1800" dirty="0"/>
              <a:t>to keep up to date within 24 hours of </a:t>
            </a:r>
            <a:r>
              <a:rPr lang="en-GB" sz="1800" dirty="0" smtClean="0"/>
              <a:t>publication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access via your desktop, laptop, tablet or mobile phone</a:t>
            </a:r>
          </a:p>
          <a:p>
            <a:r>
              <a:rPr lang="en-GB" sz="1800" dirty="0" smtClean="0"/>
              <a:t> from </a:t>
            </a:r>
            <a:r>
              <a:rPr lang="en-GB" sz="1800" dirty="0"/>
              <a:t>the front page you can see the latest statistics on key policy areas and then drill down to charts and further data.</a:t>
            </a:r>
          </a:p>
          <a:p>
            <a:pPr marL="101600" indent="0">
              <a:buNone/>
            </a:pPr>
            <a:endParaRPr lang="en-GB" sz="1800" dirty="0" smtClean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sym typeface="Calibri" pitchFamily="34" charset="0"/>
              </a:rPr>
              <a:t>What is it? 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8" y="1032325"/>
            <a:ext cx="8885274" cy="24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008" y="595707"/>
            <a:ext cx="3121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/>
            <a:r>
              <a:rPr lang="en-GB" dirty="0">
                <a:solidFill>
                  <a:srgbClr val="002060"/>
                </a:solidFill>
                <a:hlinkClick r:id="rId5"/>
              </a:rPr>
              <a:t>https://iu.opendatacommunities.org/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sym typeface="Calibri" pitchFamily="34" charset="0"/>
              </a:rPr>
              <a:t>What is it? 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0" y="532805"/>
            <a:ext cx="7948109" cy="293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0" y="3633244"/>
            <a:ext cx="6020881" cy="268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8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615" y="1850064"/>
            <a:ext cx="4574855" cy="4489533"/>
          </a:xfrm>
        </p:spPr>
        <p:txBody>
          <a:bodyPr/>
          <a:lstStyle/>
          <a:p>
            <a:r>
              <a:rPr lang="en-GB" sz="1800" dirty="0" smtClean="0"/>
              <a:t> The </a:t>
            </a:r>
            <a:r>
              <a:rPr lang="en-GB" sz="1800" dirty="0"/>
              <a:t>departments </a:t>
            </a:r>
            <a:r>
              <a:rPr lang="en-GB" sz="1800" dirty="0" smtClean="0"/>
              <a:t>linked data platform</a:t>
            </a:r>
          </a:p>
          <a:p>
            <a:r>
              <a:rPr lang="en-GB" sz="1800" dirty="0"/>
              <a:t> Open access to local data  </a:t>
            </a:r>
          </a:p>
          <a:p>
            <a:r>
              <a:rPr lang="en-GB" sz="1800" dirty="0" smtClean="0"/>
              <a:t> A selection of official statistics and data outputs on themes related to MHCLG’s objectives</a:t>
            </a:r>
          </a:p>
          <a:p>
            <a:pPr lvl="1"/>
            <a:r>
              <a:rPr lang="en-GB" sz="1800" dirty="0" smtClean="0"/>
              <a:t> Housing supply, </a:t>
            </a:r>
          </a:p>
          <a:p>
            <a:pPr lvl="1"/>
            <a:r>
              <a:rPr lang="en-GB" sz="1800" dirty="0"/>
              <a:t> </a:t>
            </a:r>
            <a:r>
              <a:rPr lang="en-GB" sz="1800" dirty="0" smtClean="0"/>
              <a:t>home ownership, </a:t>
            </a:r>
          </a:p>
          <a:p>
            <a:pPr lvl="1"/>
            <a:r>
              <a:rPr lang="en-GB" sz="1800" dirty="0"/>
              <a:t> </a:t>
            </a:r>
            <a:r>
              <a:rPr lang="en-GB" sz="1800" dirty="0" smtClean="0"/>
              <a:t>devolution of power to support local growth</a:t>
            </a:r>
          </a:p>
          <a:p>
            <a:pPr lvl="1"/>
            <a:r>
              <a:rPr lang="en-GB" sz="1800" dirty="0" smtClean="0"/>
              <a:t> building strong communities.</a:t>
            </a:r>
          </a:p>
          <a:p>
            <a:pPr marL="342901" lvl="1" indent="0">
              <a:buNone/>
            </a:pPr>
            <a:endParaRPr lang="en-GB" sz="1800" dirty="0" smtClean="0">
              <a:hlinkClick r:id="rId3"/>
            </a:endParaRPr>
          </a:p>
          <a:p>
            <a:pPr marL="342901" lvl="1" indent="0">
              <a:buNone/>
            </a:pPr>
            <a:r>
              <a:rPr lang="en-GB" sz="1800" dirty="0" smtClean="0">
                <a:hlinkClick r:id="rId3"/>
              </a:rPr>
              <a:t>OpenDataCommunities</a:t>
            </a:r>
            <a:endParaRPr lang="en-GB" sz="1800" dirty="0" smtClean="0"/>
          </a:p>
          <a:p>
            <a:pPr marL="101600" indent="0">
              <a:buNone/>
            </a:pPr>
            <a:endParaRPr lang="en-GB" sz="1800" dirty="0" smtClean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sym typeface="Calibri" pitchFamily="34" charset="0"/>
              </a:rPr>
              <a:t>OpenDataCommunities 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5" y="587374"/>
            <a:ext cx="659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71" y="2147777"/>
            <a:ext cx="4670596" cy="32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096" y="618341"/>
            <a:ext cx="8675999" cy="5185486"/>
          </a:xfrm>
        </p:spPr>
        <p:txBody>
          <a:bodyPr/>
          <a:lstStyle/>
          <a:p>
            <a:r>
              <a:rPr lang="en-GB" sz="1800" dirty="0" smtClean="0"/>
              <a:t> Developed by Swirrl</a:t>
            </a:r>
          </a:p>
          <a:p>
            <a:endParaRPr lang="en-GB" sz="1800" dirty="0"/>
          </a:p>
          <a:p>
            <a:endParaRPr lang="en-GB" sz="1800" dirty="0" smtClean="0"/>
          </a:p>
          <a:p>
            <a:pPr marL="101600" indent="0">
              <a:buNone/>
            </a:pPr>
            <a:endParaRPr lang="en-GB" sz="1800" dirty="0" smtClean="0"/>
          </a:p>
          <a:p>
            <a:r>
              <a:rPr lang="en-GB" sz="1800" dirty="0" smtClean="0"/>
              <a:t> Data Analysis and Statistics team / OpenDataCommunities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 Single Departmental Plan objectives / measures</a:t>
            </a:r>
          </a:p>
          <a:p>
            <a:endParaRPr lang="en-GB" sz="1800" dirty="0"/>
          </a:p>
          <a:p>
            <a:endParaRPr lang="en-GB" sz="1800" dirty="0" smtClean="0"/>
          </a:p>
          <a:p>
            <a:pPr marL="101600" indent="0">
              <a:buNone/>
            </a:pPr>
            <a:endParaRPr lang="en-GB" sz="1800" dirty="0" smtClean="0"/>
          </a:p>
          <a:p>
            <a:r>
              <a:rPr lang="en-GB" sz="1800" dirty="0" smtClean="0"/>
              <a:t> Analysts / statisticians on indicators and presentation</a:t>
            </a:r>
            <a:endParaRPr lang="en-GB" sz="1800" dirty="0"/>
          </a:p>
          <a:p>
            <a:pPr marL="101600" indent="0">
              <a:buNone/>
            </a:pPr>
            <a:endParaRPr lang="en-GB" sz="1800" i="1" u="sng" dirty="0" smtClean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ea typeface="Calibri" pitchFamily="34" charset="0"/>
                <a:sym typeface="Calibri" pitchFamily="34" charset="0"/>
              </a:rPr>
              <a:t>How it was created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7"/>
          <a:stretch/>
        </p:blipFill>
        <p:spPr bwMode="auto">
          <a:xfrm>
            <a:off x="2969540" y="2879578"/>
            <a:ext cx="347640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66" y="1290656"/>
            <a:ext cx="752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41" y="552469"/>
            <a:ext cx="6143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40" y="4479779"/>
            <a:ext cx="4924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40" y="6108861"/>
            <a:ext cx="1190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096" y="606056"/>
            <a:ext cx="4755589" cy="5185486"/>
          </a:xfrm>
        </p:spPr>
        <p:txBody>
          <a:bodyPr/>
          <a:lstStyle/>
          <a:p>
            <a:r>
              <a:rPr lang="en-GB" sz="1800" dirty="0" smtClean="0"/>
              <a:t> tool available for use in department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easier to use evidence and data in policy making</a:t>
            </a:r>
          </a:p>
          <a:p>
            <a:pPr marL="101600" indent="0">
              <a:buNone/>
            </a:pPr>
            <a:endParaRPr lang="en-GB" sz="1800" dirty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  <a:extLst/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 smtClean="0">
                <a:solidFill>
                  <a:srgbClr val="FFFFFF"/>
                </a:solidFill>
                <a:ea typeface="Calibri" pitchFamily="34" charset="0"/>
                <a:sym typeface="Calibri" pitchFamily="34" charset="0"/>
              </a:rPr>
              <a:t>Key outcomes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84" y="756394"/>
            <a:ext cx="4445997" cy="186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7" y="1846476"/>
            <a:ext cx="4160364" cy="41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/>
          <a:stretch/>
        </p:blipFill>
        <p:spPr bwMode="auto">
          <a:xfrm>
            <a:off x="5066683" y="2998903"/>
            <a:ext cx="3576339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binetOfficetemplate_v1">
  <a:themeElements>
    <a:clrScheme name="Office">
      <a:dk1>
        <a:srgbClr val="000000"/>
      </a:dk1>
      <a:lt1>
        <a:srgbClr val="FFFFFF"/>
      </a:lt1>
      <a:dk2>
        <a:srgbClr val="004368"/>
      </a:dk2>
      <a:lt2>
        <a:srgbClr val="EEECE1"/>
      </a:lt2>
      <a:accent1>
        <a:srgbClr val="0078BA"/>
      </a:accent1>
      <a:accent2>
        <a:srgbClr val="19ADFF"/>
      </a:accent2>
      <a:accent3>
        <a:srgbClr val="666666"/>
      </a:accent3>
      <a:accent4>
        <a:srgbClr val="A2A2A2"/>
      </a:accent4>
      <a:accent5>
        <a:srgbClr val="28A197"/>
      </a:accent5>
      <a:accent6>
        <a:srgbClr val="95D0CB"/>
      </a:accent6>
      <a:hlink>
        <a:srgbClr val="606060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1EC68EDD-4DF1-4BE2-9A2B-1925F41CF20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8591</TotalTime>
  <Words>523</Words>
  <Application>Microsoft Office PowerPoint</Application>
  <PresentationFormat>Custom</PresentationFormat>
  <Paragraphs>109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CabinetOfficetemplate_v1</vt:lpstr>
      <vt:lpstr>MHCLG Online Data Dashboard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Dives</dc:title>
  <dc:creator>Ciaran Devlin</dc:creator>
  <cp:lastModifiedBy>Rob Green</cp:lastModifiedBy>
  <cp:revision>383</cp:revision>
  <cp:lastPrinted>2018-05-15T17:44:03Z</cp:lastPrinted>
  <dcterms:modified xsi:type="dcterms:W3CDTF">2018-05-31T11:29:06Z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8b2b5e7c-638e-4243-b5a7-e0a4d86d6d31</vt:lpwstr>
  </property>
  <property fmtid="{D5CDD505-2E9C-101B-9397-08002B2CF9AE}" pid="3" name="bjSaver">
    <vt:lpwstr>WyTJdXsOZBmlusUuTbC3G5In+mjhDwFQ</vt:lpwstr>
  </property>
  <property fmtid="{D5CDD505-2E9C-101B-9397-08002B2CF9AE}" pid="4" name="bjDocumentSecurityLabel">
    <vt:lpwstr>No Marking</vt:lpwstr>
  </property>
</Properties>
</file>