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20"/>
  </p:notesMasterIdLst>
  <p:sldIdLst>
    <p:sldId id="257" r:id="rId3"/>
    <p:sldId id="264" r:id="rId4"/>
    <p:sldId id="266" r:id="rId5"/>
    <p:sldId id="267" r:id="rId6"/>
    <p:sldId id="268" r:id="rId7"/>
    <p:sldId id="270" r:id="rId8"/>
    <p:sldId id="269" r:id="rId9"/>
    <p:sldId id="271" r:id="rId10"/>
    <p:sldId id="272" r:id="rId11"/>
    <p:sldId id="279" r:id="rId12"/>
    <p:sldId id="280" r:id="rId13"/>
    <p:sldId id="278" r:id="rId14"/>
    <p:sldId id="275" r:id="rId15"/>
    <p:sldId id="273" r:id="rId16"/>
    <p:sldId id="274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89740" autoAdjust="0"/>
  </p:normalViewPr>
  <p:slideViewPr>
    <p:cSldViewPr snapToGrid="0">
      <p:cViewPr varScale="1">
        <p:scale>
          <a:sx n="68" d="100"/>
          <a:sy n="68" d="100"/>
        </p:scale>
        <p:origin x="10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936B5-B223-468D-A7C3-1C1C0A345CB4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E498D-A2C4-4F2B-AE36-94933761E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41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E498D-A2C4-4F2B-AE36-94933761EFA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32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E498D-A2C4-4F2B-AE36-94933761EFA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71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E498D-A2C4-4F2B-AE36-94933761EFA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48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0CCD-48EA-4F06-ADAA-1014F2F41B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A5A-9DA6-4557-AB6E-54513A681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8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0CCD-48EA-4F06-ADAA-1014F2F41B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A5A-9DA6-4557-AB6E-54513A681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0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0CCD-48EA-4F06-ADAA-1014F2F41B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A5A-9DA6-4557-AB6E-54513A681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75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arr connections bottom.jpg"/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2030400"/>
            <a:ext cx="12192000" cy="482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093" y="1828803"/>
            <a:ext cx="10795651" cy="1470025"/>
          </a:xfrm>
        </p:spPr>
        <p:txBody>
          <a:bodyPr lIns="0" tIns="0" rIns="0" bIns="0" anchor="b" anchorCtr="0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093" y="3464171"/>
            <a:ext cx="10795651" cy="1752600"/>
          </a:xfrm>
        </p:spPr>
        <p:txBody>
          <a:bodyPr lIns="0" tIns="0" rIns="0" bIns="0" anchor="t" anchorCtr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544" y="290853"/>
            <a:ext cx="4267200" cy="123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718" y="5738357"/>
            <a:ext cx="10058400" cy="84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69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7992" y="2343708"/>
            <a:ext cx="10795651" cy="1470025"/>
          </a:xfrm>
        </p:spPr>
        <p:txBody>
          <a:bodyPr lIns="0" tIns="0" rIns="0" bIns="0" anchor="b" anchorCtr="0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7992" y="3937276"/>
            <a:ext cx="10795651" cy="1752600"/>
          </a:xfrm>
        </p:spPr>
        <p:txBody>
          <a:bodyPr lIns="0" tIns="0" rIns="0" bIns="0" anchor="t" anchorCtr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21" y="388573"/>
            <a:ext cx="3271612" cy="947406"/>
          </a:xfrm>
          <a:prstGeom prst="rect">
            <a:avLst/>
          </a:prstGeom>
        </p:spPr>
      </p:pic>
      <p:pic>
        <p:nvPicPr>
          <p:cNvPr id="7" name="Picture 6" descr="farr connections bottom.jpg"/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2030400"/>
            <a:ext cx="12192000" cy="48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41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arr connections2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402" y="10739"/>
            <a:ext cx="9064598" cy="42324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2173"/>
            <a:ext cx="10972800" cy="4054230"/>
          </a:xfrm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09600" y="445600"/>
            <a:ext cx="109728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rgbClr val="E67F38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073" y="6036286"/>
            <a:ext cx="2334490" cy="6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97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rr connections2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402" y="10739"/>
            <a:ext cx="9064598" cy="423244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09599" y="1699847"/>
            <a:ext cx="5343119" cy="4054230"/>
          </a:xfrm>
          <a:ln>
            <a:noFill/>
          </a:ln>
        </p:spPr>
        <p:txBody>
          <a:bodyPr lIns="0" tIns="0" rIns="0" bIns="0" numCol="1" spcCol="21600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6192011" y="1699847"/>
            <a:ext cx="5343119" cy="4054230"/>
          </a:xfrm>
          <a:ln>
            <a:noFill/>
          </a:ln>
        </p:spPr>
        <p:txBody>
          <a:bodyPr lIns="0" tIns="0" rIns="0" bIns="0" numCol="1" spcCol="21600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09600" y="445600"/>
            <a:ext cx="109728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rgbClr val="E67F38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073" y="6036286"/>
            <a:ext cx="2334490" cy="6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3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rr connections2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402" y="10739"/>
            <a:ext cx="9064598" cy="4232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993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073" y="6036286"/>
            <a:ext cx="2334490" cy="6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33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rr connections2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402" y="10739"/>
            <a:ext cx="9064598" cy="4232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073" y="6036286"/>
            <a:ext cx="2334490" cy="6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29/07/13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>
                <a:solidFill>
                  <a:prstClr val="black"/>
                </a:solidFill>
              </a:rPr>
              <a:t>CoOP</a:t>
            </a:r>
            <a:r>
              <a:rPr lang="en-GB" dirty="0">
                <a:solidFill>
                  <a:prstClr val="black"/>
                </a:solidFill>
              </a:rPr>
              <a:t> Meeting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" y="11430"/>
            <a:ext cx="12192000" cy="1041307"/>
            <a:chOff x="-1" y="11429"/>
            <a:chExt cx="9144000" cy="104130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29"/>
              <a:ext cx="2915816" cy="917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-1" y="1052736"/>
              <a:ext cx="9144000" cy="0"/>
            </a:xfrm>
            <a:prstGeom prst="line">
              <a:avLst/>
            </a:prstGeom>
            <a:ln w="762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317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0CCD-48EA-4F06-ADAA-1014F2F41B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A5A-9DA6-4557-AB6E-54513A681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3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0CCD-48EA-4F06-ADAA-1014F2F41B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A5A-9DA6-4557-AB6E-54513A681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1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0CCD-48EA-4F06-ADAA-1014F2F41B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A5A-9DA6-4557-AB6E-54513A681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2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0CCD-48EA-4F06-ADAA-1014F2F41B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A5A-9DA6-4557-AB6E-54513A681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6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0CCD-48EA-4F06-ADAA-1014F2F41B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A5A-9DA6-4557-AB6E-54513A681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5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0CCD-48EA-4F06-ADAA-1014F2F41B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A5A-9DA6-4557-AB6E-54513A681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7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0CCD-48EA-4F06-ADAA-1014F2F41B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A5A-9DA6-4557-AB6E-54513A681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1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F0CCD-48EA-4F06-ADAA-1014F2F41B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09A5A-9DA6-4557-AB6E-54513A681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0" rIns="0" bIns="4680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EAD5533-46AC-7B44-83F7-5DF6085A8223}" type="datetimeFigureOut">
              <a:rPr lang="en-US" smtClean="0">
                <a:solidFill>
                  <a:srgbClr val="636463">
                    <a:tint val="75000"/>
                  </a:srgbClr>
                </a:solidFill>
              </a:rPr>
              <a:pPr defTabSz="457200"/>
              <a:t>9/12/2019</a:t>
            </a:fld>
            <a:endParaRPr lang="en-US">
              <a:solidFill>
                <a:srgbClr val="63646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63646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C704DC3-F99B-174F-8F3C-1DBEB23A3EDB}" type="slidenum">
              <a:rPr lang="en-US" smtClean="0">
                <a:solidFill>
                  <a:srgbClr val="636463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63646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3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chemeClr val="accent2"/>
          </a:solidFill>
          <a:latin typeface="Century Gothic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hyperlink" Target="mailto:Matthew.Sperrin@Manchester.ac.uk" TargetMode="Externa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9611" y="2556500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CStat</a:t>
            </a:r>
            <a:r>
              <a:rPr lang="en-GB" sz="2800" b="1" dirty="0"/>
              <a:t>: An Academic Perspective</a:t>
            </a:r>
            <a:endParaRPr lang="en-GB" sz="2800" b="1" dirty="0">
              <a:solidFill>
                <a:prstClr val="black"/>
              </a:solidFill>
            </a:endParaRPr>
          </a:p>
          <a:p>
            <a:pPr algn="ctr"/>
            <a:endParaRPr lang="en-GB" sz="2800" dirty="0">
              <a:solidFill>
                <a:prstClr val="black"/>
              </a:solidFill>
            </a:endParaRPr>
          </a:p>
          <a:p>
            <a:pPr algn="ctr"/>
            <a:endParaRPr lang="en-GB" sz="2800" dirty="0">
              <a:solidFill>
                <a:prstClr val="black"/>
              </a:solidFill>
            </a:endParaRPr>
          </a:p>
          <a:p>
            <a:pPr algn="ctr"/>
            <a:endParaRPr lang="en-GB" sz="2000" b="1" dirty="0">
              <a:solidFill>
                <a:prstClr val="black"/>
              </a:solidFill>
            </a:endParaRP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Matthew Sperrin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Senior Lecturer, University of Manchester</a:t>
            </a:r>
          </a:p>
        </p:txBody>
      </p:sp>
      <p:sp>
        <p:nvSpPr>
          <p:cNvPr id="4" name="AutoShape 2" descr="Image result for university of mancheste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42" y="11430"/>
            <a:ext cx="2307758" cy="973585"/>
          </a:xfrm>
          <a:prstGeom prst="rect">
            <a:avLst/>
          </a:prstGeom>
        </p:spPr>
      </p:pic>
      <p:pic>
        <p:nvPicPr>
          <p:cNvPr id="10" name="Picture 2" descr="Farr Institu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85" y="-13609"/>
            <a:ext cx="1931433" cy="102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620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948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Professional development – many things DON’T!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1948" y="1143000"/>
            <a:ext cx="88490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 2: Writing your 10</a:t>
            </a:r>
            <a:r>
              <a:rPr lang="en-GB" baseline="30000" dirty="0"/>
              <a:t>th </a:t>
            </a:r>
            <a:r>
              <a:rPr lang="en-GB" dirty="0"/>
              <a:t> research paper, total time spent = 35 hours.</a:t>
            </a:r>
          </a:p>
          <a:p>
            <a:endParaRPr lang="en-GB" dirty="0"/>
          </a:p>
          <a:p>
            <a:r>
              <a:rPr lang="en-GB" dirty="0"/>
              <a:t>You know how to write a paper (hopefully!)</a:t>
            </a:r>
          </a:p>
          <a:p>
            <a:endParaRPr lang="en-GB" dirty="0"/>
          </a:p>
          <a:p>
            <a:r>
              <a:rPr lang="en-GB" dirty="0"/>
              <a:t>The paper is quite ‘applied’.</a:t>
            </a:r>
          </a:p>
          <a:p>
            <a:endParaRPr lang="en-GB" dirty="0"/>
          </a:p>
          <a:p>
            <a:r>
              <a:rPr lang="en-GB" dirty="0"/>
              <a:t>It is your first time collaborating with clinicians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9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948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Professional development – many things DON’T!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1948" y="1143000"/>
            <a:ext cx="88490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 3: Your 10</a:t>
            </a:r>
            <a:r>
              <a:rPr lang="en-GB" baseline="30000" dirty="0"/>
              <a:t>th</a:t>
            </a:r>
            <a:r>
              <a:rPr lang="en-GB" dirty="0"/>
              <a:t> undergraduate exam board.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… the boundary can be quite blurred in academia as we are always developing ourselves and learning…</a:t>
            </a:r>
          </a:p>
          <a:p>
            <a:endParaRPr lang="en-GB" dirty="0"/>
          </a:p>
          <a:p>
            <a:r>
              <a:rPr lang="en-GB" dirty="0"/>
              <a:t>Apportion ‘learning hours’ against total time appropriately.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083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948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Professional development – many things count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1948" y="1143000"/>
            <a:ext cx="88490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Reviewing papers/grant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Book reviews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Day to day work (novelty)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Writing a grant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Writing a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Delivering a poster / oral presentation at a conference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Acting as a statistical consultant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you feel you have developed / learned from it – it counts.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35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948" y="0"/>
            <a:ext cx="10972800" cy="1143000"/>
          </a:xfrm>
        </p:spPr>
        <p:txBody>
          <a:bodyPr>
            <a:normAutofit/>
          </a:bodyPr>
          <a:lstStyle/>
          <a:p>
            <a:r>
              <a:rPr lang="en-GB" b="1" dirty="0"/>
              <a:t>Advice for building portfolio for </a:t>
            </a:r>
            <a:r>
              <a:rPr lang="en-GB" b="1" dirty="0" err="1"/>
              <a:t>CStat</a:t>
            </a:r>
            <a:r>
              <a:rPr lang="en-GB" b="1" dirty="0"/>
              <a:t> (</a:t>
            </a:r>
            <a:r>
              <a:rPr lang="en-GB" b="1" dirty="0" err="1"/>
              <a:t>etc</a:t>
            </a:r>
            <a:r>
              <a:rPr lang="en-GB" b="1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1948" y="996696"/>
            <a:ext cx="1030882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Committees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These count for many things – but aim for best ‘value’.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Teaching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Look for the next step – e.g. curriculum development &gt; course delivery.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Applied papers: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Giving advice = acknowledgement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Doing the analysis (unless trivial e.g. &lt;1 hour of time) = authorship.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Contribute to study design, do analysis, write methods and results for paper = first authorship (probably).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People are always looking for statisticians as Co-Investigators.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Invitations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you don’t get asked to peer review, ask supervisor / line manager to ‘pass on’ to you.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Get out there – network at conferences, events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 something every (day/week) that scares you…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445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948" y="0"/>
            <a:ext cx="10972800" cy="1143000"/>
          </a:xfrm>
        </p:spPr>
        <p:txBody>
          <a:bodyPr>
            <a:normAutofit/>
          </a:bodyPr>
          <a:lstStyle/>
          <a:p>
            <a:r>
              <a:rPr lang="en-GB" b="1" dirty="0"/>
              <a:t>Why </a:t>
            </a:r>
            <a:r>
              <a:rPr lang="en-GB" b="1" dirty="0" err="1"/>
              <a:t>CStat</a:t>
            </a:r>
            <a:r>
              <a:rPr lang="en-GB" b="1" dirty="0"/>
              <a:t> in academia?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1948" y="1335024"/>
            <a:ext cx="88490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‘Mark of assurance’ when collaborating.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More common in other disciplines so especially useful in cross-disciplinary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Broadly shows that you have experience as well as qualifications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Shows you are committed to personal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Process aligns with and supports existing PDR processes.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May help with job applications / promotions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 would interpret it as meaning you can work independently.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 would like to see this on a job application!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Currently undervalued and underused in academia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This can be changed bottom up, or top down.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216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948" y="0"/>
            <a:ext cx="10972800" cy="1143000"/>
          </a:xfrm>
        </p:spPr>
        <p:txBody>
          <a:bodyPr>
            <a:normAutofit/>
          </a:bodyPr>
          <a:lstStyle/>
          <a:p>
            <a:r>
              <a:rPr lang="en-GB" b="1" dirty="0"/>
              <a:t>Why </a:t>
            </a:r>
            <a:r>
              <a:rPr lang="en-GB" b="1" dirty="0" err="1"/>
              <a:t>CStat</a:t>
            </a:r>
            <a:r>
              <a:rPr lang="en-GB" b="1" dirty="0"/>
              <a:t> in academia?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1948" y="1335024"/>
            <a:ext cx="88490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yourself.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The introspection is encourages will help your development, hence further your career/goals.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Writing down all the things you have done is often a positive experience.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the discipline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Chartered status will only become valuable if it is used.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181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948" y="0"/>
            <a:ext cx="10972800" cy="1143000"/>
          </a:xfrm>
        </p:spPr>
        <p:txBody>
          <a:bodyPr>
            <a:normAutofit/>
          </a:bodyPr>
          <a:lstStyle/>
          <a:p>
            <a:r>
              <a:rPr lang="en-GB" b="1" dirty="0"/>
              <a:t>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1948" y="1335024"/>
            <a:ext cx="8849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Building towards </a:t>
            </a:r>
            <a:r>
              <a:rPr lang="en-GB" dirty="0" err="1"/>
              <a:t>Cstat</a:t>
            </a:r>
            <a:r>
              <a:rPr lang="en-GB" dirty="0"/>
              <a:t> is not a separate activity from building your career as a statistician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Things you aren’t already doing, you probably should be…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While underused in academia, it’s a useful recognition (especially when involved with cross-disciplinary work).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Applying for, and maintaining, </a:t>
            </a:r>
            <a:r>
              <a:rPr lang="en-GB" dirty="0" err="1"/>
              <a:t>CStat</a:t>
            </a:r>
            <a:r>
              <a:rPr lang="en-GB" dirty="0"/>
              <a:t>, is a helpful and positive process.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And it really doesn’t take much time (e.g. &lt; 1 day per year).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361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207501"/>
              </p:ext>
            </p:extLst>
          </p:nvPr>
        </p:nvGraphicFramePr>
        <p:xfrm>
          <a:off x="229235" y="283782"/>
          <a:ext cx="8521573" cy="639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Presentation" r:id="rId3" imgW="4570541" imgH="3427323" progId="PowerPoint.Show.12">
                  <p:embed/>
                </p:oleObj>
              </mc:Choice>
              <mc:Fallback>
                <p:oleObj name="Presentation" r:id="rId3" imgW="4570541" imgH="34273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235" y="283782"/>
                        <a:ext cx="8521573" cy="639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507224" y="4078224"/>
            <a:ext cx="46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>
                <a:hlinkClick r:id="rId5"/>
              </a:rPr>
              <a:t>Matthew.Sperrin@Manchester.ac.uk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@</a:t>
            </a:r>
            <a:r>
              <a:rPr lang="en-GB" dirty="0" err="1"/>
              <a:t>MatthewSperrin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73168" y="1673352"/>
            <a:ext cx="3977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Abstract deadline: 7 November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8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948" y="0"/>
            <a:ext cx="10972800" cy="1143000"/>
          </a:xfrm>
        </p:spPr>
        <p:txBody>
          <a:bodyPr/>
          <a:lstStyle/>
          <a:p>
            <a:r>
              <a:rPr lang="en-GB" b="1" dirty="0"/>
              <a:t>About 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7858" y="1602658"/>
            <a:ext cx="88490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2002-2006: MMORSE, University of Warwick.</a:t>
            </a:r>
          </a:p>
          <a:p>
            <a:endParaRPr lang="en-GB" dirty="0"/>
          </a:p>
          <a:p>
            <a:r>
              <a:rPr lang="en-GB" dirty="0"/>
              <a:t>2006-2009: PhD Statistics, Lancaster University</a:t>
            </a:r>
          </a:p>
          <a:p>
            <a:endParaRPr lang="en-GB" dirty="0"/>
          </a:p>
          <a:p>
            <a:r>
              <a:rPr lang="en-GB" dirty="0"/>
              <a:t>2010: Postdoc, University of Manchester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2011-2013: Lecturer, Lancaster University</a:t>
            </a:r>
          </a:p>
          <a:p>
            <a:endParaRPr lang="en-GB" dirty="0"/>
          </a:p>
          <a:p>
            <a:r>
              <a:rPr lang="en-GB" dirty="0"/>
              <a:t>2013-2016: Lecturer / Senior Lecturer, University of Manchester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633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948" y="0"/>
            <a:ext cx="10972800" cy="1143000"/>
          </a:xfrm>
        </p:spPr>
        <p:txBody>
          <a:bodyPr/>
          <a:lstStyle/>
          <a:p>
            <a:r>
              <a:rPr lang="en-GB" b="1" dirty="0"/>
              <a:t>About 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7858" y="1602658"/>
            <a:ext cx="88490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2002-2006: MMORSE, University of Warwick.</a:t>
            </a:r>
          </a:p>
          <a:p>
            <a:endParaRPr lang="en-GB" dirty="0"/>
          </a:p>
          <a:p>
            <a:r>
              <a:rPr lang="en-GB" dirty="0"/>
              <a:t>2006-2009: PhD Statistics, Lancaster University</a:t>
            </a:r>
          </a:p>
          <a:p>
            <a:endParaRPr lang="en-GB" dirty="0"/>
          </a:p>
          <a:p>
            <a:r>
              <a:rPr lang="en-GB" dirty="0"/>
              <a:t>2010: Postdoc, University of Manchester</a:t>
            </a:r>
          </a:p>
          <a:p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&lt; 2010: Applied for and received </a:t>
            </a:r>
            <a:r>
              <a:rPr lang="en-GB" dirty="0" err="1">
                <a:solidFill>
                  <a:srgbClr val="0070C0"/>
                </a:solidFill>
              </a:rPr>
              <a:t>GradStat</a:t>
            </a:r>
            <a:r>
              <a:rPr lang="en-GB" dirty="0">
                <a:solidFill>
                  <a:srgbClr val="0070C0"/>
                </a:solidFill>
              </a:rPr>
              <a:t> &gt;</a:t>
            </a:r>
          </a:p>
          <a:p>
            <a:endParaRPr lang="en-GB" dirty="0"/>
          </a:p>
          <a:p>
            <a:r>
              <a:rPr lang="en-GB" dirty="0"/>
              <a:t>2011-2013: Lecturer, Lancaster University</a:t>
            </a:r>
          </a:p>
          <a:p>
            <a:endParaRPr lang="en-GB" dirty="0"/>
          </a:p>
          <a:p>
            <a:r>
              <a:rPr lang="en-GB" dirty="0"/>
              <a:t>2013-2016: Lecturer, University of Manchester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&lt; 2014: Applied for and received </a:t>
            </a:r>
            <a:r>
              <a:rPr lang="en-GB" dirty="0" err="1">
                <a:solidFill>
                  <a:srgbClr val="0070C0"/>
                </a:solidFill>
              </a:rPr>
              <a:t>Cstat</a:t>
            </a:r>
            <a:r>
              <a:rPr lang="en-GB" dirty="0">
                <a:solidFill>
                  <a:srgbClr val="0070C0"/>
                </a:solidFill>
              </a:rPr>
              <a:t> &gt;</a:t>
            </a:r>
          </a:p>
          <a:p>
            <a:endParaRPr lang="en-GB" dirty="0"/>
          </a:p>
          <a:p>
            <a:r>
              <a:rPr lang="en-GB" dirty="0"/>
              <a:t>2016-Present: Senior Lecturer, University of Manchester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48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948" y="0"/>
            <a:ext cx="10972800" cy="1143000"/>
          </a:xfrm>
        </p:spPr>
        <p:txBody>
          <a:bodyPr/>
          <a:lstStyle/>
          <a:p>
            <a:r>
              <a:rPr lang="en-GB" b="1" dirty="0"/>
              <a:t>Meeting criteria for </a:t>
            </a:r>
            <a:r>
              <a:rPr lang="en-GB" b="1" dirty="0" err="1"/>
              <a:t>CStat</a:t>
            </a:r>
            <a:endParaRPr lang="en-GB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297858" y="1602658"/>
            <a:ext cx="8849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 </a:t>
            </a:r>
            <a:r>
              <a:rPr lang="en-GB" dirty="0" err="1"/>
              <a:t>Years’’experience</a:t>
            </a:r>
            <a:r>
              <a:rPr lang="en-GB" dirty="0"/>
              <a:t>’ required: Remember that PhD counts for one year only.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Academia and related professions: likely that you are already doing many (most?) of the required activities to apply for and maintain </a:t>
            </a:r>
            <a:r>
              <a:rPr lang="en-GB" dirty="0" err="1">
                <a:solidFill>
                  <a:srgbClr val="0070C0"/>
                </a:solidFill>
              </a:rPr>
              <a:t>CStat</a:t>
            </a:r>
            <a:r>
              <a:rPr lang="en-GB" dirty="0">
                <a:solidFill>
                  <a:srgbClr val="0070C0"/>
                </a:solidFill>
              </a:rPr>
              <a:t>, 4 years on from PhD. 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Being committed to your own development (and prepared to document this!).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4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4226" r="14346"/>
          <a:stretch/>
        </p:blipFill>
        <p:spPr>
          <a:xfrm>
            <a:off x="6294474" y="1252190"/>
            <a:ext cx="5582093" cy="7326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3422" r="13363"/>
          <a:stretch/>
        </p:blipFill>
        <p:spPr>
          <a:xfrm>
            <a:off x="-7402" y="-638"/>
            <a:ext cx="5791514" cy="70166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948" y="0"/>
            <a:ext cx="10972800" cy="1143000"/>
          </a:xfrm>
        </p:spPr>
        <p:txBody>
          <a:bodyPr/>
          <a:lstStyle/>
          <a:p>
            <a:r>
              <a:rPr lang="en-GB" b="1" dirty="0"/>
              <a:t>Application (as it was in 2013 at least!)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38544" y="3895344"/>
            <a:ext cx="494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Nominate (statistical) referees to comment on your contributions during these experience / employment periods.</a:t>
            </a:r>
          </a:p>
        </p:txBody>
      </p:sp>
    </p:spTree>
    <p:extLst>
      <p:ext uri="{BB962C8B-B14F-4D97-AF65-F5344CB8AC3E}">
        <p14:creationId xmlns:p14="http://schemas.microsoft.com/office/powerpoint/2010/main" val="116521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53765"/>
          <a:stretch/>
        </p:blipFill>
        <p:spPr>
          <a:xfrm>
            <a:off x="359604" y="157649"/>
            <a:ext cx="11832396" cy="613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7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52002"/>
          <a:stretch/>
        </p:blipFill>
        <p:spPr>
          <a:xfrm>
            <a:off x="0" y="487258"/>
            <a:ext cx="11832396" cy="6370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b="96381"/>
          <a:stretch/>
        </p:blipFill>
        <p:spPr>
          <a:xfrm>
            <a:off x="0" y="6954"/>
            <a:ext cx="11832396" cy="48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7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948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Professional development – many things count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1948" y="1143000"/>
            <a:ext cx="88490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Training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new academics programme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Soft skill training (e.g. time management, grant writing, assertiveness …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Statistical training (e.g. at RSS)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Supervising a 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Line managing a junior colleague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…especially where these comprise a new (learning) 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Self directed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E.g. ‘reading up on survival analysis’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Learning new material for teaching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12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948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Professional development – many things DON’T!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1948" y="1143000"/>
            <a:ext cx="88490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Doing your day-to-day job.</a:t>
            </a:r>
          </a:p>
          <a:p>
            <a:endParaRPr lang="en-GB" dirty="0"/>
          </a:p>
          <a:p>
            <a:r>
              <a:rPr lang="en-GB" dirty="0"/>
              <a:t>Things that you haven’t developed from.</a:t>
            </a:r>
          </a:p>
          <a:p>
            <a:endParaRPr lang="en-GB" dirty="0"/>
          </a:p>
          <a:p>
            <a:r>
              <a:rPr lang="en-GB" dirty="0"/>
              <a:t>Boundaries can be blurred in an academic role </a:t>
            </a:r>
          </a:p>
          <a:p>
            <a:r>
              <a:rPr lang="en-GB" dirty="0"/>
              <a:t>My pragmatic solution: reduce the # learning hours.</a:t>
            </a:r>
          </a:p>
          <a:p>
            <a:endParaRPr lang="en-GB" dirty="0"/>
          </a:p>
          <a:p>
            <a:r>
              <a:rPr lang="en-GB" dirty="0"/>
              <a:t>Example 1: giving a lecture course for the second time, total time = 200 hours</a:t>
            </a:r>
          </a:p>
          <a:p>
            <a:endParaRPr lang="en-GB" dirty="0"/>
          </a:p>
          <a:p>
            <a:r>
              <a:rPr lang="en-GB" dirty="0"/>
              <a:t>Much of this time is administrative, run of the mill, same as last year.</a:t>
            </a:r>
          </a:p>
          <a:p>
            <a:endParaRPr lang="en-GB" dirty="0"/>
          </a:p>
          <a:p>
            <a:r>
              <a:rPr lang="en-GB" dirty="0"/>
              <a:t>You have tried a new mode of delivery (e.g. video lectures)</a:t>
            </a:r>
          </a:p>
          <a:p>
            <a:endParaRPr lang="en-GB" dirty="0"/>
          </a:p>
          <a:p>
            <a:r>
              <a:rPr lang="en-GB" dirty="0"/>
              <a:t>You have developed the course based on previous feedback.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7508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The Farr Institute Colours">
      <a:dk1>
        <a:srgbClr val="636463"/>
      </a:dk1>
      <a:lt1>
        <a:sysClr val="window" lastClr="FFFFFF"/>
      </a:lt1>
      <a:dk2>
        <a:srgbClr val="105B67"/>
      </a:dk2>
      <a:lt2>
        <a:srgbClr val="DDDEDD"/>
      </a:lt2>
      <a:accent1>
        <a:srgbClr val="814574"/>
      </a:accent1>
      <a:accent2>
        <a:srgbClr val="7FB230"/>
      </a:accent2>
      <a:accent3>
        <a:srgbClr val="E67F38"/>
      </a:accent3>
      <a:accent4>
        <a:srgbClr val="FFFFFE"/>
      </a:accent4>
      <a:accent5>
        <a:srgbClr val="FFFFFE"/>
      </a:accent5>
      <a:accent6>
        <a:srgbClr val="FFFFFE"/>
      </a:accent6>
      <a:hlink>
        <a:srgbClr val="7FB230"/>
      </a:hlink>
      <a:folHlink>
        <a:srgbClr val="7FB23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_Farr logo" id="{EBD29C60-3352-44D5-A230-AA8C251D412E}" vid="{977DE28F-6585-4D35-AC7B-7A866A42178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921</Words>
  <Application>Microsoft Office PowerPoint</Application>
  <PresentationFormat>Widescreen</PresentationFormat>
  <Paragraphs>199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1_Office Theme</vt:lpstr>
      <vt:lpstr>3_Office Theme</vt:lpstr>
      <vt:lpstr>Presentation</vt:lpstr>
      <vt:lpstr>PowerPoint Presentation</vt:lpstr>
      <vt:lpstr>About Me</vt:lpstr>
      <vt:lpstr>About Me</vt:lpstr>
      <vt:lpstr>Meeting criteria for CStat</vt:lpstr>
      <vt:lpstr>Application (as it was in 2013 at least!)</vt:lpstr>
      <vt:lpstr>PowerPoint Presentation</vt:lpstr>
      <vt:lpstr>PowerPoint Presentation</vt:lpstr>
      <vt:lpstr>Professional development – many things count</vt:lpstr>
      <vt:lpstr>Professional development – many things DON’T!</vt:lpstr>
      <vt:lpstr>Professional development – many things DON’T!</vt:lpstr>
      <vt:lpstr>Professional development – many things DON’T!</vt:lpstr>
      <vt:lpstr>Professional development – many things count</vt:lpstr>
      <vt:lpstr>Advice for building portfolio for CStat (etc)</vt:lpstr>
      <vt:lpstr>Why CStat in academia?</vt:lpstr>
      <vt:lpstr>Why CStat in academia?</vt:lpstr>
      <vt:lpstr>Summary</vt:lpstr>
      <vt:lpstr>PowerPoint Presentation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Sperrin</dc:creator>
  <cp:lastModifiedBy>Buczek, Kamila</cp:lastModifiedBy>
  <cp:revision>49</cp:revision>
  <dcterms:created xsi:type="dcterms:W3CDTF">2016-04-07T13:29:49Z</dcterms:created>
  <dcterms:modified xsi:type="dcterms:W3CDTF">2019-09-12T10:55:25Z</dcterms:modified>
</cp:coreProperties>
</file>