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2"/>
  </p:sldMasterIdLst>
  <p:notesMasterIdLst>
    <p:notesMasterId r:id="rId14"/>
  </p:notesMasterIdLst>
  <p:handoutMasterIdLst>
    <p:handoutMasterId r:id="rId15"/>
  </p:handoutMasterIdLst>
  <p:sldIdLst>
    <p:sldId id="256" r:id="rId3"/>
    <p:sldId id="295" r:id="rId4"/>
    <p:sldId id="342" r:id="rId5"/>
    <p:sldId id="343" r:id="rId6"/>
    <p:sldId id="336" r:id="rId7"/>
    <p:sldId id="339" r:id="rId8"/>
    <p:sldId id="337" r:id="rId9"/>
    <p:sldId id="299" r:id="rId10"/>
    <p:sldId id="335" r:id="rId11"/>
    <p:sldId id="330" r:id="rId12"/>
    <p:sldId id="341" r:id="rId13"/>
  </p:sldIdLst>
  <p:sldSz cx="9602788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ina Wells" initials="" lastIdx="11" clrIdx="0"/>
  <p:cmAuthor id="1" name="joshua.harris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97A1"/>
    <a:srgbClr val="28A197"/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155A42-A0BB-4F1F-BDF1-4AFB85BDE1E3}">
  <a:tblStyle styleId="{3E155A42-A0BB-4F1F-BDF1-4AFB85BDE1E3}" styleName="Table_0"/>
  <a:tblStyle styleId="{9379DF72-E005-4C6A-9716-837FFAD1FE0A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82778" autoAdjust="0"/>
  </p:normalViewPr>
  <p:slideViewPr>
    <p:cSldViewPr snapToGrid="0" snapToObjects="1">
      <p:cViewPr>
        <p:scale>
          <a:sx n="66" d="100"/>
          <a:sy n="66" d="100"/>
        </p:scale>
        <p:origin x="2280" y="306"/>
      </p:cViewPr>
      <p:guideLst>
        <p:guide orient="horz" pos="2160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216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346" cy="496253"/>
          </a:xfrm>
          <a:prstGeom prst="rect">
            <a:avLst/>
          </a:prstGeom>
        </p:spPr>
        <p:txBody>
          <a:bodyPr vert="horz" lIns="90571" tIns="45287" rIns="90571" bIns="4528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761" y="1"/>
            <a:ext cx="2945346" cy="496253"/>
          </a:xfrm>
          <a:prstGeom prst="rect">
            <a:avLst/>
          </a:prstGeom>
        </p:spPr>
        <p:txBody>
          <a:bodyPr vert="horz" lIns="90571" tIns="45287" rIns="90571" bIns="45287" rtlCol="0"/>
          <a:lstStyle>
            <a:lvl1pPr algn="r">
              <a:defRPr sz="1200"/>
            </a:lvl1pPr>
          </a:lstStyle>
          <a:p>
            <a:fld id="{DC28191D-5A05-478F-8240-70A7576F2113}" type="datetimeFigureOut">
              <a:rPr lang="en-GB" smtClean="0"/>
              <a:t>12/09/2019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810"/>
            <a:ext cx="2945346" cy="496252"/>
          </a:xfrm>
          <a:prstGeom prst="rect">
            <a:avLst/>
          </a:prstGeom>
        </p:spPr>
        <p:txBody>
          <a:bodyPr vert="horz" lIns="90571" tIns="45287" rIns="90571" bIns="4528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761" y="9428810"/>
            <a:ext cx="2945346" cy="496252"/>
          </a:xfrm>
          <a:prstGeom prst="rect">
            <a:avLst/>
          </a:prstGeom>
        </p:spPr>
        <p:txBody>
          <a:bodyPr vert="horz" lIns="90571" tIns="45287" rIns="90571" bIns="45287" rtlCol="0" anchor="b"/>
          <a:lstStyle>
            <a:lvl1pPr algn="r">
              <a:defRPr sz="1200"/>
            </a:lvl1pPr>
          </a:lstStyle>
          <a:p>
            <a:fld id="{24650176-766F-4F88-96B8-F33E57007F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315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8" cy="496331"/>
          </a:xfrm>
          <a:prstGeom prst="rect">
            <a:avLst/>
          </a:prstGeom>
          <a:noFill/>
          <a:ln>
            <a:noFill/>
          </a:ln>
        </p:spPr>
        <p:txBody>
          <a:bodyPr lIns="90556" tIns="90556" rIns="90556" bIns="90556" anchor="t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2856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0571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5857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11426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64282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1714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69996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22852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8" cy="496331"/>
          </a:xfrm>
          <a:prstGeom prst="rect">
            <a:avLst/>
          </a:prstGeom>
          <a:noFill/>
          <a:ln>
            <a:noFill/>
          </a:ln>
        </p:spPr>
        <p:txBody>
          <a:bodyPr lIns="90556" tIns="90556" rIns="90556" bIns="90556" anchor="t" anchorCtr="0"/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2856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0571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5857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11426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64282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1714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69996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22852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93750" y="744538"/>
            <a:ext cx="5210175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9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0556" tIns="90556" rIns="90556" bIns="90556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8585"/>
            <a:ext cx="2945658" cy="496331"/>
          </a:xfrm>
          <a:prstGeom prst="rect">
            <a:avLst/>
          </a:prstGeom>
          <a:noFill/>
          <a:ln>
            <a:noFill/>
          </a:ln>
        </p:spPr>
        <p:txBody>
          <a:bodyPr lIns="90556" tIns="90556" rIns="90556" bIns="90556" anchor="b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2856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0571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5857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11426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64282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1714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69996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22852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3" y="9428585"/>
            <a:ext cx="2945658" cy="496331"/>
          </a:xfrm>
          <a:prstGeom prst="rect">
            <a:avLst/>
          </a:prstGeom>
          <a:noFill/>
          <a:ln>
            <a:noFill/>
          </a:ln>
        </p:spPr>
        <p:txBody>
          <a:bodyPr lIns="95535" tIns="47767" rIns="95535" bIns="47767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73533"/>
      </p:ext>
    </p:extLst>
  </p:cSld>
  <p:clrMap bg1="lt1" tx1="dk1" bg2="dk2" tx2="lt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793750" y="744538"/>
            <a:ext cx="5210175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79769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5535" tIns="47767" rIns="95535" bIns="47767" anchor="t" anchorCtr="0">
            <a:noAutofit/>
          </a:bodyPr>
          <a:lstStyle/>
          <a:p>
            <a:pPr marL="171450" indent="-171450">
              <a:buSzPct val="25000"/>
              <a:buFont typeface="Arial" panose="020B0604020202020204" pitchFamily="34" charset="0"/>
              <a:buChar char="•"/>
            </a:pPr>
            <a:r>
              <a:rPr lang="en-GB" dirty="0"/>
              <a:t>15 mins</a:t>
            </a:r>
          </a:p>
          <a:p>
            <a:pPr marL="171450" indent="-171450">
              <a:buSzPct val="25000"/>
              <a:buFont typeface="Arial" panose="020B0604020202020204" pitchFamily="34" charset="0"/>
              <a:buChar char="•"/>
            </a:pPr>
            <a:r>
              <a:rPr lang="en-GB" dirty="0"/>
              <a:t>Rob Green</a:t>
            </a:r>
          </a:p>
          <a:p>
            <a:pPr marL="171450" indent="-171450">
              <a:buSzPct val="25000"/>
              <a:buFont typeface="Arial" panose="020B0604020202020204" pitchFamily="34" charset="0"/>
              <a:buChar char="•"/>
            </a:pPr>
            <a:r>
              <a:rPr lang="en-GB" dirty="0"/>
              <a:t>Ministry</a:t>
            </a:r>
            <a:r>
              <a:rPr lang="en-GB" baseline="0" dirty="0"/>
              <a:t> of Housing, Communities and Local Government</a:t>
            </a:r>
          </a:p>
          <a:p>
            <a:pPr marL="171450" indent="-171450">
              <a:buSzPct val="25000"/>
              <a:buFont typeface="Arial" panose="020B0604020202020204" pitchFamily="34" charset="0"/>
              <a:buChar char="•"/>
            </a:pPr>
            <a:r>
              <a:rPr lang="en-GB" baseline="0" dirty="0"/>
              <a:t>Online data dashboard – 2 years – data and visualisation on MHCLG policy areas</a:t>
            </a:r>
            <a:endParaRPr lang="en-GB" dirty="0"/>
          </a:p>
          <a:p>
            <a:pPr marL="171450" indent="-171450">
              <a:buSzPct val="25000"/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SzPct val="25000"/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SzPct val="25000"/>
              <a:buFont typeface="Arial" panose="020B0604020202020204" pitchFamily="34" charset="0"/>
              <a:buNone/>
            </a:pPr>
            <a:endParaRPr lang="en-GB" dirty="0"/>
          </a:p>
          <a:p>
            <a:pPr>
              <a:buSzPct val="25000"/>
            </a:pPr>
            <a:endParaRPr lang="en-GB" dirty="0"/>
          </a:p>
          <a:p>
            <a:pPr>
              <a:buSzPct val="25000"/>
            </a:pPr>
            <a:endParaRPr dirty="0"/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3850443" y="9428585"/>
            <a:ext cx="2945658" cy="496331"/>
          </a:xfrm>
          <a:prstGeom prst="rect">
            <a:avLst/>
          </a:prstGeom>
          <a:noFill/>
          <a:ln>
            <a:noFill/>
          </a:ln>
        </p:spPr>
        <p:txBody>
          <a:bodyPr lIns="95535" tIns="47767" rIns="95535" bIns="47767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</a:t>
            </a:fld>
            <a:endParaRPr lang="en-GB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012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en-GB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429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en-GB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429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en-GB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429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Packs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Deep dives – qual and quant, fieldwork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Dashboards</a:t>
            </a:r>
            <a:r>
              <a:rPr lang="en-GB" baseline="0" dirty="0"/>
              <a:t> / mapping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en-GB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429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en-GB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429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en-GB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429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en-GB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429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en-GB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429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en-GB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429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55">
              <a:defRPr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en-GB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42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1362074" y="2723949"/>
            <a:ext cx="7781925" cy="8765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2800" b="1" i="0" u="none" strike="noStrike" cap="none">
                <a:solidFill>
                  <a:srgbClr val="28A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362074" y="3626919"/>
            <a:ext cx="7781925" cy="771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accent3"/>
              </a:buClr>
              <a:buFont typeface="Arial"/>
              <a:buNone/>
              <a:defRPr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/>
          <p:nvPr/>
        </p:nvSpPr>
        <p:spPr>
          <a:xfrm>
            <a:off x="903287" y="6437412"/>
            <a:ext cx="65" cy="153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000" b="1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Shape 22"/>
          <p:cNvCxnSpPr/>
          <p:nvPr/>
        </p:nvCxnSpPr>
        <p:spPr>
          <a:xfrm>
            <a:off x="1362075" y="4398744"/>
            <a:ext cx="8240713" cy="0"/>
          </a:xfrm>
          <a:prstGeom prst="straightConnector1">
            <a:avLst/>
          </a:prstGeom>
          <a:noFill/>
          <a:ln w="28575" cap="flat" cmpd="sng">
            <a:solidFill>
              <a:srgbClr val="28A19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hape 24"/>
          <p:cNvSpPr txBox="1"/>
          <p:nvPr/>
        </p:nvSpPr>
        <p:spPr>
          <a:xfrm>
            <a:off x="903287" y="6437412"/>
            <a:ext cx="65" cy="153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000" b="1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903287" y="6437412"/>
            <a:ext cx="65" cy="153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000" b="1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1362075" y="4533900"/>
            <a:ext cx="3184524" cy="387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26" name="Picture 2" descr="C:\Users\rcoffey\AppData\Local\Microsoft\Windows\Temporary Internet Files\Content.Outlook\7AB7ZY4I\New IU Logo (Full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13" y="204590"/>
            <a:ext cx="4020111" cy="139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Chart plus Commen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60800" y="385200"/>
            <a:ext cx="8675999" cy="514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60797" y="1143644"/>
            <a:ext cx="4085801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5013325" y="1143644"/>
            <a:ext cx="4116387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chart" idx="3"/>
          </p:nvPr>
        </p:nvSpPr>
        <p:spPr>
          <a:xfrm>
            <a:off x="770400" y="1679435"/>
            <a:ext cx="3776200" cy="37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body" idx="4"/>
          </p:nvPr>
        </p:nvSpPr>
        <p:spPr>
          <a:xfrm rot="-5400000">
            <a:off x="-1274399" y="3411035"/>
            <a:ext cx="3776400" cy="3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5"/>
          </p:nvPr>
        </p:nvSpPr>
        <p:spPr>
          <a:xfrm>
            <a:off x="770400" y="5455835"/>
            <a:ext cx="3776200" cy="2993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6"/>
          </p:nvPr>
        </p:nvSpPr>
        <p:spPr>
          <a:xfrm>
            <a:off x="5013325" y="1679143"/>
            <a:ext cx="4116387" cy="46772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03800" algn="l" rtl="0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31762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143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095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476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harts plus Comment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60800" y="385200"/>
            <a:ext cx="8675999" cy="514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3600" y="1153070"/>
            <a:ext cx="2514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6615000" y="1153070"/>
            <a:ext cx="2514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3"/>
          </p:nvPr>
        </p:nvSpPr>
        <p:spPr>
          <a:xfrm>
            <a:off x="3543994" y="1153070"/>
            <a:ext cx="2514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chart" idx="4"/>
          </p:nvPr>
        </p:nvSpPr>
        <p:spPr>
          <a:xfrm>
            <a:off x="712800" y="1688863"/>
            <a:ext cx="2247900" cy="24510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0" name="Shape 130"/>
          <p:cNvSpPr>
            <a:spLocks noGrp="1"/>
          </p:cNvSpPr>
          <p:nvPr>
            <p:ph type="chart" idx="5"/>
          </p:nvPr>
        </p:nvSpPr>
        <p:spPr>
          <a:xfrm>
            <a:off x="3812194" y="1688863"/>
            <a:ext cx="2246399" cy="24510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1" name="Shape 131"/>
          <p:cNvSpPr>
            <a:spLocks noGrp="1"/>
          </p:cNvSpPr>
          <p:nvPr>
            <p:ph type="chart" idx="6"/>
          </p:nvPr>
        </p:nvSpPr>
        <p:spPr>
          <a:xfrm>
            <a:off x="6883200" y="1688863"/>
            <a:ext cx="2246399" cy="24510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2" name="Shape 132"/>
          <p:cNvSpPr txBox="1">
            <a:spLocks noGrp="1"/>
          </p:cNvSpPr>
          <p:nvPr>
            <p:ph type="body" idx="7"/>
          </p:nvPr>
        </p:nvSpPr>
        <p:spPr>
          <a:xfrm rot="-5400000">
            <a:off x="-640545" y="2786608"/>
            <a:ext cx="2451090" cy="25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8"/>
          </p:nvPr>
        </p:nvSpPr>
        <p:spPr>
          <a:xfrm>
            <a:off x="712800" y="4139953"/>
            <a:ext cx="2247900" cy="2685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9"/>
          </p:nvPr>
        </p:nvSpPr>
        <p:spPr>
          <a:xfrm rot="-5400000">
            <a:off x="2458849" y="2786608"/>
            <a:ext cx="2451090" cy="25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3"/>
          </p:nvPr>
        </p:nvSpPr>
        <p:spPr>
          <a:xfrm>
            <a:off x="3812194" y="4139953"/>
            <a:ext cx="2247900" cy="2685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4"/>
          </p:nvPr>
        </p:nvSpPr>
        <p:spPr>
          <a:xfrm rot="-5400000">
            <a:off x="5619897" y="2685013"/>
            <a:ext cx="2247900" cy="25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5"/>
          </p:nvPr>
        </p:nvSpPr>
        <p:spPr>
          <a:xfrm>
            <a:off x="6871647" y="4139953"/>
            <a:ext cx="2247900" cy="2685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6"/>
          </p:nvPr>
        </p:nvSpPr>
        <p:spPr>
          <a:xfrm>
            <a:off x="715962" y="4772867"/>
            <a:ext cx="2244724" cy="15834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7"/>
          </p:nvPr>
        </p:nvSpPr>
        <p:spPr>
          <a:xfrm>
            <a:off x="3822700" y="4772867"/>
            <a:ext cx="2235199" cy="15834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8"/>
          </p:nvPr>
        </p:nvSpPr>
        <p:spPr>
          <a:xfrm>
            <a:off x="6872288" y="4772867"/>
            <a:ext cx="2247900" cy="15834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Charts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60800" y="385200"/>
            <a:ext cx="8675999" cy="514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3600" y="1147367"/>
            <a:ext cx="4093000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5011976" y="1147367"/>
            <a:ext cx="4113735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chart" idx="3"/>
          </p:nvPr>
        </p:nvSpPr>
        <p:spPr>
          <a:xfrm>
            <a:off x="733000" y="1512400"/>
            <a:ext cx="3813599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6" name="Shape 146"/>
          <p:cNvSpPr txBox="1">
            <a:spLocks noGrp="1"/>
          </p:cNvSpPr>
          <p:nvPr>
            <p:ph type="body" idx="4"/>
          </p:nvPr>
        </p:nvSpPr>
        <p:spPr>
          <a:xfrm rot="-5400000">
            <a:off x="-205000" y="2174601"/>
            <a:ext cx="1600199" cy="275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5"/>
          </p:nvPr>
        </p:nvSpPr>
        <p:spPr>
          <a:xfrm>
            <a:off x="733000" y="3114400"/>
            <a:ext cx="3813599" cy="2685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chart" idx="6"/>
          </p:nvPr>
        </p:nvSpPr>
        <p:spPr>
          <a:xfrm>
            <a:off x="5287776" y="1512400"/>
            <a:ext cx="3837936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9" name="Shape 149"/>
          <p:cNvSpPr txBox="1">
            <a:spLocks noGrp="1"/>
          </p:cNvSpPr>
          <p:nvPr>
            <p:ph type="body" idx="7"/>
          </p:nvPr>
        </p:nvSpPr>
        <p:spPr>
          <a:xfrm rot="-5400000">
            <a:off x="4349777" y="2174601"/>
            <a:ext cx="1600199" cy="275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8"/>
          </p:nvPr>
        </p:nvSpPr>
        <p:spPr>
          <a:xfrm>
            <a:off x="5287776" y="3114400"/>
            <a:ext cx="3837936" cy="2685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9"/>
          </p:nvPr>
        </p:nvSpPr>
        <p:spPr>
          <a:xfrm>
            <a:off x="453600" y="3905250"/>
            <a:ext cx="4093000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3"/>
          </p:nvPr>
        </p:nvSpPr>
        <p:spPr>
          <a:xfrm>
            <a:off x="5011976" y="3905250"/>
            <a:ext cx="4113735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chart" idx="14"/>
          </p:nvPr>
        </p:nvSpPr>
        <p:spPr>
          <a:xfrm>
            <a:off x="733000" y="4260855"/>
            <a:ext cx="3813599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4" name="Shape 154"/>
          <p:cNvSpPr txBox="1">
            <a:spLocks noGrp="1"/>
          </p:cNvSpPr>
          <p:nvPr>
            <p:ph type="body" idx="15"/>
          </p:nvPr>
        </p:nvSpPr>
        <p:spPr>
          <a:xfrm rot="-5400000">
            <a:off x="-205000" y="4923056"/>
            <a:ext cx="1600199" cy="275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6"/>
          </p:nvPr>
        </p:nvSpPr>
        <p:spPr>
          <a:xfrm>
            <a:off x="733000" y="5862855"/>
            <a:ext cx="3813599" cy="2685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chart" idx="17"/>
          </p:nvPr>
        </p:nvSpPr>
        <p:spPr>
          <a:xfrm>
            <a:off x="5518912" y="4260855"/>
            <a:ext cx="36068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7" name="Shape 157"/>
          <p:cNvSpPr txBox="1">
            <a:spLocks noGrp="1"/>
          </p:cNvSpPr>
          <p:nvPr>
            <p:ph type="body" idx="18"/>
          </p:nvPr>
        </p:nvSpPr>
        <p:spPr>
          <a:xfrm rot="-5400000">
            <a:off x="4349777" y="4923056"/>
            <a:ext cx="1600199" cy="275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9"/>
          </p:nvPr>
        </p:nvSpPr>
        <p:spPr>
          <a:xfrm>
            <a:off x="5287776" y="5862855"/>
            <a:ext cx="3837936" cy="2685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harts Comments Righ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60800" y="385200"/>
            <a:ext cx="8675999" cy="514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3600" y="1154112"/>
            <a:ext cx="4093000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chart" idx="2"/>
          </p:nvPr>
        </p:nvSpPr>
        <p:spPr>
          <a:xfrm>
            <a:off x="733000" y="1613416"/>
            <a:ext cx="3813599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3" name="Shape 163"/>
          <p:cNvSpPr txBox="1">
            <a:spLocks noGrp="1"/>
          </p:cNvSpPr>
          <p:nvPr>
            <p:ph type="body" idx="3"/>
          </p:nvPr>
        </p:nvSpPr>
        <p:spPr>
          <a:xfrm rot="-5400000">
            <a:off x="-205000" y="2275616"/>
            <a:ext cx="1600199" cy="275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4"/>
          </p:nvPr>
        </p:nvSpPr>
        <p:spPr>
          <a:xfrm>
            <a:off x="733000" y="3215416"/>
            <a:ext cx="3813599" cy="2685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5"/>
          </p:nvPr>
        </p:nvSpPr>
        <p:spPr>
          <a:xfrm>
            <a:off x="453600" y="3961812"/>
            <a:ext cx="4093000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chart" idx="6"/>
          </p:nvPr>
        </p:nvSpPr>
        <p:spPr>
          <a:xfrm>
            <a:off x="733000" y="4420600"/>
            <a:ext cx="3813599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7" name="Shape 167"/>
          <p:cNvSpPr txBox="1">
            <a:spLocks noGrp="1"/>
          </p:cNvSpPr>
          <p:nvPr>
            <p:ph type="body" idx="7"/>
          </p:nvPr>
        </p:nvSpPr>
        <p:spPr>
          <a:xfrm rot="-5400000">
            <a:off x="-205000" y="5083315"/>
            <a:ext cx="1600199" cy="275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8"/>
          </p:nvPr>
        </p:nvSpPr>
        <p:spPr>
          <a:xfrm>
            <a:off x="733000" y="6023114"/>
            <a:ext cx="3813599" cy="2685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9"/>
          </p:nvPr>
        </p:nvSpPr>
        <p:spPr>
          <a:xfrm>
            <a:off x="5013326" y="1631816"/>
            <a:ext cx="412273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3"/>
          </p:nvPr>
        </p:nvSpPr>
        <p:spPr>
          <a:xfrm>
            <a:off x="5012848" y="4420600"/>
            <a:ext cx="413115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text boxe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60800" y="385200"/>
            <a:ext cx="8675999" cy="514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144800"/>
            <a:ext cx="2528888" cy="241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2"/>
          </p:nvPr>
        </p:nvSpPr>
        <p:spPr>
          <a:xfrm>
            <a:off x="3536950" y="1144800"/>
            <a:ext cx="2538412" cy="241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3"/>
          </p:nvPr>
        </p:nvSpPr>
        <p:spPr>
          <a:xfrm>
            <a:off x="6608763" y="1144800"/>
            <a:ext cx="2527300" cy="241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4"/>
          </p:nvPr>
        </p:nvSpPr>
        <p:spPr>
          <a:xfrm>
            <a:off x="457200" y="3940387"/>
            <a:ext cx="2528888" cy="241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5"/>
          </p:nvPr>
        </p:nvSpPr>
        <p:spPr>
          <a:xfrm>
            <a:off x="3536950" y="3940387"/>
            <a:ext cx="2538412" cy="241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6"/>
          </p:nvPr>
        </p:nvSpPr>
        <p:spPr>
          <a:xfrm>
            <a:off x="6608763" y="3940387"/>
            <a:ext cx="2527300" cy="241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text boxes with heading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60800" y="385200"/>
            <a:ext cx="8675999" cy="75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3600" y="1146976"/>
            <a:ext cx="2514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6615000" y="1146976"/>
            <a:ext cx="2514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3"/>
          </p:nvPr>
        </p:nvSpPr>
        <p:spPr>
          <a:xfrm>
            <a:off x="3543994" y="1146976"/>
            <a:ext cx="2514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4"/>
          </p:nvPr>
        </p:nvSpPr>
        <p:spPr>
          <a:xfrm>
            <a:off x="453600" y="3902400"/>
            <a:ext cx="2514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5"/>
          </p:nvPr>
        </p:nvSpPr>
        <p:spPr>
          <a:xfrm>
            <a:off x="6615000" y="3902400"/>
            <a:ext cx="2514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6"/>
          </p:nvPr>
        </p:nvSpPr>
        <p:spPr>
          <a:xfrm>
            <a:off x="3543994" y="3902400"/>
            <a:ext cx="2514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7"/>
          </p:nvPr>
        </p:nvSpPr>
        <p:spPr>
          <a:xfrm>
            <a:off x="454025" y="1626915"/>
            <a:ext cx="2514599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8"/>
          </p:nvPr>
        </p:nvSpPr>
        <p:spPr>
          <a:xfrm>
            <a:off x="3536950" y="1626915"/>
            <a:ext cx="2520949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9"/>
          </p:nvPr>
        </p:nvSpPr>
        <p:spPr>
          <a:xfrm>
            <a:off x="6608763" y="1626915"/>
            <a:ext cx="2520949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3"/>
          </p:nvPr>
        </p:nvSpPr>
        <p:spPr>
          <a:xfrm>
            <a:off x="457200" y="4384675"/>
            <a:ext cx="2511425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14"/>
          </p:nvPr>
        </p:nvSpPr>
        <p:spPr>
          <a:xfrm>
            <a:off x="3536950" y="4384675"/>
            <a:ext cx="2538412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5"/>
          </p:nvPr>
        </p:nvSpPr>
        <p:spPr>
          <a:xfrm>
            <a:off x="6608763" y="4384675"/>
            <a:ext cx="2520949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 text boxe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60800" y="385200"/>
            <a:ext cx="8675999" cy="514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154112"/>
            <a:ext cx="1890712" cy="2371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2"/>
          </p:nvPr>
        </p:nvSpPr>
        <p:spPr>
          <a:xfrm>
            <a:off x="2719388" y="1154112"/>
            <a:ext cx="1889125" cy="2371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3"/>
          </p:nvPr>
        </p:nvSpPr>
        <p:spPr>
          <a:xfrm>
            <a:off x="4945062" y="1154112"/>
            <a:ext cx="1897062" cy="2371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4"/>
          </p:nvPr>
        </p:nvSpPr>
        <p:spPr>
          <a:xfrm>
            <a:off x="7264400" y="1154112"/>
            <a:ext cx="1871662" cy="2371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5"/>
          </p:nvPr>
        </p:nvSpPr>
        <p:spPr>
          <a:xfrm>
            <a:off x="457200" y="3993501"/>
            <a:ext cx="1890712" cy="2362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6"/>
          </p:nvPr>
        </p:nvSpPr>
        <p:spPr>
          <a:xfrm>
            <a:off x="2719388" y="3993501"/>
            <a:ext cx="1889125" cy="2362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7"/>
          </p:nvPr>
        </p:nvSpPr>
        <p:spPr>
          <a:xfrm>
            <a:off x="4945062" y="3993501"/>
            <a:ext cx="1897062" cy="2362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8"/>
          </p:nvPr>
        </p:nvSpPr>
        <p:spPr>
          <a:xfrm>
            <a:off x="7264400" y="3993501"/>
            <a:ext cx="1871662" cy="2362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 text boxes with heading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60800" y="385200"/>
            <a:ext cx="8675999" cy="514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3600" y="1153070"/>
            <a:ext cx="1879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2"/>
          </p:nvPr>
        </p:nvSpPr>
        <p:spPr>
          <a:xfrm>
            <a:off x="2721466" y="1153070"/>
            <a:ext cx="1879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3"/>
          </p:nvPr>
        </p:nvSpPr>
        <p:spPr>
          <a:xfrm>
            <a:off x="4945062" y="1153070"/>
            <a:ext cx="1879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4"/>
          </p:nvPr>
        </p:nvSpPr>
        <p:spPr>
          <a:xfrm>
            <a:off x="7257200" y="1153070"/>
            <a:ext cx="1879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5"/>
          </p:nvPr>
        </p:nvSpPr>
        <p:spPr>
          <a:xfrm>
            <a:off x="453600" y="3908332"/>
            <a:ext cx="1879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6"/>
          </p:nvPr>
        </p:nvSpPr>
        <p:spPr>
          <a:xfrm>
            <a:off x="2721466" y="3908332"/>
            <a:ext cx="1879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7"/>
          </p:nvPr>
        </p:nvSpPr>
        <p:spPr>
          <a:xfrm>
            <a:off x="4945062" y="3908332"/>
            <a:ext cx="1879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8"/>
          </p:nvPr>
        </p:nvSpPr>
        <p:spPr>
          <a:xfrm>
            <a:off x="7257200" y="3908332"/>
            <a:ext cx="1879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9"/>
          </p:nvPr>
        </p:nvSpPr>
        <p:spPr>
          <a:xfrm>
            <a:off x="454025" y="1615545"/>
            <a:ext cx="1879599" cy="20044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3"/>
          </p:nvPr>
        </p:nvSpPr>
        <p:spPr>
          <a:xfrm>
            <a:off x="2719388" y="1615545"/>
            <a:ext cx="1881186" cy="20044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14"/>
          </p:nvPr>
        </p:nvSpPr>
        <p:spPr>
          <a:xfrm>
            <a:off x="4945062" y="1615545"/>
            <a:ext cx="1897062" cy="20044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15"/>
          </p:nvPr>
        </p:nvSpPr>
        <p:spPr>
          <a:xfrm>
            <a:off x="7264400" y="1615545"/>
            <a:ext cx="1871662" cy="19237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16"/>
          </p:nvPr>
        </p:nvSpPr>
        <p:spPr>
          <a:xfrm>
            <a:off x="454025" y="4394200"/>
            <a:ext cx="1879599" cy="1962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17"/>
          </p:nvPr>
        </p:nvSpPr>
        <p:spPr>
          <a:xfrm>
            <a:off x="2719388" y="4394200"/>
            <a:ext cx="1889125" cy="1962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body" idx="18"/>
          </p:nvPr>
        </p:nvSpPr>
        <p:spPr>
          <a:xfrm>
            <a:off x="4945062" y="4394200"/>
            <a:ext cx="1897062" cy="1962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19"/>
          </p:nvPr>
        </p:nvSpPr>
        <p:spPr>
          <a:xfrm>
            <a:off x="7264400" y="4394200"/>
            <a:ext cx="1879599" cy="1962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s 1/3 spli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60800" y="385200"/>
            <a:ext cx="8675999" cy="514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53599" y="1144800"/>
            <a:ext cx="2567995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body" idx="2"/>
          </p:nvPr>
        </p:nvSpPr>
        <p:spPr>
          <a:xfrm>
            <a:off x="3487507" y="1144800"/>
            <a:ext cx="5649291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3"/>
          </p:nvPr>
        </p:nvSpPr>
        <p:spPr>
          <a:xfrm>
            <a:off x="454024" y="1677125"/>
            <a:ext cx="2567995" cy="4679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03800" algn="l" rtl="0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31762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143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095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476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4"/>
          </p:nvPr>
        </p:nvSpPr>
        <p:spPr>
          <a:xfrm>
            <a:off x="3490019" y="1677125"/>
            <a:ext cx="5646042" cy="4679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03800" algn="l" rtl="0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31762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143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095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476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s 3/1 spli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60800" y="385200"/>
            <a:ext cx="8675999" cy="514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555109" y="1144800"/>
            <a:ext cx="2581690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body" idx="2"/>
          </p:nvPr>
        </p:nvSpPr>
        <p:spPr>
          <a:xfrm>
            <a:off x="457200" y="1144800"/>
            <a:ext cx="5661813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3"/>
          </p:nvPr>
        </p:nvSpPr>
        <p:spPr>
          <a:xfrm>
            <a:off x="457200" y="1677125"/>
            <a:ext cx="5661769" cy="4679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03800" algn="l" rtl="0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31762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143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095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476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body" idx="4"/>
          </p:nvPr>
        </p:nvSpPr>
        <p:spPr>
          <a:xfrm>
            <a:off x="6586970" y="1677125"/>
            <a:ext cx="2549092" cy="4679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03800" algn="l" rtl="0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31762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143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095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476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3600" y="385200"/>
            <a:ext cx="8675999" cy="4875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rgbClr val="28A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3600" y="1154112"/>
            <a:ext cx="8675999" cy="518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78400" algn="l" rtl="0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text boxe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60800" y="385200"/>
            <a:ext cx="8675999" cy="514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154112"/>
            <a:ext cx="4089399" cy="247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5013326" y="1154112"/>
            <a:ext cx="4122738" cy="247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457200" y="3927475"/>
            <a:ext cx="4089399" cy="2428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5012848" y="3927475"/>
            <a:ext cx="4131150" cy="24288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text boxes with heading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60800" y="385200"/>
            <a:ext cx="8675999" cy="75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3599" y="1614903"/>
            <a:ext cx="4092574" cy="1974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53599" y="3895200"/>
            <a:ext cx="4092574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5013701" y="3895200"/>
            <a:ext cx="4116012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453599" y="1144800"/>
            <a:ext cx="4092574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5"/>
          </p:nvPr>
        </p:nvSpPr>
        <p:spPr>
          <a:xfrm>
            <a:off x="5013701" y="1144800"/>
            <a:ext cx="4116012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6"/>
          </p:nvPr>
        </p:nvSpPr>
        <p:spPr>
          <a:xfrm>
            <a:off x="5013325" y="1622503"/>
            <a:ext cx="4122738" cy="19954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7"/>
          </p:nvPr>
        </p:nvSpPr>
        <p:spPr>
          <a:xfrm>
            <a:off x="454024" y="4381500"/>
            <a:ext cx="4092574" cy="1974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8"/>
          </p:nvPr>
        </p:nvSpPr>
        <p:spPr>
          <a:xfrm>
            <a:off x="5013701" y="4381500"/>
            <a:ext cx="4116012" cy="1974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boxes with heading and callou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60800" y="385200"/>
            <a:ext cx="8675999" cy="75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3599" y="1568800"/>
            <a:ext cx="4092574" cy="15935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53599" y="3895200"/>
            <a:ext cx="4092574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3"/>
          </p:nvPr>
        </p:nvSpPr>
        <p:spPr>
          <a:xfrm>
            <a:off x="5013701" y="3895200"/>
            <a:ext cx="4116012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4"/>
          </p:nvPr>
        </p:nvSpPr>
        <p:spPr>
          <a:xfrm>
            <a:off x="453599" y="1144800"/>
            <a:ext cx="4092574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5"/>
          </p:nvPr>
        </p:nvSpPr>
        <p:spPr>
          <a:xfrm>
            <a:off x="5013701" y="1144800"/>
            <a:ext cx="4116012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6"/>
          </p:nvPr>
        </p:nvSpPr>
        <p:spPr>
          <a:xfrm>
            <a:off x="5013325" y="1576399"/>
            <a:ext cx="4122738" cy="16101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7"/>
          </p:nvPr>
        </p:nvSpPr>
        <p:spPr>
          <a:xfrm>
            <a:off x="454024" y="4335396"/>
            <a:ext cx="4092574" cy="15935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8"/>
          </p:nvPr>
        </p:nvSpPr>
        <p:spPr>
          <a:xfrm>
            <a:off x="5013701" y="4335396"/>
            <a:ext cx="4116012" cy="15935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9"/>
          </p:nvPr>
        </p:nvSpPr>
        <p:spPr>
          <a:xfrm>
            <a:off x="453597" y="3228536"/>
            <a:ext cx="4092574" cy="3837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3"/>
          </p:nvPr>
        </p:nvSpPr>
        <p:spPr>
          <a:xfrm>
            <a:off x="5013325" y="3228536"/>
            <a:ext cx="4123475" cy="3837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4"/>
          </p:nvPr>
        </p:nvSpPr>
        <p:spPr>
          <a:xfrm>
            <a:off x="5013325" y="5978585"/>
            <a:ext cx="4123475" cy="3837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5"/>
          </p:nvPr>
        </p:nvSpPr>
        <p:spPr>
          <a:xfrm>
            <a:off x="453597" y="5978585"/>
            <a:ext cx="4092574" cy="3837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60800" y="385200"/>
            <a:ext cx="8675999" cy="514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154112"/>
            <a:ext cx="2528888" cy="4903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03800" algn="l" rtl="0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31762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143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095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476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3546475" y="1154112"/>
            <a:ext cx="2528888" cy="4903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03800" algn="l" rtl="0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31762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143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095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476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3"/>
          </p:nvPr>
        </p:nvSpPr>
        <p:spPr>
          <a:xfrm>
            <a:off x="6618288" y="1154112"/>
            <a:ext cx="2525711" cy="4903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03800" algn="l" rtl="0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31762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143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095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476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s with heading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60800" y="385200"/>
            <a:ext cx="8675999" cy="514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3600" y="1144800"/>
            <a:ext cx="2514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6615000" y="1144800"/>
            <a:ext cx="2514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3"/>
          </p:nvPr>
        </p:nvSpPr>
        <p:spPr>
          <a:xfrm>
            <a:off x="3543994" y="1144800"/>
            <a:ext cx="25145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4"/>
          </p:nvPr>
        </p:nvSpPr>
        <p:spPr>
          <a:xfrm>
            <a:off x="457200" y="1677125"/>
            <a:ext cx="2511425" cy="4679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03800" algn="l" rtl="0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31762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143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095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476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5"/>
          </p:nvPr>
        </p:nvSpPr>
        <p:spPr>
          <a:xfrm>
            <a:off x="3543300" y="1677125"/>
            <a:ext cx="2514599" cy="4679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03800" algn="l" rtl="0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31762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143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095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476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6"/>
          </p:nvPr>
        </p:nvSpPr>
        <p:spPr>
          <a:xfrm>
            <a:off x="6615113" y="1677125"/>
            <a:ext cx="2514599" cy="4679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03800" algn="l" rtl="0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31762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143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095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47637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har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3600" y="385200"/>
            <a:ext cx="8675999" cy="4875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chart" idx="2"/>
          </p:nvPr>
        </p:nvSpPr>
        <p:spPr>
          <a:xfrm>
            <a:off x="770400" y="1692910"/>
            <a:ext cx="8373599" cy="293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60797" y="1157119"/>
            <a:ext cx="8683201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3"/>
          </p:nvPr>
        </p:nvSpPr>
        <p:spPr>
          <a:xfrm rot="-5400000">
            <a:off x="-853049" y="3003160"/>
            <a:ext cx="2933700" cy="3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4"/>
          </p:nvPr>
        </p:nvSpPr>
        <p:spPr>
          <a:xfrm>
            <a:off x="770400" y="4626610"/>
            <a:ext cx="8366400" cy="2993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5"/>
          </p:nvPr>
        </p:nvSpPr>
        <p:spPr>
          <a:xfrm>
            <a:off x="770399" y="5316537"/>
            <a:ext cx="8359313" cy="10398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0150" algn="l" rtl="0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3811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06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1588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5398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har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60800" y="385200"/>
            <a:ext cx="8675999" cy="514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60797" y="1154112"/>
            <a:ext cx="4085801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5013323" y="1160587"/>
            <a:ext cx="4123475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chart" idx="3"/>
          </p:nvPr>
        </p:nvSpPr>
        <p:spPr>
          <a:xfrm>
            <a:off x="770400" y="1689905"/>
            <a:ext cx="3776200" cy="293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9" name="Shape 109"/>
          <p:cNvSpPr txBox="1">
            <a:spLocks noGrp="1"/>
          </p:cNvSpPr>
          <p:nvPr>
            <p:ph type="body" idx="4"/>
          </p:nvPr>
        </p:nvSpPr>
        <p:spPr>
          <a:xfrm rot="-5400000">
            <a:off x="-853049" y="3000155"/>
            <a:ext cx="2933700" cy="3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5"/>
          </p:nvPr>
        </p:nvSpPr>
        <p:spPr>
          <a:xfrm>
            <a:off x="770400" y="4623605"/>
            <a:ext cx="3776200" cy="2993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chart" idx="6"/>
          </p:nvPr>
        </p:nvSpPr>
        <p:spPr>
          <a:xfrm>
            <a:off x="5303012" y="1689905"/>
            <a:ext cx="3836987" cy="293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7"/>
          </p:nvPr>
        </p:nvSpPr>
        <p:spPr>
          <a:xfrm rot="-5400000">
            <a:off x="3696874" y="3017467"/>
            <a:ext cx="2933700" cy="278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8"/>
          </p:nvPr>
        </p:nvSpPr>
        <p:spPr>
          <a:xfrm>
            <a:off x="5303012" y="4623605"/>
            <a:ext cx="3836987" cy="2993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2413" marR="0" lvl="1" indent="-11113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8312" marR="0" lvl="2" indent="-1111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15963" marR="0" lvl="3" indent="-4762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96938" marR="0" lvl="4" indent="-7937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9"/>
          </p:nvPr>
        </p:nvSpPr>
        <p:spPr>
          <a:xfrm>
            <a:off x="769937" y="5258667"/>
            <a:ext cx="3776661" cy="11064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3"/>
          </p:nvPr>
        </p:nvSpPr>
        <p:spPr>
          <a:xfrm>
            <a:off x="5367337" y="5258667"/>
            <a:ext cx="3776661" cy="11064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116500" algn="l" rtl="0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444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1270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603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/>
        <p:spPr>
          <a:xfrm>
            <a:off x="1588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3600" y="385200"/>
            <a:ext cx="8675999" cy="4875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3600" y="1154112"/>
            <a:ext cx="8675999" cy="518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000" marR="0" lvl="0" indent="-78400" algn="l" rtl="0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8535600" y="6572810"/>
            <a:ext cx="601199" cy="1692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1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100" b="0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 descr="C:\Users\rcoffey\AppData\Local\Microsoft\Windows\Temporary Internet Files\Content.Outlook\7AB7ZY4I\New IU Logo (Half).png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6201283"/>
            <a:ext cx="846833" cy="5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datacommunities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u.opendatacommunities.org/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datacommunities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ctrTitle"/>
          </p:nvPr>
        </p:nvSpPr>
        <p:spPr>
          <a:xfrm>
            <a:off x="1362074" y="2723949"/>
            <a:ext cx="7781925" cy="876502"/>
          </a:xfrm>
          <a:prstGeom prst="rect">
            <a:avLst/>
          </a:prstGeom>
          <a:noFill/>
          <a:ln>
            <a:noFill/>
          </a:ln>
        </p:spPr>
        <p:txBody>
          <a:bodyPr lIns="0" tIns="0" rIns="0" bIns="36000" anchor="b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GB" dirty="0"/>
              <a:t>MHCLG Online Data Dashboard </a:t>
            </a:r>
            <a:endParaRPr lang="en-GB" sz="2800" b="1" i="0" u="none" strike="noStrike" cap="none" dirty="0">
              <a:solidFill>
                <a:srgbClr val="28A1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body" idx="2"/>
          </p:nvPr>
        </p:nvSpPr>
        <p:spPr>
          <a:xfrm>
            <a:off x="1362075" y="4618570"/>
            <a:ext cx="6729302" cy="4021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RSS Excellence in Official Statistics Awards Webinar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dirty="0"/>
              <a:t>16</a:t>
            </a:r>
            <a:r>
              <a:rPr lang="en-GB" baseline="30000" dirty="0"/>
              <a:t>th</a:t>
            </a:r>
            <a:r>
              <a:rPr lang="en-GB" dirty="0"/>
              <a:t> 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8"/>
          <p:cNvSpPr txBox="1">
            <a:spLocks/>
          </p:cNvSpPr>
          <p:nvPr/>
        </p:nvSpPr>
        <p:spPr bwMode="auto">
          <a:xfrm>
            <a:off x="1251" y="4"/>
            <a:ext cx="9602788" cy="457196"/>
          </a:xfrm>
          <a:prstGeom prst="rect">
            <a:avLst/>
          </a:prstGeom>
          <a:solidFill>
            <a:srgbClr val="28A197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FFFFFF"/>
              </a:buClr>
              <a:buSzPct val="25000"/>
              <a:defRPr/>
            </a:pPr>
            <a:r>
              <a:rPr lang="en-GB" sz="1600" b="1" dirty="0">
                <a:solidFill>
                  <a:srgbClr val="FFFFFF"/>
                </a:solidFill>
                <a:sym typeface="Calibri" pitchFamily="34" charset="0"/>
              </a:rPr>
              <a:t>Next steps</a:t>
            </a:r>
            <a:endParaRPr lang="en-GB" sz="1600" b="1" dirty="0">
              <a:solidFill>
                <a:srgbClr val="FFFFFF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14607" r="2283"/>
          <a:stretch/>
        </p:blipFill>
        <p:spPr bwMode="auto">
          <a:xfrm>
            <a:off x="376899" y="3643084"/>
            <a:ext cx="7692572" cy="206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173699" y="728261"/>
            <a:ext cx="5367719" cy="20944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80000" marR="0" lvl="0" indent="-78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dirty="0"/>
              <a:t> keeping it up to date</a:t>
            </a:r>
          </a:p>
          <a:p>
            <a:r>
              <a:rPr lang="en-GB" sz="1800" dirty="0"/>
              <a:t> will monitor use / feedback to inform development </a:t>
            </a:r>
          </a:p>
          <a:p>
            <a:r>
              <a:rPr lang="en-GB" sz="1800" dirty="0"/>
              <a:t> adding in further SDP strategic objectives </a:t>
            </a:r>
          </a:p>
          <a:p>
            <a:r>
              <a:rPr lang="en-GB" sz="1800" dirty="0"/>
              <a:t> adding functionality</a:t>
            </a:r>
          </a:p>
          <a:p>
            <a:r>
              <a:rPr lang="en-GB" sz="1800" dirty="0"/>
              <a:t> going public?</a:t>
            </a:r>
          </a:p>
          <a:p>
            <a:endParaRPr lang="en-GB" sz="1800" dirty="0"/>
          </a:p>
        </p:txBody>
      </p:sp>
      <p:pic>
        <p:nvPicPr>
          <p:cNvPr id="8" name="Picture 7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8" t="19493" r="10457" b="5961"/>
          <a:stretch/>
        </p:blipFill>
        <p:spPr>
          <a:xfrm>
            <a:off x="4845359" y="1306078"/>
            <a:ext cx="468000" cy="468000"/>
          </a:xfrm>
          <a:prstGeom prst="ellipse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901" y="1938871"/>
            <a:ext cx="468000" cy="468000"/>
          </a:xfrm>
          <a:prstGeom prst="rect">
            <a:avLst/>
          </a:prstGeom>
        </p:spPr>
      </p:pic>
      <p:pic>
        <p:nvPicPr>
          <p:cNvPr id="10" name="Picture 1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9714" r="33537" b="16000"/>
          <a:stretch>
            <a:fillRect/>
          </a:stretch>
        </p:blipFill>
        <p:spPr bwMode="auto">
          <a:xfrm>
            <a:off x="4845359" y="2627283"/>
            <a:ext cx="468000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0" t="11198" r="14176" b="9570"/>
          <a:stretch/>
        </p:blipFill>
        <p:spPr>
          <a:xfrm>
            <a:off x="4845359" y="1941065"/>
            <a:ext cx="447090" cy="468000"/>
          </a:xfrm>
          <a:prstGeom prst="ellipse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25517" y="1326224"/>
            <a:ext cx="1868050" cy="391708"/>
          </a:xfrm>
          <a:prstGeom prst="rect">
            <a:avLst/>
          </a:prstGeom>
        </p:spPr>
        <p:txBody>
          <a:bodyPr wrap="square" lIns="36000" tIns="0" rIns="0" bIns="0" anchor="ctr">
            <a:noAutofit/>
          </a:bodyPr>
          <a:lstStyle/>
          <a:p>
            <a:r>
              <a:rPr lang="en-US" sz="1050" b="1" dirty="0">
                <a:solidFill>
                  <a:srgbClr val="2897A1"/>
                </a:solidFill>
                <a:latin typeface="Calibri" panose="020F0502020204030204" pitchFamily="34" charset="0"/>
              </a:rPr>
              <a:t>HOUSING MARKET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10190" y="1964441"/>
            <a:ext cx="1728192" cy="39170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US" sz="1050" b="1" dirty="0">
                <a:solidFill>
                  <a:srgbClr val="2897A1"/>
                </a:solidFill>
                <a:latin typeface="Calibri" panose="020F0502020204030204" pitchFamily="34" charset="0"/>
              </a:rPr>
              <a:t>GRENFELL RESPONSE</a:t>
            </a:r>
            <a:endParaRPr lang="en-GB" sz="1000" b="1" dirty="0">
              <a:solidFill>
                <a:srgbClr val="2897A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63106" y="2651968"/>
            <a:ext cx="1685973" cy="39170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US" sz="1050" b="1" dirty="0">
                <a:solidFill>
                  <a:srgbClr val="2897A1"/>
                </a:solidFill>
                <a:latin typeface="Calibri" panose="020F0502020204030204" pitchFamily="34" charset="0"/>
              </a:rPr>
              <a:t>INTEGRATED COMMUNITIES</a:t>
            </a:r>
            <a:endParaRPr lang="en-GB" sz="1000" b="1" dirty="0">
              <a:solidFill>
                <a:srgbClr val="2897A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64343" y="1977017"/>
            <a:ext cx="1699665" cy="39170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US" sz="1050" b="1" dirty="0">
                <a:solidFill>
                  <a:srgbClr val="2897A1"/>
                </a:solidFill>
                <a:latin typeface="Calibri" panose="020F0502020204030204" pitchFamily="34" charset="0"/>
              </a:rPr>
              <a:t>LOCAL GROWTH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88918" y="1297277"/>
            <a:ext cx="2007132" cy="39170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050" b="1" dirty="0">
                <a:solidFill>
                  <a:srgbClr val="2897A1"/>
                </a:solidFill>
                <a:latin typeface="Calibri" panose="020F0502020204030204" pitchFamily="34" charset="0"/>
              </a:rPr>
              <a:t>EFFECTIVE LOCAL GOVERNMENT</a:t>
            </a:r>
          </a:p>
        </p:txBody>
      </p:sp>
      <p:sp>
        <p:nvSpPr>
          <p:cNvPr id="17" name="Oval 16"/>
          <p:cNvSpPr/>
          <p:nvPr/>
        </p:nvSpPr>
        <p:spPr>
          <a:xfrm>
            <a:off x="7117238" y="2625089"/>
            <a:ext cx="432048" cy="432048"/>
          </a:xfrm>
          <a:prstGeom prst="ellipse">
            <a:avLst/>
          </a:prstGeom>
          <a:solidFill>
            <a:srgbClr val="2897A1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897A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53238" y="2661089"/>
            <a:ext cx="360040" cy="2793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EU</a:t>
            </a:r>
            <a:endParaRPr lang="en-GB" sz="2400" dirty="0">
              <a:solidFill>
                <a:schemeClr val="bg1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10190" y="2625089"/>
            <a:ext cx="1700992" cy="39170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US" sz="1050" b="1" dirty="0">
                <a:solidFill>
                  <a:srgbClr val="2897A1"/>
                </a:solidFill>
                <a:latin typeface="Calibri" panose="020F0502020204030204" pitchFamily="34" charset="0"/>
              </a:rPr>
              <a:t>EXITING THE EU</a:t>
            </a:r>
          </a:p>
        </p:txBody>
      </p:sp>
      <p:pic>
        <p:nvPicPr>
          <p:cNvPr id="20" name="Picture 2" descr="\\desktop21.dclg.gov.uk\DCLGDFS\UserData$\nwood2\Documents\LG.pn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rgbClr val="00999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" r="4796" b="15783"/>
          <a:stretch/>
        </p:blipFill>
        <p:spPr bwMode="auto">
          <a:xfrm>
            <a:off x="7073245" y="1306078"/>
            <a:ext cx="511311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865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8"/>
          <p:cNvSpPr txBox="1">
            <a:spLocks/>
          </p:cNvSpPr>
          <p:nvPr/>
        </p:nvSpPr>
        <p:spPr bwMode="auto">
          <a:xfrm>
            <a:off x="1251" y="4"/>
            <a:ext cx="9602788" cy="457196"/>
          </a:xfrm>
          <a:prstGeom prst="rect">
            <a:avLst/>
          </a:prstGeom>
          <a:solidFill>
            <a:srgbClr val="28A197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FFFFFF"/>
              </a:buClr>
              <a:buSzPct val="25000"/>
              <a:defRPr/>
            </a:pPr>
            <a:r>
              <a:rPr lang="en-GB" sz="1600" b="1" dirty="0">
                <a:solidFill>
                  <a:srgbClr val="FFFFFF"/>
                </a:solidFill>
                <a:ea typeface="Calibri" pitchFamily="34" charset="0"/>
                <a:sym typeface="Calibri" pitchFamily="34" charset="0"/>
              </a:rPr>
              <a:t>Questions / comments?</a:t>
            </a:r>
            <a:endParaRPr lang="en-GB" sz="1600" b="1" dirty="0">
              <a:solidFill>
                <a:srgbClr val="FFFFFF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45" y="879720"/>
            <a:ext cx="8675999" cy="3063629"/>
          </a:xfrm>
        </p:spPr>
        <p:txBody>
          <a:bodyPr/>
          <a:lstStyle/>
          <a:p>
            <a:br>
              <a:rPr lang="en-GB" sz="2000" b="0" dirty="0">
                <a:solidFill>
                  <a:schemeClr val="tx1"/>
                </a:solidFill>
              </a:rPr>
            </a:br>
            <a:br>
              <a:rPr lang="en-GB" sz="2000" b="0" dirty="0">
                <a:solidFill>
                  <a:schemeClr val="tx1"/>
                </a:solidFill>
              </a:rPr>
            </a:br>
            <a:br>
              <a:rPr lang="en-GB" sz="2000" b="0" dirty="0">
                <a:solidFill>
                  <a:schemeClr val="tx1"/>
                </a:solidFill>
              </a:rPr>
            </a:br>
            <a:br>
              <a:rPr lang="en-GB" sz="2000" b="0" dirty="0">
                <a:solidFill>
                  <a:schemeClr val="tx1"/>
                </a:solidFill>
              </a:rPr>
            </a:br>
            <a:endParaRPr lang="en-GB" sz="2000" b="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4645" y="1056052"/>
            <a:ext cx="8675999" cy="3063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rgbClr val="28A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GB" sz="2000" b="0" dirty="0">
                <a:solidFill>
                  <a:schemeClr val="tx1"/>
                </a:solidFill>
              </a:rPr>
              <a:t>rob.green@communities.gsi.gov.uk</a:t>
            </a:r>
          </a:p>
        </p:txBody>
      </p:sp>
    </p:spTree>
    <p:extLst>
      <p:ext uri="{BB962C8B-B14F-4D97-AF65-F5344CB8AC3E}">
        <p14:creationId xmlns:p14="http://schemas.microsoft.com/office/powerpoint/2010/main" val="597496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0" indent="-342900">
              <a:buFont typeface="+mj-lt"/>
              <a:buAutoNum type="arabicPeriod"/>
            </a:pPr>
            <a:r>
              <a:rPr lang="en-GB" sz="1800" dirty="0"/>
              <a:t>MHCLG Implementation Unit</a:t>
            </a:r>
          </a:p>
          <a:p>
            <a:pPr marL="444500" indent="-342900">
              <a:buFont typeface="+mj-lt"/>
              <a:buAutoNum type="arabicPeriod"/>
            </a:pPr>
            <a:r>
              <a:rPr lang="en-GB" sz="1800" dirty="0"/>
              <a:t>Motivation for the MHCLG Online Data Dashboard</a:t>
            </a:r>
          </a:p>
          <a:p>
            <a:pPr marL="444500" indent="-342900">
              <a:buFont typeface="+mj-lt"/>
              <a:buAutoNum type="arabicPeriod"/>
            </a:pPr>
            <a:r>
              <a:rPr lang="en-GB" sz="1800" dirty="0"/>
              <a:t>What is it?</a:t>
            </a:r>
          </a:p>
          <a:p>
            <a:pPr marL="444500" indent="-342900">
              <a:buFont typeface="+mj-lt"/>
              <a:buAutoNum type="arabicPeriod"/>
            </a:pPr>
            <a:r>
              <a:rPr lang="en-GB" sz="1800" dirty="0"/>
              <a:t>OpenDataCommunities</a:t>
            </a:r>
          </a:p>
          <a:p>
            <a:pPr marL="444500" indent="-342900">
              <a:buFont typeface="+mj-lt"/>
              <a:buAutoNum type="arabicPeriod"/>
            </a:pPr>
            <a:r>
              <a:rPr lang="en-GB" sz="1800" dirty="0"/>
              <a:t>How it was created</a:t>
            </a:r>
          </a:p>
          <a:p>
            <a:pPr marL="444500" indent="-342900">
              <a:buFont typeface="+mj-lt"/>
              <a:buAutoNum type="arabicPeriod"/>
            </a:pPr>
            <a:r>
              <a:rPr lang="en-GB" sz="1800" dirty="0"/>
              <a:t>Key outcomes</a:t>
            </a:r>
          </a:p>
          <a:p>
            <a:pPr marL="444500" indent="-342900">
              <a:buFont typeface="+mj-lt"/>
              <a:buAutoNum type="arabicPeriod"/>
            </a:pPr>
            <a:r>
              <a:rPr lang="en-GB" sz="1800" dirty="0"/>
              <a:t>Next steps</a:t>
            </a:r>
          </a:p>
        </p:txBody>
      </p:sp>
      <p:sp>
        <p:nvSpPr>
          <p:cNvPr id="4" name="Shape 148"/>
          <p:cNvSpPr txBox="1">
            <a:spLocks/>
          </p:cNvSpPr>
          <p:nvPr/>
        </p:nvSpPr>
        <p:spPr bwMode="auto">
          <a:xfrm>
            <a:off x="1251" y="4"/>
            <a:ext cx="9602788" cy="457196"/>
          </a:xfrm>
          <a:prstGeom prst="rect">
            <a:avLst/>
          </a:prstGeom>
          <a:solidFill>
            <a:srgbClr val="28A197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FFFFFF"/>
              </a:buClr>
              <a:buSzPct val="25000"/>
              <a:defRPr/>
            </a:pPr>
            <a:r>
              <a:rPr lang="en-GB" sz="1600" b="1" dirty="0">
                <a:solidFill>
                  <a:srgbClr val="FFFFFF"/>
                </a:solidFill>
                <a:sym typeface="Calibri" pitchFamily="34" charset="0"/>
              </a:rPr>
              <a:t>Agenda</a:t>
            </a:r>
            <a:endParaRPr lang="en-GB" sz="1600" b="1" dirty="0">
              <a:solidFill>
                <a:srgbClr val="FFFFFF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56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856" y="2477386"/>
            <a:ext cx="9154632" cy="3426276"/>
          </a:xfrm>
        </p:spPr>
        <p:txBody>
          <a:bodyPr/>
          <a:lstStyle/>
          <a:p>
            <a:pPr marL="101600" indent="0">
              <a:buNone/>
            </a:pPr>
            <a:r>
              <a:rPr lang="en-GB" sz="1800" dirty="0"/>
              <a:t>MHCLG’s Implementation Unit exists to drive better implementation of the Secretary of State’s priorities. </a:t>
            </a:r>
          </a:p>
          <a:p>
            <a:pPr marL="101600" indent="0">
              <a:buNone/>
            </a:pPr>
            <a:r>
              <a:rPr lang="en-GB" sz="1800" dirty="0"/>
              <a:t>Main functions: </a:t>
            </a:r>
          </a:p>
          <a:p>
            <a:r>
              <a:rPr lang="en-GB" sz="1800" dirty="0"/>
              <a:t> </a:t>
            </a:r>
            <a:r>
              <a:rPr lang="en-GB" sz="1800" b="1" dirty="0"/>
              <a:t>Tracking progress</a:t>
            </a:r>
            <a:r>
              <a:rPr lang="en-GB" sz="1800" dirty="0"/>
              <a:t> – performance reporting to Ministers and central government departments</a:t>
            </a:r>
          </a:p>
          <a:p>
            <a:r>
              <a:rPr lang="en-GB" sz="1800" dirty="0"/>
              <a:t> </a:t>
            </a:r>
            <a:r>
              <a:rPr lang="en-GB" sz="1800" b="1" dirty="0"/>
              <a:t>Problem solving </a:t>
            </a:r>
            <a:r>
              <a:rPr lang="en-GB" sz="1800" dirty="0"/>
              <a:t>– quick reviews and deep dives on policies and programmes</a:t>
            </a:r>
          </a:p>
          <a:p>
            <a:r>
              <a:rPr lang="en-GB" sz="1800" dirty="0"/>
              <a:t> </a:t>
            </a:r>
            <a:r>
              <a:rPr lang="en-GB" sz="1800" b="1" dirty="0"/>
              <a:t>Building capability </a:t>
            </a:r>
            <a:r>
              <a:rPr lang="en-GB" sz="1800" dirty="0"/>
              <a:t>– providing tools and training in the department to increase implementation skills</a:t>
            </a:r>
          </a:p>
        </p:txBody>
      </p:sp>
      <p:sp>
        <p:nvSpPr>
          <p:cNvPr id="4" name="Shape 148"/>
          <p:cNvSpPr txBox="1">
            <a:spLocks/>
          </p:cNvSpPr>
          <p:nvPr/>
        </p:nvSpPr>
        <p:spPr bwMode="auto">
          <a:xfrm>
            <a:off x="1251" y="4"/>
            <a:ext cx="9602788" cy="457196"/>
          </a:xfrm>
          <a:prstGeom prst="rect">
            <a:avLst/>
          </a:prstGeom>
          <a:solidFill>
            <a:srgbClr val="28A197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FFFFFF"/>
              </a:buClr>
              <a:buSzPct val="25000"/>
              <a:defRPr/>
            </a:pPr>
            <a:r>
              <a:rPr lang="en-GB" sz="1600" b="1" dirty="0">
                <a:solidFill>
                  <a:srgbClr val="FFFFFF"/>
                </a:solidFill>
                <a:ea typeface="Calibri" pitchFamily="34" charset="0"/>
                <a:sym typeface="Calibri" pitchFamily="34" charset="0"/>
              </a:rPr>
              <a:t>MHCLG Implementation Unit</a:t>
            </a:r>
            <a:endParaRPr lang="en-GB" sz="1600" b="1" dirty="0">
              <a:solidFill>
                <a:srgbClr val="FFFFFF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6" y="534201"/>
            <a:ext cx="4653789" cy="1615593"/>
          </a:xfrm>
          <a:prstGeom prst="rect">
            <a:avLst/>
          </a:prstGeom>
        </p:spPr>
      </p:pic>
      <p:pic>
        <p:nvPicPr>
          <p:cNvPr id="8" name="Picture 7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8" t="19493" r="10457" b="5961"/>
          <a:stretch/>
        </p:blipFill>
        <p:spPr>
          <a:xfrm>
            <a:off x="4937979" y="514055"/>
            <a:ext cx="468000" cy="468000"/>
          </a:xfrm>
          <a:prstGeom prst="ellipse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21" y="1146848"/>
            <a:ext cx="468000" cy="468000"/>
          </a:xfrm>
          <a:prstGeom prst="rect">
            <a:avLst/>
          </a:prstGeom>
        </p:spPr>
      </p:pic>
      <p:pic>
        <p:nvPicPr>
          <p:cNvPr id="10" name="Picture 1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9714" r="33537" b="16000"/>
          <a:stretch>
            <a:fillRect/>
          </a:stretch>
        </p:blipFill>
        <p:spPr bwMode="auto">
          <a:xfrm>
            <a:off x="4937979" y="1835260"/>
            <a:ext cx="468000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0" t="11198" r="14176" b="9570"/>
          <a:stretch/>
        </p:blipFill>
        <p:spPr>
          <a:xfrm>
            <a:off x="4937979" y="1149042"/>
            <a:ext cx="447090" cy="468000"/>
          </a:xfrm>
          <a:prstGeom prst="ellipse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418137" y="534201"/>
            <a:ext cx="1868050" cy="391708"/>
          </a:xfrm>
          <a:prstGeom prst="rect">
            <a:avLst/>
          </a:prstGeom>
        </p:spPr>
        <p:txBody>
          <a:bodyPr wrap="square" lIns="36000" tIns="0" rIns="0" bIns="0" anchor="ctr">
            <a:noAutofit/>
          </a:bodyPr>
          <a:lstStyle/>
          <a:p>
            <a:r>
              <a:rPr lang="en-US" sz="1050" b="1" dirty="0">
                <a:solidFill>
                  <a:srgbClr val="2897A1"/>
                </a:solidFill>
                <a:latin typeface="Calibri" panose="020F0502020204030204" pitchFamily="34" charset="0"/>
              </a:rPr>
              <a:t>HOUSING MARKET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02810" y="1172418"/>
            <a:ext cx="1728192" cy="39170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US" sz="1050" b="1" dirty="0">
                <a:solidFill>
                  <a:srgbClr val="2897A1"/>
                </a:solidFill>
                <a:latin typeface="Calibri" panose="020F0502020204030204" pitchFamily="34" charset="0"/>
              </a:rPr>
              <a:t>GRENFELL RESPONSE</a:t>
            </a:r>
            <a:endParaRPr lang="en-GB" sz="1000" b="1" dirty="0">
              <a:solidFill>
                <a:srgbClr val="2897A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55726" y="1859945"/>
            <a:ext cx="1685973" cy="39170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US" sz="1050" b="1" dirty="0">
                <a:solidFill>
                  <a:srgbClr val="2897A1"/>
                </a:solidFill>
                <a:latin typeface="Calibri" panose="020F0502020204030204" pitchFamily="34" charset="0"/>
              </a:rPr>
              <a:t>INTEGRATED COMMUNITIES</a:t>
            </a:r>
            <a:endParaRPr lang="en-GB" sz="1000" b="1" dirty="0">
              <a:solidFill>
                <a:srgbClr val="2897A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56963" y="1184994"/>
            <a:ext cx="1699665" cy="39170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US" sz="1050" b="1" dirty="0">
                <a:solidFill>
                  <a:srgbClr val="2897A1"/>
                </a:solidFill>
                <a:latin typeface="Calibri" panose="020F0502020204030204" pitchFamily="34" charset="0"/>
              </a:rPr>
              <a:t>LOCAL GROWTH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81538" y="505254"/>
            <a:ext cx="2007132" cy="39170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050" b="1" dirty="0">
                <a:solidFill>
                  <a:srgbClr val="2897A1"/>
                </a:solidFill>
                <a:latin typeface="Calibri" panose="020F0502020204030204" pitchFamily="34" charset="0"/>
              </a:rPr>
              <a:t>EFFECTIVE LOCAL GOVERNMENT</a:t>
            </a:r>
          </a:p>
        </p:txBody>
      </p:sp>
      <p:sp>
        <p:nvSpPr>
          <p:cNvPr id="18" name="Oval 17"/>
          <p:cNvSpPr/>
          <p:nvPr/>
        </p:nvSpPr>
        <p:spPr>
          <a:xfrm>
            <a:off x="7209858" y="1833066"/>
            <a:ext cx="432048" cy="432048"/>
          </a:xfrm>
          <a:prstGeom prst="ellipse">
            <a:avLst/>
          </a:prstGeom>
          <a:solidFill>
            <a:srgbClr val="2897A1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897A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45858" y="1869066"/>
            <a:ext cx="360040" cy="2793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EU</a:t>
            </a:r>
            <a:endParaRPr lang="en-GB" sz="2400" dirty="0">
              <a:solidFill>
                <a:schemeClr val="bg1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02810" y="1833066"/>
            <a:ext cx="1700992" cy="39170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US" sz="1050" b="1" dirty="0">
                <a:solidFill>
                  <a:srgbClr val="2897A1"/>
                </a:solidFill>
                <a:latin typeface="Calibri" panose="020F0502020204030204" pitchFamily="34" charset="0"/>
              </a:rPr>
              <a:t>EXITING THE EU</a:t>
            </a:r>
          </a:p>
        </p:txBody>
      </p:sp>
      <p:pic>
        <p:nvPicPr>
          <p:cNvPr id="22" name="Picture 2" descr="\\desktop21.dclg.gov.uk\DCLGDFS\UserData$\nwood2\Documents\LG.pn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rgbClr val="00999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" r="4796" b="15783"/>
          <a:stretch/>
        </p:blipFill>
        <p:spPr bwMode="auto">
          <a:xfrm>
            <a:off x="7165865" y="514055"/>
            <a:ext cx="511311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54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" y="478466"/>
            <a:ext cx="8675999" cy="1661272"/>
          </a:xfrm>
        </p:spPr>
        <p:txBody>
          <a:bodyPr/>
          <a:lstStyle/>
          <a:p>
            <a:pPr marL="101600" indent="0">
              <a:buNone/>
            </a:pPr>
            <a:r>
              <a:rPr lang="en-GB" sz="1800" dirty="0"/>
              <a:t>• Building capability -  tracking performance</a:t>
            </a:r>
          </a:p>
          <a:p>
            <a:r>
              <a:rPr lang="en-GB" sz="1800" dirty="0"/>
              <a:t> Executive Team – easy access to data and visuals on departmental performance for all staff</a:t>
            </a:r>
          </a:p>
          <a:p>
            <a:r>
              <a:rPr lang="en-GB" sz="1800" dirty="0"/>
              <a:t> Teams to use data and visuals for policy development, presentations and reports</a:t>
            </a:r>
          </a:p>
          <a:p>
            <a:endParaRPr lang="en-GB" sz="1800" dirty="0"/>
          </a:p>
          <a:p>
            <a:pPr marL="101600" indent="0">
              <a:buNone/>
            </a:pPr>
            <a:r>
              <a:rPr lang="en-GB" sz="1800" dirty="0"/>
              <a:t> </a:t>
            </a:r>
          </a:p>
          <a:p>
            <a:endParaRPr lang="en-GB" sz="1800" dirty="0"/>
          </a:p>
        </p:txBody>
      </p:sp>
      <p:sp>
        <p:nvSpPr>
          <p:cNvPr id="4" name="Shape 148"/>
          <p:cNvSpPr txBox="1">
            <a:spLocks/>
          </p:cNvSpPr>
          <p:nvPr/>
        </p:nvSpPr>
        <p:spPr bwMode="auto">
          <a:xfrm>
            <a:off x="1251" y="4"/>
            <a:ext cx="9602788" cy="457196"/>
          </a:xfrm>
          <a:prstGeom prst="rect">
            <a:avLst/>
          </a:prstGeom>
          <a:solidFill>
            <a:srgbClr val="28A197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FFFFFF"/>
              </a:buClr>
              <a:buSzPct val="25000"/>
              <a:defRPr/>
            </a:pPr>
            <a:r>
              <a:rPr lang="en-GB" sz="1600" b="1" dirty="0">
                <a:solidFill>
                  <a:srgbClr val="FFFFFF"/>
                </a:solidFill>
                <a:sym typeface="Calibri" pitchFamily="34" charset="0"/>
              </a:rPr>
              <a:t>Motivation for the MHCLG Online Data Dashboard</a:t>
            </a:r>
            <a:endParaRPr lang="en-GB" sz="1600" b="1" dirty="0">
              <a:solidFill>
                <a:srgbClr val="FFFFFF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8" t="46190" r="1661"/>
          <a:stretch/>
        </p:blipFill>
        <p:spPr bwMode="auto">
          <a:xfrm>
            <a:off x="6045200" y="2275840"/>
            <a:ext cx="3149600" cy="21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51" y="2138326"/>
            <a:ext cx="5901709" cy="38662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80000" marR="0" lvl="0" indent="-78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49263" marR="0" lvl="1" indent="-1063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47700" marR="0" lvl="2" indent="-88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96938" marR="0" lvl="3" indent="-8413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12838" marR="0" lvl="4" indent="-12223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dirty="0"/>
              <a:t> Single Departmental Plan Objectives (2017)</a:t>
            </a:r>
          </a:p>
          <a:p>
            <a:pPr marL="370863" lvl="1" indent="0">
              <a:buNone/>
            </a:pPr>
            <a:r>
              <a:rPr lang="en-GB" sz="1800" dirty="0"/>
              <a:t>1.Fix the broken housing market</a:t>
            </a:r>
          </a:p>
          <a:p>
            <a:pPr marL="370863" lvl="1" indent="0">
              <a:buNone/>
            </a:pPr>
            <a:r>
              <a:rPr lang="en-GB" sz="1800" dirty="0"/>
              <a:t>2.Grow local economies</a:t>
            </a:r>
          </a:p>
          <a:p>
            <a:pPr marL="370863" lvl="1" indent="0">
              <a:buNone/>
            </a:pPr>
            <a:r>
              <a:rPr lang="en-GB" sz="1800" dirty="0"/>
              <a:t>3.Build integrated communities</a:t>
            </a:r>
          </a:p>
          <a:p>
            <a:pPr marL="370863" lvl="1" indent="0">
              <a:buNone/>
            </a:pPr>
            <a:r>
              <a:rPr lang="en-GB" sz="1800" dirty="0"/>
              <a:t>4.Support effective local government</a:t>
            </a:r>
          </a:p>
          <a:p>
            <a:pPr marL="370863" lvl="1" indent="0">
              <a:buNone/>
            </a:pPr>
            <a:r>
              <a:rPr lang="en-GB" sz="1800" dirty="0"/>
              <a:t>5.Ensure an effective response to the Grenfell Tower fire</a:t>
            </a:r>
          </a:p>
          <a:p>
            <a:pPr marL="370863" lvl="1" indent="0">
              <a:buNone/>
            </a:pPr>
            <a:r>
              <a:rPr lang="en-GB" sz="1800" dirty="0"/>
              <a:t>6.Support local government, local economies and the housing sector to get ready for EU Exit, so that the department can continue to deliver its policies</a:t>
            </a:r>
          </a:p>
        </p:txBody>
      </p:sp>
    </p:spTree>
    <p:extLst>
      <p:ext uri="{BB962C8B-B14F-4D97-AF65-F5344CB8AC3E}">
        <p14:creationId xmlns:p14="http://schemas.microsoft.com/office/powerpoint/2010/main" val="2300096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51" y="3455582"/>
            <a:ext cx="9390137" cy="2966483"/>
          </a:xfrm>
        </p:spPr>
        <p:txBody>
          <a:bodyPr/>
          <a:lstStyle/>
          <a:p>
            <a:r>
              <a:rPr lang="en-GB" sz="1800" dirty="0"/>
              <a:t> show’s the latest performance data and visualisations on a range of MHCLG policy areas.</a:t>
            </a:r>
          </a:p>
          <a:p>
            <a:r>
              <a:rPr lang="en-GB" sz="1800" dirty="0"/>
              <a:t> options to download data and snip charts for use in presentations, briefings and reports</a:t>
            </a:r>
          </a:p>
          <a:p>
            <a:r>
              <a:rPr lang="en-GB" sz="1800" dirty="0"/>
              <a:t> automatic data updates from </a:t>
            </a:r>
            <a:r>
              <a:rPr lang="en-GB" sz="1800" dirty="0">
                <a:hlinkClick r:id="rId3"/>
              </a:rPr>
              <a:t>OpenDataCommunities</a:t>
            </a:r>
            <a:r>
              <a:rPr lang="en-GB" sz="1800" dirty="0"/>
              <a:t>, the departments open data platform which we aim to keep up to date within 24 hours of publication</a:t>
            </a:r>
          </a:p>
          <a:p>
            <a:r>
              <a:rPr lang="en-GB" sz="1800" dirty="0"/>
              <a:t> access via your desktop, laptop, tablet or mobile phone</a:t>
            </a:r>
          </a:p>
          <a:p>
            <a:r>
              <a:rPr lang="en-GB" sz="1800" dirty="0"/>
              <a:t> from the front page you can see the latest statistics on key policy areas and then drill down to charts and further data.</a:t>
            </a:r>
          </a:p>
          <a:p>
            <a:pPr marL="101600" indent="0">
              <a:buNone/>
            </a:pPr>
            <a:endParaRPr lang="en-GB" sz="1800" dirty="0"/>
          </a:p>
        </p:txBody>
      </p:sp>
      <p:sp>
        <p:nvSpPr>
          <p:cNvPr id="4" name="Shape 148"/>
          <p:cNvSpPr txBox="1">
            <a:spLocks/>
          </p:cNvSpPr>
          <p:nvPr/>
        </p:nvSpPr>
        <p:spPr bwMode="auto">
          <a:xfrm>
            <a:off x="1251" y="4"/>
            <a:ext cx="9602788" cy="457196"/>
          </a:xfrm>
          <a:prstGeom prst="rect">
            <a:avLst/>
          </a:prstGeom>
          <a:solidFill>
            <a:srgbClr val="28A197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FFFFFF"/>
              </a:buClr>
              <a:buSzPct val="25000"/>
              <a:defRPr/>
            </a:pPr>
            <a:r>
              <a:rPr lang="en-GB" sz="1600" b="1" dirty="0">
                <a:solidFill>
                  <a:srgbClr val="FFFFFF"/>
                </a:solidFill>
                <a:sym typeface="Calibri" pitchFamily="34" charset="0"/>
              </a:rPr>
              <a:t>What is it? </a:t>
            </a:r>
            <a:endParaRPr lang="en-GB" sz="1600" b="1" dirty="0">
              <a:solidFill>
                <a:srgbClr val="FFFFFF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8" y="1032325"/>
            <a:ext cx="8885274" cy="242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0008" y="595707"/>
            <a:ext cx="31213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1600"/>
            <a:r>
              <a:rPr lang="en-GB" dirty="0">
                <a:solidFill>
                  <a:srgbClr val="002060"/>
                </a:solidFill>
                <a:hlinkClick r:id="rId5"/>
              </a:rPr>
              <a:t>https://iu.opendatacommunities.org/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3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8"/>
          <p:cNvSpPr txBox="1">
            <a:spLocks/>
          </p:cNvSpPr>
          <p:nvPr/>
        </p:nvSpPr>
        <p:spPr bwMode="auto">
          <a:xfrm>
            <a:off x="1251" y="4"/>
            <a:ext cx="9602788" cy="457196"/>
          </a:xfrm>
          <a:prstGeom prst="rect">
            <a:avLst/>
          </a:prstGeom>
          <a:solidFill>
            <a:srgbClr val="28A197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FFFFFF"/>
              </a:buClr>
              <a:buSzPct val="25000"/>
              <a:defRPr/>
            </a:pPr>
            <a:r>
              <a:rPr lang="en-GB" sz="1600" b="1" dirty="0">
                <a:solidFill>
                  <a:srgbClr val="FFFFFF"/>
                </a:solidFill>
                <a:sym typeface="Calibri" pitchFamily="34" charset="0"/>
              </a:rPr>
              <a:t>What is it? </a:t>
            </a:r>
            <a:endParaRPr lang="en-GB" sz="1600" b="1" dirty="0">
              <a:solidFill>
                <a:srgbClr val="FFFFFF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60" y="532805"/>
            <a:ext cx="7948109" cy="293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60" y="3633244"/>
            <a:ext cx="6020881" cy="268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802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615" y="1850064"/>
            <a:ext cx="4574855" cy="4489533"/>
          </a:xfrm>
        </p:spPr>
        <p:txBody>
          <a:bodyPr/>
          <a:lstStyle/>
          <a:p>
            <a:r>
              <a:rPr lang="en-GB" sz="1800" dirty="0"/>
              <a:t> The departments linked data platform</a:t>
            </a:r>
          </a:p>
          <a:p>
            <a:r>
              <a:rPr lang="en-GB" sz="1800" dirty="0"/>
              <a:t> Open access to local data  </a:t>
            </a:r>
          </a:p>
          <a:p>
            <a:r>
              <a:rPr lang="en-GB" sz="1800" dirty="0"/>
              <a:t> A selection of official statistics and data outputs on themes related to MHCLG’s objectives</a:t>
            </a:r>
          </a:p>
          <a:p>
            <a:pPr lvl="1"/>
            <a:r>
              <a:rPr lang="en-GB" sz="1800" dirty="0"/>
              <a:t> Housing supply, </a:t>
            </a:r>
          </a:p>
          <a:p>
            <a:pPr lvl="1"/>
            <a:r>
              <a:rPr lang="en-GB" sz="1800" dirty="0"/>
              <a:t> home ownership, </a:t>
            </a:r>
          </a:p>
          <a:p>
            <a:pPr lvl="1"/>
            <a:r>
              <a:rPr lang="en-GB" sz="1800" dirty="0"/>
              <a:t> devolution of power to support local growth</a:t>
            </a:r>
          </a:p>
          <a:p>
            <a:pPr lvl="1"/>
            <a:r>
              <a:rPr lang="en-GB" sz="1800" dirty="0"/>
              <a:t> building strong communities.</a:t>
            </a:r>
          </a:p>
          <a:p>
            <a:pPr marL="342901" lvl="1" indent="0">
              <a:buNone/>
            </a:pPr>
            <a:endParaRPr lang="en-GB" sz="1800" dirty="0">
              <a:hlinkClick r:id="rId3"/>
            </a:endParaRPr>
          </a:p>
          <a:p>
            <a:pPr marL="342901" lvl="1" indent="0">
              <a:buNone/>
            </a:pPr>
            <a:r>
              <a:rPr lang="en-GB" sz="1800" dirty="0">
                <a:hlinkClick r:id="rId3"/>
              </a:rPr>
              <a:t>OpenDataCommunities</a:t>
            </a:r>
            <a:endParaRPr lang="en-GB" sz="1800" dirty="0"/>
          </a:p>
          <a:p>
            <a:pPr marL="101600" indent="0">
              <a:buNone/>
            </a:pPr>
            <a:endParaRPr lang="en-GB" sz="1800" dirty="0"/>
          </a:p>
        </p:txBody>
      </p:sp>
      <p:sp>
        <p:nvSpPr>
          <p:cNvPr id="4" name="Shape 148"/>
          <p:cNvSpPr txBox="1">
            <a:spLocks/>
          </p:cNvSpPr>
          <p:nvPr/>
        </p:nvSpPr>
        <p:spPr bwMode="auto">
          <a:xfrm>
            <a:off x="1251" y="4"/>
            <a:ext cx="9602788" cy="457196"/>
          </a:xfrm>
          <a:prstGeom prst="rect">
            <a:avLst/>
          </a:prstGeom>
          <a:solidFill>
            <a:srgbClr val="28A197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FFFFFF"/>
              </a:buClr>
              <a:buSzPct val="25000"/>
              <a:defRPr/>
            </a:pPr>
            <a:r>
              <a:rPr lang="en-GB" sz="1600" b="1" dirty="0">
                <a:solidFill>
                  <a:srgbClr val="FFFFFF"/>
                </a:solidFill>
                <a:sym typeface="Calibri" pitchFamily="34" charset="0"/>
              </a:rPr>
              <a:t>OpenDataCommunities </a:t>
            </a:r>
            <a:endParaRPr lang="en-GB" sz="1600" b="1" dirty="0">
              <a:solidFill>
                <a:srgbClr val="FFFFFF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15" y="587374"/>
            <a:ext cx="65913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71" y="2147777"/>
            <a:ext cx="4670596" cy="320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508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096" y="618341"/>
            <a:ext cx="8675999" cy="5185486"/>
          </a:xfrm>
        </p:spPr>
        <p:txBody>
          <a:bodyPr/>
          <a:lstStyle/>
          <a:p>
            <a:r>
              <a:rPr lang="en-GB" sz="1800" dirty="0"/>
              <a:t> Developed by Swirrl</a:t>
            </a:r>
          </a:p>
          <a:p>
            <a:endParaRPr lang="en-GB" sz="1800" dirty="0"/>
          </a:p>
          <a:p>
            <a:endParaRPr lang="en-GB" sz="1800" dirty="0"/>
          </a:p>
          <a:p>
            <a:pPr marL="101600" indent="0">
              <a:buNone/>
            </a:pPr>
            <a:endParaRPr lang="en-GB" sz="1800" dirty="0"/>
          </a:p>
          <a:p>
            <a:r>
              <a:rPr lang="en-GB" sz="1800" dirty="0"/>
              <a:t> Data Analysis and Statistics team / OpenDataCommunities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 Single Departmental Plan objectives / measures</a:t>
            </a:r>
          </a:p>
          <a:p>
            <a:endParaRPr lang="en-GB" sz="1800" dirty="0"/>
          </a:p>
          <a:p>
            <a:endParaRPr lang="en-GB" sz="1800" dirty="0"/>
          </a:p>
          <a:p>
            <a:pPr marL="101600" indent="0">
              <a:buNone/>
            </a:pPr>
            <a:endParaRPr lang="en-GB" sz="1800" dirty="0"/>
          </a:p>
          <a:p>
            <a:r>
              <a:rPr lang="en-GB" sz="1800" dirty="0"/>
              <a:t> Analysts / statisticians on indicators and presentation</a:t>
            </a:r>
          </a:p>
          <a:p>
            <a:pPr marL="101600" indent="0">
              <a:buNone/>
            </a:pPr>
            <a:endParaRPr lang="en-GB" sz="1800" i="1" u="sng" dirty="0"/>
          </a:p>
        </p:txBody>
      </p:sp>
      <p:sp>
        <p:nvSpPr>
          <p:cNvPr id="4" name="Shape 148"/>
          <p:cNvSpPr txBox="1">
            <a:spLocks/>
          </p:cNvSpPr>
          <p:nvPr/>
        </p:nvSpPr>
        <p:spPr bwMode="auto">
          <a:xfrm>
            <a:off x="1251" y="4"/>
            <a:ext cx="9602788" cy="457196"/>
          </a:xfrm>
          <a:prstGeom prst="rect">
            <a:avLst/>
          </a:prstGeom>
          <a:solidFill>
            <a:srgbClr val="28A197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FFFFFF"/>
              </a:buClr>
              <a:buSzPct val="25000"/>
              <a:defRPr/>
            </a:pPr>
            <a:r>
              <a:rPr lang="en-GB" sz="1600" b="1" dirty="0">
                <a:solidFill>
                  <a:srgbClr val="FFFFFF"/>
                </a:solidFill>
                <a:ea typeface="Calibri" pitchFamily="34" charset="0"/>
                <a:sym typeface="Calibri" pitchFamily="34" charset="0"/>
              </a:rPr>
              <a:t>How it was created</a:t>
            </a:r>
            <a:endParaRPr lang="en-GB" sz="1600" b="1" dirty="0">
              <a:solidFill>
                <a:srgbClr val="FFFFFF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57"/>
          <a:stretch/>
        </p:blipFill>
        <p:spPr bwMode="auto">
          <a:xfrm>
            <a:off x="2969540" y="2879578"/>
            <a:ext cx="347640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366" y="1290656"/>
            <a:ext cx="7524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841" y="552469"/>
            <a:ext cx="61436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40" y="4479779"/>
            <a:ext cx="4924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40" y="6108861"/>
            <a:ext cx="1190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488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096" y="606056"/>
            <a:ext cx="4755589" cy="5185486"/>
          </a:xfrm>
        </p:spPr>
        <p:txBody>
          <a:bodyPr/>
          <a:lstStyle/>
          <a:p>
            <a:r>
              <a:rPr lang="en-GB" sz="1800" dirty="0"/>
              <a:t> tool available for use in department</a:t>
            </a:r>
          </a:p>
          <a:p>
            <a:r>
              <a:rPr lang="en-GB" sz="1800" dirty="0"/>
              <a:t> easier to use evidence and data in policy making</a:t>
            </a:r>
          </a:p>
          <a:p>
            <a:pPr marL="101600" indent="0">
              <a:buNone/>
            </a:pPr>
            <a:endParaRPr lang="en-GB" sz="1800" dirty="0"/>
          </a:p>
        </p:txBody>
      </p:sp>
      <p:sp>
        <p:nvSpPr>
          <p:cNvPr id="4" name="Shape 148"/>
          <p:cNvSpPr txBox="1">
            <a:spLocks/>
          </p:cNvSpPr>
          <p:nvPr/>
        </p:nvSpPr>
        <p:spPr bwMode="auto">
          <a:xfrm>
            <a:off x="1251" y="4"/>
            <a:ext cx="9602788" cy="457196"/>
          </a:xfrm>
          <a:prstGeom prst="rect">
            <a:avLst/>
          </a:prstGeom>
          <a:solidFill>
            <a:srgbClr val="28A197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FFFFFF"/>
              </a:buClr>
              <a:buSzPct val="25000"/>
              <a:defRPr/>
            </a:pPr>
            <a:r>
              <a:rPr lang="en-GB" sz="1600" b="1" dirty="0">
                <a:solidFill>
                  <a:srgbClr val="FFFFFF"/>
                </a:solidFill>
                <a:ea typeface="Calibri" pitchFamily="34" charset="0"/>
                <a:sym typeface="Calibri" pitchFamily="34" charset="0"/>
              </a:rPr>
              <a:t>Key outcomes</a:t>
            </a:r>
            <a:endParaRPr lang="en-GB" sz="1600" b="1" dirty="0">
              <a:solidFill>
                <a:srgbClr val="FFFFFF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684" y="756394"/>
            <a:ext cx="4445997" cy="186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7" y="1846476"/>
            <a:ext cx="4160364" cy="413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8"/>
          <a:stretch/>
        </p:blipFill>
        <p:spPr bwMode="auto">
          <a:xfrm>
            <a:off x="5066683" y="2998903"/>
            <a:ext cx="3576339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509155"/>
      </p:ext>
    </p:extLst>
  </p:cSld>
  <p:clrMapOvr>
    <a:masterClrMapping/>
  </p:clrMapOvr>
</p:sld>
</file>

<file path=ppt/theme/theme1.xml><?xml version="1.0" encoding="utf-8"?>
<a:theme xmlns:a="http://schemas.openxmlformats.org/drawingml/2006/main" name="CabinetOfficetemplate_v1">
  <a:themeElements>
    <a:clrScheme name="Office">
      <a:dk1>
        <a:srgbClr val="000000"/>
      </a:dk1>
      <a:lt1>
        <a:srgbClr val="FFFFFF"/>
      </a:lt1>
      <a:dk2>
        <a:srgbClr val="004368"/>
      </a:dk2>
      <a:lt2>
        <a:srgbClr val="EEECE1"/>
      </a:lt2>
      <a:accent1>
        <a:srgbClr val="0078BA"/>
      </a:accent1>
      <a:accent2>
        <a:srgbClr val="19ADFF"/>
      </a:accent2>
      <a:accent3>
        <a:srgbClr val="666666"/>
      </a:accent3>
      <a:accent4>
        <a:srgbClr val="A2A2A2"/>
      </a:accent4>
      <a:accent5>
        <a:srgbClr val="28A197"/>
      </a:accent5>
      <a:accent6>
        <a:srgbClr val="95D0CB"/>
      </a:accent6>
      <a:hlink>
        <a:srgbClr val="606060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270c081-d9f3-48ae-83c7-c2320a8ca25c"/>
</file>

<file path=customXml/itemProps1.xml><?xml version="1.0" encoding="utf-8"?>
<ds:datastoreItem xmlns:ds="http://schemas.openxmlformats.org/officeDocument/2006/customXml" ds:itemID="{1EC68EDD-4DF1-4BE2-9A2B-1925F41CF20E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</Words>
  <Application>Microsoft Office PowerPoint</Application>
  <PresentationFormat>Custom</PresentationFormat>
  <Paragraphs>109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CabinetOfficetemplate_v1</vt:lpstr>
      <vt:lpstr>MHCLG Online Data Dashboard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Dives</dc:title>
  <dc:creator>Ciaran Devlin</dc:creator>
  <cp:lastModifiedBy>Buczek, Kamila</cp:lastModifiedBy>
  <cp:revision>383</cp:revision>
  <cp:lastPrinted>2018-05-15T17:44:03Z</cp:lastPrinted>
  <dcterms:modified xsi:type="dcterms:W3CDTF">2019-09-12T11:13:35Z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8b2b5e7c-638e-4243-b5a7-e0a4d86d6d31</vt:lpwstr>
  </property>
  <property fmtid="{D5CDD505-2E9C-101B-9397-08002B2CF9AE}" pid="3" name="bjSaver">
    <vt:lpwstr>WyTJdXsOZBmlusUuTbC3G5In+mjhDwFQ</vt:lpwstr>
  </property>
  <property fmtid="{D5CDD505-2E9C-101B-9397-08002B2CF9AE}" pid="4" name="bjDocumentSecurityLabel">
    <vt:lpwstr>No Marking</vt:lpwstr>
  </property>
</Properties>
</file>