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notesMasterIdLst>
    <p:notesMasterId r:id="rId86"/>
  </p:notesMasterIdLst>
  <p:handoutMasterIdLst>
    <p:handoutMasterId r:id="rId87"/>
  </p:handoutMasterIdLst>
  <p:sldIdLst>
    <p:sldId id="257" r:id="rId5"/>
    <p:sldId id="394" r:id="rId6"/>
    <p:sldId id="259" r:id="rId7"/>
    <p:sldId id="395" r:id="rId8"/>
    <p:sldId id="269" r:id="rId9"/>
    <p:sldId id="316" r:id="rId10"/>
    <p:sldId id="396" r:id="rId11"/>
    <p:sldId id="260" r:id="rId12"/>
    <p:sldId id="274" r:id="rId13"/>
    <p:sldId id="276" r:id="rId14"/>
    <p:sldId id="277" r:id="rId15"/>
    <p:sldId id="278" r:id="rId16"/>
    <p:sldId id="301" r:id="rId17"/>
    <p:sldId id="318" r:id="rId18"/>
    <p:sldId id="317" r:id="rId19"/>
    <p:sldId id="327" r:id="rId20"/>
    <p:sldId id="321" r:id="rId21"/>
    <p:sldId id="322" r:id="rId22"/>
    <p:sldId id="323" r:id="rId23"/>
    <p:sldId id="324" r:id="rId24"/>
    <p:sldId id="325" r:id="rId25"/>
    <p:sldId id="279" r:id="rId26"/>
    <p:sldId id="280" r:id="rId27"/>
    <p:sldId id="281" r:id="rId28"/>
    <p:sldId id="282" r:id="rId29"/>
    <p:sldId id="283" r:id="rId30"/>
    <p:sldId id="319" r:id="rId31"/>
    <p:sldId id="320" r:id="rId32"/>
    <p:sldId id="330" r:id="rId33"/>
    <p:sldId id="331" r:id="rId34"/>
    <p:sldId id="332" r:id="rId35"/>
    <p:sldId id="333" r:id="rId36"/>
    <p:sldId id="334" r:id="rId37"/>
    <p:sldId id="335" r:id="rId38"/>
    <p:sldId id="311" r:id="rId39"/>
    <p:sldId id="312" r:id="rId40"/>
    <p:sldId id="309" r:id="rId41"/>
    <p:sldId id="313" r:id="rId42"/>
    <p:sldId id="336" r:id="rId43"/>
    <p:sldId id="337" r:id="rId44"/>
    <p:sldId id="340" r:id="rId45"/>
    <p:sldId id="341" r:id="rId46"/>
    <p:sldId id="338" r:id="rId47"/>
    <p:sldId id="339" r:id="rId48"/>
    <p:sldId id="294" r:id="rId49"/>
    <p:sldId id="298" r:id="rId50"/>
    <p:sldId id="299" r:id="rId51"/>
    <p:sldId id="300" r:id="rId52"/>
    <p:sldId id="342" r:id="rId53"/>
    <p:sldId id="343" r:id="rId54"/>
    <p:sldId id="344" r:id="rId55"/>
    <p:sldId id="345" r:id="rId56"/>
    <p:sldId id="358" r:id="rId57"/>
    <p:sldId id="346" r:id="rId58"/>
    <p:sldId id="347" r:id="rId59"/>
    <p:sldId id="284" r:id="rId60"/>
    <p:sldId id="292" r:id="rId61"/>
    <p:sldId id="286" r:id="rId62"/>
    <p:sldId id="290" r:id="rId63"/>
    <p:sldId id="291" r:id="rId64"/>
    <p:sldId id="350" r:id="rId65"/>
    <p:sldId id="351" r:id="rId66"/>
    <p:sldId id="352" r:id="rId67"/>
    <p:sldId id="353" r:id="rId68"/>
    <p:sldId id="354" r:id="rId69"/>
    <p:sldId id="355" r:id="rId70"/>
    <p:sldId id="356" r:id="rId71"/>
    <p:sldId id="357" r:id="rId72"/>
    <p:sldId id="296" r:id="rId73"/>
    <p:sldId id="308" r:id="rId74"/>
    <p:sldId id="307" r:id="rId75"/>
    <p:sldId id="348" r:id="rId76"/>
    <p:sldId id="349" r:id="rId77"/>
    <p:sldId id="361" r:id="rId78"/>
    <p:sldId id="360" r:id="rId79"/>
    <p:sldId id="363" r:id="rId80"/>
    <p:sldId id="304" r:id="rId81"/>
    <p:sldId id="362" r:id="rId82"/>
    <p:sldId id="392" r:id="rId83"/>
    <p:sldId id="393" r:id="rId84"/>
    <p:sldId id="397" r:id="rId8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3F4D"/>
    <a:srgbClr val="D3A41B"/>
    <a:srgbClr val="6DB4C0"/>
    <a:srgbClr val="004B6D"/>
    <a:srgbClr val="BDBDBD"/>
    <a:srgbClr val="7E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17CBDA-DACF-47C3-925C-4967910E029A}" v="12" dt="2022-06-21T10:09:48.967"/>
    <p1510:client id="{BCECAC89-83CF-23F1-5FCD-9CC366EE0513}" v="31" dt="2022-06-27T19:29:40.6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74"/>
  </p:normalViewPr>
  <p:slideViewPr>
    <p:cSldViewPr snapToGrid="0">
      <p:cViewPr varScale="1">
        <p:scale>
          <a:sx n="71" d="100"/>
          <a:sy n="71" d="100"/>
        </p:scale>
        <p:origin x="2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viewProps" Target="view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theme" Target="theme/theme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McDonnell" userId="S::s.mcdonnell@rss.org.uk::0e8340ef-1efb-4415-9882-265d7a16713d" providerId="AD" clId="Web-{BCECAC89-83CF-23F1-5FCD-9CC366EE0513}"/>
    <pc:docChg chg="modSld">
      <pc:chgData name="Sara McDonnell" userId="S::s.mcdonnell@rss.org.uk::0e8340ef-1efb-4415-9882-265d7a16713d" providerId="AD" clId="Web-{BCECAC89-83CF-23F1-5FCD-9CC366EE0513}" dt="2022-06-27T19:29:40.613" v="22" actId="1076"/>
      <pc:docMkLst>
        <pc:docMk/>
      </pc:docMkLst>
      <pc:sldChg chg="modSp">
        <pc:chgData name="Sara McDonnell" userId="S::s.mcdonnell@rss.org.uk::0e8340ef-1efb-4415-9882-265d7a16713d" providerId="AD" clId="Web-{BCECAC89-83CF-23F1-5FCD-9CC366EE0513}" dt="2022-06-27T19:26:04.506" v="19" actId="1076"/>
        <pc:sldMkLst>
          <pc:docMk/>
          <pc:sldMk cId="0" sldId="319"/>
        </pc:sldMkLst>
        <pc:spChg chg="mod">
          <ac:chgData name="Sara McDonnell" userId="S::s.mcdonnell@rss.org.uk::0e8340ef-1efb-4415-9882-265d7a16713d" providerId="AD" clId="Web-{BCECAC89-83CF-23F1-5FCD-9CC366EE0513}" dt="2022-06-27T19:25:32.567" v="18" actId="20577"/>
          <ac:spMkLst>
            <pc:docMk/>
            <pc:sldMk cId="0" sldId="319"/>
            <ac:spMk id="106499" creationId="{CF447825-9BC3-DD8C-3A7E-73D70A404984}"/>
          </ac:spMkLst>
        </pc:spChg>
        <pc:spChg chg="mod">
          <ac:chgData name="Sara McDonnell" userId="S::s.mcdonnell@rss.org.uk::0e8340ef-1efb-4415-9882-265d7a16713d" providerId="AD" clId="Web-{BCECAC89-83CF-23F1-5FCD-9CC366EE0513}" dt="2022-06-27T19:25:12.581" v="14" actId="1076"/>
          <ac:spMkLst>
            <pc:docMk/>
            <pc:sldMk cId="0" sldId="319"/>
            <ac:spMk id="106501" creationId="{6BB554D6-97E1-FF33-0A08-6ECE88CCCAAE}"/>
          </ac:spMkLst>
        </pc:spChg>
        <pc:grpChg chg="mod">
          <ac:chgData name="Sara McDonnell" userId="S::s.mcdonnell@rss.org.uk::0e8340ef-1efb-4415-9882-265d7a16713d" providerId="AD" clId="Web-{BCECAC89-83CF-23F1-5FCD-9CC366EE0513}" dt="2022-06-27T19:26:04.506" v="19" actId="1076"/>
          <ac:grpSpMkLst>
            <pc:docMk/>
            <pc:sldMk cId="0" sldId="319"/>
            <ac:grpSpMk id="106505" creationId="{D7D6D307-2A9D-4827-AAAE-C3731E9DDEC4}"/>
          </ac:grpSpMkLst>
        </pc:grpChg>
      </pc:sldChg>
      <pc:sldChg chg="modSp">
        <pc:chgData name="Sara McDonnell" userId="S::s.mcdonnell@rss.org.uk::0e8340ef-1efb-4415-9882-265d7a16713d" providerId="AD" clId="Web-{BCECAC89-83CF-23F1-5FCD-9CC366EE0513}" dt="2022-06-27T19:23:13.183" v="12" actId="1076"/>
        <pc:sldMkLst>
          <pc:docMk/>
          <pc:sldMk cId="0" sldId="349"/>
        </pc:sldMkLst>
        <pc:spChg chg="mod">
          <ac:chgData name="Sara McDonnell" userId="S::s.mcdonnell@rss.org.uk::0e8340ef-1efb-4415-9882-265d7a16713d" providerId="AD" clId="Web-{BCECAC89-83CF-23F1-5FCD-9CC366EE0513}" dt="2022-06-27T19:23:04.995" v="11" actId="1076"/>
          <ac:spMkLst>
            <pc:docMk/>
            <pc:sldMk cId="0" sldId="349"/>
            <ac:spMk id="150531" creationId="{58A5396B-1472-3497-6A92-113F9D85ED65}"/>
          </ac:spMkLst>
        </pc:spChg>
        <pc:spChg chg="mod">
          <ac:chgData name="Sara McDonnell" userId="S::s.mcdonnell@rss.org.uk::0e8340ef-1efb-4415-9882-265d7a16713d" providerId="AD" clId="Web-{BCECAC89-83CF-23F1-5FCD-9CC366EE0513}" dt="2022-06-27T19:23:13.183" v="12" actId="1076"/>
          <ac:spMkLst>
            <pc:docMk/>
            <pc:sldMk cId="0" sldId="349"/>
            <ac:spMk id="150534" creationId="{C923EC34-BA94-2554-112B-5C9A83AECC14}"/>
          </ac:spMkLst>
        </pc:spChg>
      </pc:sldChg>
      <pc:sldChg chg="modSp">
        <pc:chgData name="Sara McDonnell" userId="S::s.mcdonnell@rss.org.uk::0e8340ef-1efb-4415-9882-265d7a16713d" providerId="AD" clId="Web-{BCECAC89-83CF-23F1-5FCD-9CC366EE0513}" dt="2022-06-27T19:29:40.613" v="22" actId="1076"/>
        <pc:sldMkLst>
          <pc:docMk/>
          <pc:sldMk cId="0" sldId="360"/>
        </pc:sldMkLst>
        <pc:spChg chg="mod">
          <ac:chgData name="Sara McDonnell" userId="S::s.mcdonnell@rss.org.uk::0e8340ef-1efb-4415-9882-265d7a16713d" providerId="AD" clId="Web-{BCECAC89-83CF-23F1-5FCD-9CC366EE0513}" dt="2022-06-27T19:29:34.800" v="21"/>
          <ac:spMkLst>
            <pc:docMk/>
            <pc:sldMk cId="0" sldId="360"/>
            <ac:spMk id="154628" creationId="{C125CCF6-615A-6F49-72C0-69E60EE395EC}"/>
          </ac:spMkLst>
        </pc:spChg>
        <pc:spChg chg="mod">
          <ac:chgData name="Sara McDonnell" userId="S::s.mcdonnell@rss.org.uk::0e8340ef-1efb-4415-9882-265d7a16713d" providerId="AD" clId="Web-{BCECAC89-83CF-23F1-5FCD-9CC366EE0513}" dt="2022-06-27T19:29:40.613" v="22" actId="1076"/>
          <ac:spMkLst>
            <pc:docMk/>
            <pc:sldMk cId="0" sldId="360"/>
            <ac:spMk id="161798" creationId="{5988E957-F14A-8E96-D153-5654C2D41E4B}"/>
          </ac:spMkLst>
        </pc:spChg>
      </pc:sldChg>
    </pc:docChg>
  </pc:docChgLst>
  <pc:docChgLst>
    <pc:chgData name="Sara McDonnell" userId="S::s.mcdonnell@rss.org.uk::0e8340ef-1efb-4415-9882-265d7a16713d" providerId="AD" clId="Web-{2C17CBDA-DACF-47C3-925C-4967910E029A}"/>
    <pc:docChg chg="modSld">
      <pc:chgData name="Sara McDonnell" userId="S::s.mcdonnell@rss.org.uk::0e8340ef-1efb-4415-9882-265d7a16713d" providerId="AD" clId="Web-{2C17CBDA-DACF-47C3-925C-4967910E029A}" dt="2022-06-21T10:09:48.967" v="6" actId="1076"/>
      <pc:docMkLst>
        <pc:docMk/>
      </pc:docMkLst>
      <pc:sldChg chg="modSp">
        <pc:chgData name="Sara McDonnell" userId="S::s.mcdonnell@rss.org.uk::0e8340ef-1efb-4415-9882-265d7a16713d" providerId="AD" clId="Web-{2C17CBDA-DACF-47C3-925C-4967910E029A}" dt="2022-06-21T10:09:48.967" v="6" actId="1076"/>
        <pc:sldMkLst>
          <pc:docMk/>
          <pc:sldMk cId="0" sldId="322"/>
        </pc:sldMkLst>
        <pc:spChg chg="mod">
          <ac:chgData name="Sara McDonnell" userId="S::s.mcdonnell@rss.org.uk::0e8340ef-1efb-4415-9882-265d7a16713d" providerId="AD" clId="Web-{2C17CBDA-DACF-47C3-925C-4967910E029A}" dt="2022-06-21T10:09:48.967" v="6" actId="1076"/>
          <ac:spMkLst>
            <pc:docMk/>
            <pc:sldMk cId="0" sldId="322"/>
            <ac:spMk id="109575" creationId="{B99847A6-0160-7A4E-C545-EEBB763E0FBF}"/>
          </ac:spMkLst>
        </pc:spChg>
      </pc:sldChg>
      <pc:sldChg chg="modSp">
        <pc:chgData name="Sara McDonnell" userId="S::s.mcdonnell@rss.org.uk::0e8340ef-1efb-4415-9882-265d7a16713d" providerId="AD" clId="Web-{2C17CBDA-DACF-47C3-925C-4967910E029A}" dt="2022-06-21T09:17:27.285" v="4" actId="20577"/>
        <pc:sldMkLst>
          <pc:docMk/>
          <pc:sldMk cId="0" sldId="396"/>
        </pc:sldMkLst>
        <pc:spChg chg="mod">
          <ac:chgData name="Sara McDonnell" userId="S::s.mcdonnell@rss.org.uk::0e8340ef-1efb-4415-9882-265d7a16713d" providerId="AD" clId="Web-{2C17CBDA-DACF-47C3-925C-4967910E029A}" dt="2022-06-21T09:17:27.285" v="4" actId="20577"/>
          <ac:spMkLst>
            <pc:docMk/>
            <pc:sldMk cId="0" sldId="396"/>
            <ac:spMk id="15362" creationId="{CC1B260F-195A-5E5C-DC79-09A9E23FA4C5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AE8167AF-DF93-B2D7-B2B2-E7C8EFB4CB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2020B42F-B9CE-8F4A-77C0-5EEC44978A7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80228" name="Rectangle 4">
            <a:extLst>
              <a:ext uri="{FF2B5EF4-FFF2-40B4-BE49-F238E27FC236}">
                <a16:creationId xmlns:a16="http://schemas.microsoft.com/office/drawing/2014/main" id="{6C3D44F2-48D4-7702-D087-A7F0F5B1A56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80229" name="Rectangle 5">
            <a:extLst>
              <a:ext uri="{FF2B5EF4-FFF2-40B4-BE49-F238E27FC236}">
                <a16:creationId xmlns:a16="http://schemas.microsoft.com/office/drawing/2014/main" id="{9C928DAD-5C04-ED85-089A-0EF1C700DAB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605F042F-A08A-48DF-8110-62128ADC8D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2856C8AE-B96E-62E3-ECD5-92DC47CCE3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60B7B71D-D105-B13C-9B79-4132B7FC01C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044895E-E26E-B31F-B6FF-EE399C8D887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1253" name="Rectangle 5">
            <a:extLst>
              <a:ext uri="{FF2B5EF4-FFF2-40B4-BE49-F238E27FC236}">
                <a16:creationId xmlns:a16="http://schemas.microsoft.com/office/drawing/2014/main" id="{3E8D2257-E684-5E82-4730-1B977500239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181254" name="Rectangle 6">
            <a:extLst>
              <a:ext uri="{FF2B5EF4-FFF2-40B4-BE49-F238E27FC236}">
                <a16:creationId xmlns:a16="http://schemas.microsoft.com/office/drawing/2014/main" id="{49804216-7505-8C70-38A1-AE331B0E890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81255" name="Rectangle 7">
            <a:extLst>
              <a:ext uri="{FF2B5EF4-FFF2-40B4-BE49-F238E27FC236}">
                <a16:creationId xmlns:a16="http://schemas.microsoft.com/office/drawing/2014/main" id="{1DC7DB5C-03DA-4B3B-DF4B-DF4A52EACF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764F934A-566B-4C9E-AF54-C7FE3C0C3A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5ABA669F-CB2D-FDF5-6A41-B9F84D8BC3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C4EB0C-DE20-4930-B862-A69C75AB3DF3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12EA2027-0DAA-0A68-CFA1-B9171A3EB7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6E0EC38A-4422-6233-0BFC-A008C0CA23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4C00DF58-CFE8-B196-145E-C0AC9B9F46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95ED44-ADDC-4F08-B855-A76D12686122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1EF3F140-136F-30FA-D16E-BE4FD0CEB5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4FBEBB96-35C8-D1EB-B67E-DE12BC30E1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49BB554C-4A69-2830-9AEC-A932BF8CD4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B42D32-AE6A-465D-89E2-85C835F320CA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AEC0B4-6D00-460C-BE8B-23001A4A7C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F64EBE9-37DF-7B5C-ECB2-027FB7DBE8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8F158FC2-BD3B-1463-55CA-F8682259EF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80AEFC-5040-4B06-97BE-81945D811240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E68B0F8D-8553-7065-BA2C-0487123DE1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345D79A9-DFDB-0FF9-E0A4-24031B95C9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A57DD6B3-D80C-504D-8925-552AC25A70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6A7498-B54D-4C13-8178-43F0688DAF41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A188258-2E4C-9C8F-5792-1BAE87E5F6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A7D6023D-8D08-E847-349F-959B7159DD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CEAE997D-9176-852C-D4A2-20C61DA21A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7B599B-9A53-408D-88EE-A4B5A993A079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5FE0CA3A-C7BD-BAEC-3A12-9BEEF823F5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9075B03A-0833-F49E-FC83-C13498095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0405E3BF-1550-6819-BA14-450C54748D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0D6B9F-8EF7-450E-8F95-FE6D79992CA9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84E582C2-B05F-48DA-F0DE-07B995548B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27EB4218-49FE-C738-2DD6-8FE06391E0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C8F4E4D8-A395-6D08-6646-51A2B2AF43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2B22B3-5892-483F-9221-E2CCB18CC206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B0B33F87-AE9B-FC08-6D0E-A7108E87B0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2DEBB0B1-FB2E-77BD-7871-F94360CFB7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FA07FFDD-D302-E8D4-AFCB-F3A724EA3E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17BEBE-860F-47BC-BAC8-AA144B91770B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7D2A0E0-7AD8-233A-6251-1D77CDF394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C18A8CAC-10C6-9D73-6C7C-BD76626DDD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A76D5DD6-6095-176A-E90A-7D4E8E3A6E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083F1C-DA69-49CD-BE2A-63D35BA83146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1EE60355-9FEB-CE1A-C1A2-9C3A99D617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41EC5A28-CFBF-E05D-3575-5AECDF2BA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02BFADE7-EA36-D7DB-8A26-A5CF554178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4C843E-3B0C-41EC-95A4-4B4F66FDC6EF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F9666F51-089B-532D-3BBB-A3E8603BA9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150C704B-BAC0-CF38-B7B2-D66AC584D2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C3BE5613-EFB1-9E51-B951-D64E8D0387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FFFC87-3380-4E7E-B234-E01B6029DFF0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F2650FA9-4EDC-C239-9C4F-7EA218B79E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1105F03B-9470-4447-1D26-A60635FB7B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7E64ABC8-2A7D-F3E6-9F85-6370A22FE2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4F180F-B620-4530-B9F6-0A9A9F6BCD76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87837E76-3120-D5E5-A52A-D6564F12CE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46A1B1F1-1D7B-6257-3E1F-95FE1C3CC3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061DDA85-4887-6FB1-419B-1065F8DADE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9AFF30-4E88-4A60-8C27-1E614267196A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53BC86D5-7BFA-52FE-2E6C-919BD5AEA5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E5B0473D-1B58-C26F-51A3-B325E3DA13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EA6B98F5-CB2D-3675-A8AC-3EDB3F2E0E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9C8AF4-61D4-45BE-8FA9-ACFE525BC121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FBA35E51-4C47-1262-6E4F-F8A96A983F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972FB4FB-2F22-2D5C-8F81-C4790AEB96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F1B54512-E6B8-0EC6-0D3D-3473014CA5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AE7AD7-F227-493A-B988-46896F8A42DC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C61F9B4E-21EB-A318-9905-9B41E8838C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CF25F6B2-25F9-03FC-ACBE-A7B89F698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257881F0-D06F-F178-7F85-FE5ECB49BE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E39B77-B165-4D21-8D25-FB53860BB6E2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60D7BFAE-375C-8002-5F1B-D4D4EFE5DE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783C5737-607C-39B4-0FC4-64356E1DDF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E388DC7-30E2-BB7F-0A14-5AB8A222AE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AED651-755D-446E-901A-5E20E27B6C2B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F0D06A71-0E13-769D-2127-232DA4D583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B2D0E1C9-C5D5-C8B9-27B5-289F529AC4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40E5F94C-27BA-9829-9B74-A88B60656D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EC3653-E0CB-4661-AAC4-D8EFBFC507D9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F1126367-0ED0-FC6C-6721-37C9632D3B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AC00DC5E-BAED-6CAD-7BE2-8C33EA74EA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72FE1554-9052-251F-1C60-F5A755D884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CA4B3D-DB85-42E3-B2D7-A8DB4E904BAF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A7ED043A-A2B1-5534-54C4-454036F7A8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F42CE1CA-18DA-0FAF-A3F3-2DA26B02BC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F71A72C7-FBB5-A662-291B-B31EFC3311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4DA40F-C850-4DD6-BA12-8DEDB4199195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0EA25AEF-55D1-9C16-5A75-3D7101F915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F4545D42-70B5-E144-6EFC-A35754DBF9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C3A73C0C-C8CE-248D-E748-C1115CB2E4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0E6FFF-92FC-4373-A7AC-AC68634CD1CD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2267FBCC-1302-8648-F932-7430BCD9D5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8D6C6FC7-713E-78FE-9CD5-8C83E3395A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62DFE245-3CC3-3490-F89C-94BCA35FEE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B25CCD-9728-45F3-B253-C2D5C6DA8E79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A9362182-853A-8CE5-1008-87C1492961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81F047E5-65A7-AF52-A649-9E672F9F02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287BA476-9542-8E33-E82B-D18F5C8D4B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9336FE-D375-4C86-AB24-80F848420D56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3787F1AB-9900-E676-5672-C796C2F095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32861BC9-521A-794E-831D-88343A8D1C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049821C3-6C08-E2B4-876D-01442CB285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8F89A9-F498-47D2-9C74-3D93D601BB70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09CA3366-C8D9-FEAE-9A90-480F7F4A01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CC173C36-2733-63EE-CECD-0FF58033A8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970D5B2C-8D80-80B5-ACC8-CBBBC8B000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1F46FA-EC0D-4658-9083-7BF6079711F8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2C5866A9-7A4A-E3A3-A1C9-DE0DEC3B6E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4446478F-8744-CBC9-1B6D-6A6C2995AD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32780EA0-17DD-8C3F-3D86-DD9A71B185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09A6DA-58A3-4258-A29C-80C59DC2CF96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58FC49A0-8804-A35E-DF8F-6C6DBD4BFF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26AFDEE7-05B6-EA9D-04EA-65791B8263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8016788B-DC65-9195-DA40-3F21ED0E6E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DB2756-9E50-4104-B426-6309D5199212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268C05A3-144F-3BE3-7C01-628422901E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B0815A76-6EAE-6682-1A37-E3998D5C91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828A3B5F-7FCB-F6C8-9740-23E8DA4E5E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5D3B06-15B5-41D9-B94C-8C17EDABAC53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C32F7494-183F-218F-3ADE-83BE6AB81D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BFEA0853-F905-108E-EB63-2D48E952E2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7A57FD03-E65E-EA78-B142-3A4539C8D3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34744B-51BA-4CDC-85FA-1352EC193275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D3FDDA4F-B813-C1F9-F239-D1D1FDF553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4561DEDE-07FF-4FD6-9527-80A6D7641D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2B213023-319D-15A4-A2AC-9E44C4BD7D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37A865-DF98-406F-BEAB-DC3D427CE804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B65F8FB7-C877-5054-64E7-D6169FD17B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9EA81E85-0BE5-B871-53E8-49D127D48D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FB6B8C8E-08DB-36CB-A618-99369527D0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AC2B79-5557-48FE-9024-487C89A64C06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535D88C3-92CD-498C-7B7D-C12FE7601E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F2CDBC17-6D39-9A87-4852-93DE60FD88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9B557659-A444-387A-CD20-69633D0471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1CC9CD-E573-45B5-91BE-E82DBEDC293A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86A1C92D-44C6-2D76-D5B7-DF0624E7DD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B919FC44-BE9A-CAF6-235C-227F3CE08F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EFF7FAF9-AF99-C8C7-E36F-172F27F71F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3229A3-690F-461B-A70B-ECF6E19DA931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25B034B3-6A82-8C42-2331-3D21E9EAC4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8C0D07B3-E3D7-E46E-5644-43E6A2782B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510745A6-AD2F-3789-E00F-43EE7C7E1A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8E2AEF-C790-41E5-B766-78CFA78BAE13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040B566C-1E2F-F3A6-07AC-449AC4718B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97BD1DA7-367C-BE70-EE2E-7D7DFEC6BE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8980F542-CFAD-32AE-2AEE-153CF08EA9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A80ED6-5D44-4264-9B60-7EB3ADD3F3B3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C2E19DD3-9F92-9822-1BDB-052095C26C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EA612A39-3ED7-F72A-7D8D-241BE1400A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13383581-E8A5-1845-0106-CC0EA422C0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5A0DA4-8B6D-4BCE-988F-32E597364ECD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61D81181-BD01-89C8-8650-BB9899CC9C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27AD4FE2-90C4-0FD0-1958-B755389B08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A9E4C91A-0BA3-0311-C3D4-9A30E1360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12EE8D-5A89-4116-B55D-E34C1E00CAA1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8F4A9E2B-951F-3B3A-A719-ABF9C2F702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9EC0938C-9E63-E662-3D08-58289E6755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13BAF270-C237-9653-CBD9-0A063A7DE2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95E1FC-FF64-4A4E-BAE1-1560425CE12F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99E90B19-1DC5-695D-A644-B0F952BC3A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7D6AEE0D-B580-C758-AD4A-CF983FBD67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25577AFF-0974-8DAA-A767-8E0B53E691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FA4AED-88FA-415A-8EB7-AC6B5A19FFCD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8F558B80-E6EA-0FD9-D34D-309EA43540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B8227C45-681B-0E31-CA58-049BDF7C8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782C8652-DAF1-8C1B-C328-C332D5BC98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2AEEB7-67AB-494E-86C6-547D31A0874A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344E29FA-3086-A721-1F04-8061416206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055CD80A-7C91-9DDB-ED4F-9D293E3492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26925AA0-CD74-D732-6024-829EA4DCE2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592991-AD80-4520-BBF8-D894342D1C32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016E076F-32BD-971D-8CD0-6CADF8FBC9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4DB4C969-3C1D-C57D-E870-ACD8C10264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8DDF3334-973E-DF34-EE69-E40F1C4A0D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3D1B95-779A-4201-BDB1-CCF2788FC073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87F00C35-DB4E-444E-C266-5EBD6549D6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32E027B1-7657-DB22-2FFB-69F19123C7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2B51650B-9B88-51A4-7310-F884B03035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E5B74A-F0CC-42CC-90CB-3FF49111E64C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61C25632-E8ED-95EC-505C-02CCC22D10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43015993-6A4F-0996-1F21-801E8B1B62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94711060-7496-6134-8117-7568A22586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014157-5F8E-4154-819C-995FC453A2E7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B1DBB7D1-3FCE-C391-5596-5854207203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AE8A8B1E-AD9A-4F15-2982-DDD0090546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0075C11D-B90C-BBA4-5BAE-276BDDC3C4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047F32-D656-4D23-8B77-905829E0684A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65A55C59-F3EC-A7C9-33D6-37458FA235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4A240EE9-7799-9388-7F4D-AE58730E82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886CED32-1AA4-6F4C-1297-BA0371F909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312832-FA4A-48FC-B2EA-667501633D29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2E0F1F37-68F4-8C40-812E-74F64C6F78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12731891-4C0D-E719-1F83-B6323CF693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FC66367E-91D3-4F5A-B5E5-C574662DE2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C871D2-CC9B-4B25-A682-713EE45B7FAB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A4304386-2EA6-1C25-B1FC-8B2A6975CB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18D4590A-D60B-8C0F-FFC5-DBF681C60F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77A8477E-3AB5-73A5-8024-8F11F693D1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4D74C6-4F1C-401A-8F54-BA78570295E0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18BD377B-8E57-E55F-C652-A92AF2DE24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3D0D80B3-0CE9-DB2F-A8B9-4C3B6F1087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789C32AA-DDEF-08B4-760D-36AB60E6BE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A36329-55FD-4DCB-A8EB-CAEC26A05992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872818F7-D335-4229-7324-7B7C363CFC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9EC3876E-8468-C7F5-B15A-7E11AB8BAC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5582AFFF-6F76-3A29-7160-B882307AD2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D98773-760C-4914-84CF-5E5B92E69CA3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03E4BCA7-4EDA-9B75-6649-DA75DA6D1D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5C3D1EDD-310C-3A61-E3AA-09E8208A3F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2AD54206-3E5C-9B42-004F-6CABA536ED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EF05CB-3FCE-4E33-B7AE-595D3145149A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8707130D-1D9A-22F2-B75F-6C86C55504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25465A1A-3A0D-6F6D-B59F-2BD78AACD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D574B3D8-B438-2926-48C6-E1F838EDCC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C8CF1E-FDB6-4308-90F6-57B74F5998CE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80CF843A-A2F2-C139-B6C9-C2948247C7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7E686FE9-427B-9908-5AFA-D6F3E35A2F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469FFFDF-0431-CE81-BCCE-F3500623A1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CE958D-F879-4E22-BFF7-52E7EE095998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ED6990F6-669F-D16F-F963-D0B757DED5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24A13695-763D-ABCD-1B10-2B5D553785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98D780D3-E3CF-C110-38E9-B42029081E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A1D44A-E5A9-4456-8C4D-301C98D8EA63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82AE997B-73DD-265D-162D-6A7DE14F91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3E3BE883-0435-7524-CE36-6292C384CD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2A66D7EC-9EEF-2ECB-8DE8-E4E7FAC67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9E6CC7-D3CE-48A5-AB49-615A19847EE5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2EB44724-A947-32DC-C541-F5177206FD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08FA91C-652E-7975-D12B-6302795ADC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88E0CDDF-EBBA-E264-8617-4CDA515F6B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7F1A7E-7FEC-439E-B97A-D07F5141959E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68F5846F-4E4F-1D23-6D7E-0D8258BB2A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B6135F94-64A5-D66D-F8BB-A14DDF77F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2AE3AB7D-4958-D9F8-762A-19B1076FC5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8127D9-E2C4-4ACA-9109-02C651859606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7D1CC988-5EF1-BDC2-9F24-63F82EF833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1774508C-186B-D976-C0F8-35127C70BC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267613F1-48C2-25DD-5CA0-2B2670D758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78C60D-8BDF-40E0-A465-C194B32EB018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121098F3-AC2A-44CA-C5E5-9D785C150B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B247C923-0881-B250-BA56-D655099B2B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E11C0FA2-CB62-9872-C04C-7A1BE13DBC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E3971F-4FC8-42D8-8F64-68A2CEF37B8D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4861AB89-13AE-EFAE-D322-6BE56BFCED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B51A1221-EE01-E37E-5BE8-D63EA24DC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B1A660D2-8F05-C35C-2CFB-74F0C43592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FCD5E9-7FEC-4CCB-B739-F614BC1A0ADE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3FD4EF07-0BC0-DCFD-CDDC-D5A704054A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AA389608-622E-086E-C1D2-BB2FCA631B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>
            <a:extLst>
              <a:ext uri="{FF2B5EF4-FFF2-40B4-BE49-F238E27FC236}">
                <a16:creationId xmlns:a16="http://schemas.microsoft.com/office/drawing/2014/main" id="{A67B09EA-AFB0-7F96-292F-13A53DCDD1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A76C16-36A9-4868-92C0-ED5701210AE6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7219" name="Rectangle 2">
            <a:extLst>
              <a:ext uri="{FF2B5EF4-FFF2-40B4-BE49-F238E27FC236}">
                <a16:creationId xmlns:a16="http://schemas.microsoft.com/office/drawing/2014/main" id="{0ADC1D32-CB50-16FE-A7A1-BE911E1D6C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>
            <a:extLst>
              <a:ext uri="{FF2B5EF4-FFF2-40B4-BE49-F238E27FC236}">
                <a16:creationId xmlns:a16="http://schemas.microsoft.com/office/drawing/2014/main" id="{15804024-35D8-DE35-DF34-4E02B7434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>
            <a:extLst>
              <a:ext uri="{FF2B5EF4-FFF2-40B4-BE49-F238E27FC236}">
                <a16:creationId xmlns:a16="http://schemas.microsoft.com/office/drawing/2014/main" id="{67666B4D-5D4E-3A8F-ADD7-2429675CD5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6BDED1-A723-4CFF-BB1D-54E4E6444E7B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9267" name="Rectangle 2">
            <a:extLst>
              <a:ext uri="{FF2B5EF4-FFF2-40B4-BE49-F238E27FC236}">
                <a16:creationId xmlns:a16="http://schemas.microsoft.com/office/drawing/2014/main" id="{C226BF76-4E7B-A182-D60E-31A20BB8E3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>
            <a:extLst>
              <a:ext uri="{FF2B5EF4-FFF2-40B4-BE49-F238E27FC236}">
                <a16:creationId xmlns:a16="http://schemas.microsoft.com/office/drawing/2014/main" id="{3A5923AB-3662-073C-FE95-8D185B9EC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70726323-B7F0-C8AA-2955-A2E41FEEE9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270D28-36D1-4BE7-A702-1C6D247DB412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E90122AD-3FE7-DED0-DE74-22AE42B8C0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id="{9A101724-947D-DB79-8094-E916ECA0C1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>
            <a:extLst>
              <a:ext uri="{FF2B5EF4-FFF2-40B4-BE49-F238E27FC236}">
                <a16:creationId xmlns:a16="http://schemas.microsoft.com/office/drawing/2014/main" id="{8A7F68C7-B779-C63D-9B66-59C292AF3A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7AF08-F3AB-4019-9548-65659E6D8EE9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43363" name="Rectangle 2">
            <a:extLst>
              <a:ext uri="{FF2B5EF4-FFF2-40B4-BE49-F238E27FC236}">
                <a16:creationId xmlns:a16="http://schemas.microsoft.com/office/drawing/2014/main" id="{B1284266-F2D0-E505-7EEC-67384D889B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>
            <a:extLst>
              <a:ext uri="{FF2B5EF4-FFF2-40B4-BE49-F238E27FC236}">
                <a16:creationId xmlns:a16="http://schemas.microsoft.com/office/drawing/2014/main" id="{E0B7F38A-F12E-2DB3-65EB-AA5F234E15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BEBF9020-305C-05ED-7D3F-9B270F7B24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715E95-131F-4C13-90E7-9DD3CD4581DD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A4C677FB-F60C-4110-5935-7E56B94CC6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560FC538-5A85-20EE-ACBF-BB0DEC31D8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7394F535-ED51-9B8A-73AD-85E5D9ED1C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A204AE-609B-4E29-9532-B4FA208F08F2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70298B40-7EB7-F95F-5BBC-E15AD1F7B2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DC230B22-855F-D9F4-E1C9-393C03E93A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>
            <a:extLst>
              <a:ext uri="{FF2B5EF4-FFF2-40B4-BE49-F238E27FC236}">
                <a16:creationId xmlns:a16="http://schemas.microsoft.com/office/drawing/2014/main" id="{7EE80239-C208-33A6-487E-866416016B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CF5549-F5EB-418F-A7B7-A8C5A6C339A9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47459" name="Rectangle 2">
            <a:extLst>
              <a:ext uri="{FF2B5EF4-FFF2-40B4-BE49-F238E27FC236}">
                <a16:creationId xmlns:a16="http://schemas.microsoft.com/office/drawing/2014/main" id="{9FE5CA79-BA86-C940-CE9C-FC9C1DE62A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>
            <a:extLst>
              <a:ext uri="{FF2B5EF4-FFF2-40B4-BE49-F238E27FC236}">
                <a16:creationId xmlns:a16="http://schemas.microsoft.com/office/drawing/2014/main" id="{14986966-42CF-C438-FEE4-6F4B138214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>
            <a:extLst>
              <a:ext uri="{FF2B5EF4-FFF2-40B4-BE49-F238E27FC236}">
                <a16:creationId xmlns:a16="http://schemas.microsoft.com/office/drawing/2014/main" id="{93C91AE6-BB7A-F641-B38C-0F8E870B50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0B222E-392D-48E9-AD5B-6B491619D43C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49507" name="Rectangle 2">
            <a:extLst>
              <a:ext uri="{FF2B5EF4-FFF2-40B4-BE49-F238E27FC236}">
                <a16:creationId xmlns:a16="http://schemas.microsoft.com/office/drawing/2014/main" id="{AF3F340E-BABE-26E5-4020-5BB729DC96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>
            <a:extLst>
              <a:ext uri="{FF2B5EF4-FFF2-40B4-BE49-F238E27FC236}">
                <a16:creationId xmlns:a16="http://schemas.microsoft.com/office/drawing/2014/main" id="{ACABD2A1-A2CC-B9D6-6BA1-FADCEC934F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>
            <a:extLst>
              <a:ext uri="{FF2B5EF4-FFF2-40B4-BE49-F238E27FC236}">
                <a16:creationId xmlns:a16="http://schemas.microsoft.com/office/drawing/2014/main" id="{D9655EBF-7DFC-85ED-645F-C8FF6C88FF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D24ABC-4ECB-4318-834D-981D85B84708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51555" name="Rectangle 2">
            <a:extLst>
              <a:ext uri="{FF2B5EF4-FFF2-40B4-BE49-F238E27FC236}">
                <a16:creationId xmlns:a16="http://schemas.microsoft.com/office/drawing/2014/main" id="{A0FF8F35-6D17-2A64-9045-06EBB2E6D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>
            <a:extLst>
              <a:ext uri="{FF2B5EF4-FFF2-40B4-BE49-F238E27FC236}">
                <a16:creationId xmlns:a16="http://schemas.microsoft.com/office/drawing/2014/main" id="{E2D171A0-99AA-6882-C054-01AFD0B8E7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>
            <a:extLst>
              <a:ext uri="{FF2B5EF4-FFF2-40B4-BE49-F238E27FC236}">
                <a16:creationId xmlns:a16="http://schemas.microsoft.com/office/drawing/2014/main" id="{739516AF-2AF3-F495-CE27-F3964B37E3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C0DED3-A9F1-4EF2-858B-802752A811FE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53603" name="Rectangle 2">
            <a:extLst>
              <a:ext uri="{FF2B5EF4-FFF2-40B4-BE49-F238E27FC236}">
                <a16:creationId xmlns:a16="http://schemas.microsoft.com/office/drawing/2014/main" id="{A50A29C6-4E33-422A-4686-676906097C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>
            <a:extLst>
              <a:ext uri="{FF2B5EF4-FFF2-40B4-BE49-F238E27FC236}">
                <a16:creationId xmlns:a16="http://schemas.microsoft.com/office/drawing/2014/main" id="{5F54F43E-E992-71DB-C35B-F725EB9A3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>
            <a:extLst>
              <a:ext uri="{FF2B5EF4-FFF2-40B4-BE49-F238E27FC236}">
                <a16:creationId xmlns:a16="http://schemas.microsoft.com/office/drawing/2014/main" id="{ED711D5D-2107-97DE-AB58-2F57F1A6F3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68A0A6-F715-4D65-9BE9-01BAA8DA5C33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55651" name="Rectangle 2">
            <a:extLst>
              <a:ext uri="{FF2B5EF4-FFF2-40B4-BE49-F238E27FC236}">
                <a16:creationId xmlns:a16="http://schemas.microsoft.com/office/drawing/2014/main" id="{C01C568C-74DA-875F-42B4-647BF572A1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>
            <a:extLst>
              <a:ext uri="{FF2B5EF4-FFF2-40B4-BE49-F238E27FC236}">
                <a16:creationId xmlns:a16="http://schemas.microsoft.com/office/drawing/2014/main" id="{9C3FF388-3BF5-0793-E04C-6345EEDD3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>
            <a:extLst>
              <a:ext uri="{FF2B5EF4-FFF2-40B4-BE49-F238E27FC236}">
                <a16:creationId xmlns:a16="http://schemas.microsoft.com/office/drawing/2014/main" id="{040F2F75-F022-B9B8-36EA-736B8D2036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2847BD-7E75-4C08-8D38-94E482247B54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57699" name="Rectangle 2">
            <a:extLst>
              <a:ext uri="{FF2B5EF4-FFF2-40B4-BE49-F238E27FC236}">
                <a16:creationId xmlns:a16="http://schemas.microsoft.com/office/drawing/2014/main" id="{A62F9C90-0E6C-B0B2-1A28-31D781093E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>
            <a:extLst>
              <a:ext uri="{FF2B5EF4-FFF2-40B4-BE49-F238E27FC236}">
                <a16:creationId xmlns:a16="http://schemas.microsoft.com/office/drawing/2014/main" id="{64BE6174-3710-9BD5-40D7-EA18ADE83B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>
            <a:extLst>
              <a:ext uri="{FF2B5EF4-FFF2-40B4-BE49-F238E27FC236}">
                <a16:creationId xmlns:a16="http://schemas.microsoft.com/office/drawing/2014/main" id="{25223EE5-AAF2-FBC2-4471-452D6C741C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C1740F-954B-412D-83A8-CA14C840478E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59747" name="Rectangle 2">
            <a:extLst>
              <a:ext uri="{FF2B5EF4-FFF2-40B4-BE49-F238E27FC236}">
                <a16:creationId xmlns:a16="http://schemas.microsoft.com/office/drawing/2014/main" id="{8BF3AD0D-DBA2-D233-6A42-4A16F020B7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>
            <a:extLst>
              <a:ext uri="{FF2B5EF4-FFF2-40B4-BE49-F238E27FC236}">
                <a16:creationId xmlns:a16="http://schemas.microsoft.com/office/drawing/2014/main" id="{D504A443-BFBC-8B0A-8B9B-7C906AC03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>
            <a:extLst>
              <a:ext uri="{FF2B5EF4-FFF2-40B4-BE49-F238E27FC236}">
                <a16:creationId xmlns:a16="http://schemas.microsoft.com/office/drawing/2014/main" id="{4CF04419-C726-9336-19AD-917F87EEEB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ED28C1-B2F5-4C5C-A0D0-ECBF3012C70D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61795" name="Rectangle 2">
            <a:extLst>
              <a:ext uri="{FF2B5EF4-FFF2-40B4-BE49-F238E27FC236}">
                <a16:creationId xmlns:a16="http://schemas.microsoft.com/office/drawing/2014/main" id="{A08B7549-56B2-1CDB-CB0A-6198A0DABA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>
            <a:extLst>
              <a:ext uri="{FF2B5EF4-FFF2-40B4-BE49-F238E27FC236}">
                <a16:creationId xmlns:a16="http://schemas.microsoft.com/office/drawing/2014/main" id="{C0C7C3D4-FE8B-0608-E299-3F0D765A6C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>
            <a:extLst>
              <a:ext uri="{FF2B5EF4-FFF2-40B4-BE49-F238E27FC236}">
                <a16:creationId xmlns:a16="http://schemas.microsoft.com/office/drawing/2014/main" id="{2430484B-9E6D-7885-8DA0-6EDA20680A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D3609E-3D0A-4201-97B5-017BB8219EFA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79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63843" name="Rectangle 2">
            <a:extLst>
              <a:ext uri="{FF2B5EF4-FFF2-40B4-BE49-F238E27FC236}">
                <a16:creationId xmlns:a16="http://schemas.microsoft.com/office/drawing/2014/main" id="{AF03C5CF-5A2E-3CA5-2DCF-699CAF17B0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>
            <a:extLst>
              <a:ext uri="{FF2B5EF4-FFF2-40B4-BE49-F238E27FC236}">
                <a16:creationId xmlns:a16="http://schemas.microsoft.com/office/drawing/2014/main" id="{BC234270-BC47-9723-2FAE-7693D93626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>
            <a:extLst>
              <a:ext uri="{FF2B5EF4-FFF2-40B4-BE49-F238E27FC236}">
                <a16:creationId xmlns:a16="http://schemas.microsoft.com/office/drawing/2014/main" id="{B4D2AC85-5A37-D184-89D7-76D9FA870A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9B6921-6C3E-4DE8-B34B-C7336E095653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65891" name="Rectangle 2">
            <a:extLst>
              <a:ext uri="{FF2B5EF4-FFF2-40B4-BE49-F238E27FC236}">
                <a16:creationId xmlns:a16="http://schemas.microsoft.com/office/drawing/2014/main" id="{2D40EDEC-1905-D541-F307-08A85F219C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>
            <a:extLst>
              <a:ext uri="{FF2B5EF4-FFF2-40B4-BE49-F238E27FC236}">
                <a16:creationId xmlns:a16="http://schemas.microsoft.com/office/drawing/2014/main" id="{844B2E39-DF9D-8016-A543-123B7B6B5B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821ED436-31A0-190E-BE59-0FEB346CF0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7D4535-8B42-40F9-81C0-6ED345D486A5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5C60D884-01D6-7F92-F677-B36E67F9B1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7ABF0216-0A19-64EA-C8E3-46D3975E5A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>
            <a:extLst>
              <a:ext uri="{FF2B5EF4-FFF2-40B4-BE49-F238E27FC236}">
                <a16:creationId xmlns:a16="http://schemas.microsoft.com/office/drawing/2014/main" id="{DADD11D3-81A4-3C9B-6EAD-B3C29FD358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3AC1F1-BD1E-4405-A326-061A1253E59C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67939" name="Rectangle 2">
            <a:extLst>
              <a:ext uri="{FF2B5EF4-FFF2-40B4-BE49-F238E27FC236}">
                <a16:creationId xmlns:a16="http://schemas.microsoft.com/office/drawing/2014/main" id="{59F5BE2B-2643-AE06-86C4-278CD23534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>
            <a:extLst>
              <a:ext uri="{FF2B5EF4-FFF2-40B4-BE49-F238E27FC236}">
                <a16:creationId xmlns:a16="http://schemas.microsoft.com/office/drawing/2014/main" id="{53A56265-7F94-C4C9-1700-594857C035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y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B82D4816-8F4B-7DD7-3E2C-55F5C50E94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98248B-7DC4-4961-9C82-A41C0F574FC7}" type="slidenum">
              <a:rPr lang="en-GB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B68CA12E-1F22-FD32-BF20-740A36C309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11BEA7D8-DDB2-1810-D9AB-B220F63847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y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E69A1-D6DC-18C1-80A5-C3A7CBB9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89FBE-5F8A-3626-3A84-9E36C2253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AD9DB-8BD3-5D20-30E9-378FC5724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4F7BD-59F2-40D7-958B-32B99658B3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2761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5E974-DB4D-7E09-28AC-5A56A89E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42F34-22FD-57AE-3E3F-5F0FEB6E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C09CE-6EDD-903E-813E-859C0D11A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575A4-82DD-4672-8DED-29274425B84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568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8CCEB-ADD5-6B87-C0CC-D7755F634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55DDF-27D6-6A78-4F06-44F18C872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8DE1F-D87D-492D-AC81-ED876E421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6EF4-09E9-499A-9397-F3C5E3F936C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7997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D826E4E-20BA-74F8-5E75-ECC6D87F7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3477C2E-5612-31EE-8F0D-9485671A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5753FBA-0D54-78DF-ECDB-CA1E0AFC2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1E302-9202-49AC-A6F3-0DE46756A4B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6408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8E375-7CDB-92FF-B1CB-4324FB998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FD591-44BF-F5E7-185D-F1779F4BF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A9030-812E-202D-95A5-8D2F82360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44B1F-AA0A-462C-A402-0AD5A20649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072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FCD01-E92C-AF53-C5BD-C74EA8737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C54B6-5571-84DF-E750-21CCD22EB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9B642-D109-172F-EBB3-989D26EE8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3C437-975D-4CD3-AD7A-D6BC728AA7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537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0CE585-AD85-616E-FD2E-D464D6DDA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2F357A-D3BC-0CE7-3CA5-695BB13B1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26D616-06DD-0D24-A754-D92A0AC76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B1598-BEA1-4D13-8B3A-D34A71EE0C6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0610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E3C97A-3446-25A4-3AD3-DBE6791AD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71CEC1F-3E8E-172B-5AB8-8F4DE282C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420C89-5DB5-6959-7005-2B2936DD3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AD5F8-E3A1-4343-8E85-5655E7745F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7737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5DDF732-5A79-6C6B-7389-D8123CBC9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CE902A9-A391-BB37-18C6-4C6A2320D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BE1C314-E64E-C11B-C491-97B34430E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C22AD-078A-4795-B892-6856C6CA69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246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CC2A5F-457E-D5B2-A4DD-83104E955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7B24E83-74C0-12F8-A873-3CC814139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9317DAB-1D77-5FCB-6CE5-C4D531A15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9B01-AC1B-43AF-90FD-53D62B948CF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057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1EC59F-8763-4425-6C2D-39DB54C81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437D54-455E-8533-47E4-08898EA84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4D509B-5E81-9DD6-C5E8-5C07FA627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474E5-FAF2-4A78-B73C-26DE634C0FE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4188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A08650-9183-AFC0-8235-A5CCC6A6E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EF0189-2519-C0A0-4B2A-DE522400F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08D420-7F6E-F431-6CA3-C0A1C05B2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C2C61-8326-4C9A-9007-000F03D260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913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9256667-9A36-A636-4AF1-8B46F526F0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9FD6990-B844-2257-F8C1-C99E44ACC5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778B7-26D4-6EBE-DD2F-C6A0549C5E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A9603-7F9C-F8F9-DBC4-9C585C0D4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85860-08B3-E970-57CC-46A268A98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D3BE84-2A1E-42E2-A7D9-166B9BCACA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>
            <a:extLst>
              <a:ext uri="{FF2B5EF4-FFF2-40B4-BE49-F238E27FC236}">
                <a16:creationId xmlns:a16="http://schemas.microsoft.com/office/drawing/2014/main" id="{B49E67AF-59D5-C696-FFBE-FECDB95F6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1617663"/>
            <a:ext cx="52768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16" name="Group 44">
            <a:extLst>
              <a:ext uri="{FF2B5EF4-FFF2-40B4-BE49-F238E27FC236}">
                <a16:creationId xmlns:a16="http://schemas.microsoft.com/office/drawing/2014/main" id="{52B72C5A-B135-03A9-DD6F-60B9EF541C43}"/>
              </a:ext>
            </a:extLst>
          </p:cNvPr>
          <p:cNvGrpSpPr>
            <a:grpSpLocks/>
          </p:cNvGrpSpPr>
          <p:nvPr/>
        </p:nvGrpSpPr>
        <p:grpSpPr bwMode="auto">
          <a:xfrm>
            <a:off x="1919288" y="2206625"/>
            <a:ext cx="5292725" cy="3076575"/>
            <a:chOff x="1209" y="1390"/>
            <a:chExt cx="3334" cy="1938"/>
          </a:xfrm>
        </p:grpSpPr>
        <p:sp>
          <p:nvSpPr>
            <p:cNvPr id="4102" name="Text Box 18">
              <a:extLst>
                <a:ext uri="{FF2B5EF4-FFF2-40B4-BE49-F238E27FC236}">
                  <a16:creationId xmlns:a16="http://schemas.microsoft.com/office/drawing/2014/main" id="{48106447-7DC4-A51B-CA65-F9CCCBC25F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779120">
              <a:off x="1295" y="1704"/>
              <a:ext cx="2139" cy="544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10000"/>
                </a:spcBef>
                <a:buFontTx/>
                <a:buNone/>
              </a:pPr>
              <a:r>
                <a:rPr lang="en-GB" altLang="en-US" sz="2400">
                  <a:solidFill>
                    <a:schemeClr val="bg1"/>
                  </a:solidFill>
                  <a:latin typeface="Arial" panose="020B0604020202020204" pitchFamily="34" charset="0"/>
                </a:rPr>
                <a:t>Alan Jackson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10000"/>
                </a:spcBef>
                <a:buFontTx/>
                <a:buNone/>
              </a:pPr>
              <a:r>
                <a:rPr lang="en-GB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Royal Statistical Society </a:t>
              </a:r>
            </a:p>
          </p:txBody>
        </p:sp>
        <p:sp>
          <p:nvSpPr>
            <p:cNvPr id="4103" name="Rectangle 19">
              <a:extLst>
                <a:ext uri="{FF2B5EF4-FFF2-40B4-BE49-F238E27FC236}">
                  <a16:creationId xmlns:a16="http://schemas.microsoft.com/office/drawing/2014/main" id="{2C515469-4C72-0959-B26A-801AADE1B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5" y="2468"/>
              <a:ext cx="1307" cy="82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04" name="AutoShape 20">
              <a:extLst>
                <a:ext uri="{FF2B5EF4-FFF2-40B4-BE49-F238E27FC236}">
                  <a16:creationId xmlns:a16="http://schemas.microsoft.com/office/drawing/2014/main" id="{9D35D907-7F5D-732E-C76B-8D01A6A80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6" y="2405"/>
              <a:ext cx="757" cy="886"/>
            </a:xfrm>
            <a:prstGeom prst="rtTriangle">
              <a:avLst/>
            </a:pr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05" name="AutoShape 21">
              <a:extLst>
                <a:ext uri="{FF2B5EF4-FFF2-40B4-BE49-F238E27FC236}">
                  <a16:creationId xmlns:a16="http://schemas.microsoft.com/office/drawing/2014/main" id="{77E19F93-923E-7B4C-F256-B042B127D0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23797" flipH="1" flipV="1">
              <a:off x="1492" y="2332"/>
              <a:ext cx="1007" cy="345"/>
            </a:xfrm>
            <a:prstGeom prst="rtTriangle">
              <a:avLst/>
            </a:pr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06" name="AutoShape 22">
              <a:extLst>
                <a:ext uri="{FF2B5EF4-FFF2-40B4-BE49-F238E27FC236}">
                  <a16:creationId xmlns:a16="http://schemas.microsoft.com/office/drawing/2014/main" id="{0549AD66-438C-F52D-8D92-04F80C009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" y="1884"/>
              <a:ext cx="265" cy="667"/>
            </a:xfrm>
            <a:prstGeom prst="rtTriangle">
              <a:avLst/>
            </a:pr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07" name="AutoShape 24">
              <a:extLst>
                <a:ext uri="{FF2B5EF4-FFF2-40B4-BE49-F238E27FC236}">
                  <a16:creationId xmlns:a16="http://schemas.microsoft.com/office/drawing/2014/main" id="{59DDD8DF-B336-3781-96CB-2C8080A532C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217" y="1490"/>
              <a:ext cx="2029" cy="475"/>
            </a:xfrm>
            <a:prstGeom prst="rtTriangle">
              <a:avLst/>
            </a:pr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08" name="Rectangle 25">
              <a:extLst>
                <a:ext uri="{FF2B5EF4-FFF2-40B4-BE49-F238E27FC236}">
                  <a16:creationId xmlns:a16="http://schemas.microsoft.com/office/drawing/2014/main" id="{7E4652F9-4A9A-483E-F12D-60F7405D0B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471">
              <a:off x="1209" y="1390"/>
              <a:ext cx="2012" cy="206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09" name="Rectangle 26">
              <a:extLst>
                <a:ext uri="{FF2B5EF4-FFF2-40B4-BE49-F238E27FC236}">
                  <a16:creationId xmlns:a16="http://schemas.microsoft.com/office/drawing/2014/main" id="{484F26D7-F7EB-F8B0-4C1C-11E197DF6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1" y="1445"/>
              <a:ext cx="1218" cy="236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10" name="AutoShape 27">
              <a:extLst>
                <a:ext uri="{FF2B5EF4-FFF2-40B4-BE49-F238E27FC236}">
                  <a16:creationId xmlns:a16="http://schemas.microsoft.com/office/drawing/2014/main" id="{39824BDD-F377-D81C-5521-C4565C2255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497">
              <a:off x="4113" y="1461"/>
              <a:ext cx="430" cy="1326"/>
            </a:xfrm>
            <a:prstGeom prst="rtTriangle">
              <a:avLst/>
            </a:pr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11" name="AutoShape 28">
              <a:extLst>
                <a:ext uri="{FF2B5EF4-FFF2-40B4-BE49-F238E27FC236}">
                  <a16:creationId xmlns:a16="http://schemas.microsoft.com/office/drawing/2014/main" id="{B8530C60-C11C-2E07-7B3D-BEE13069A2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497" flipH="1" flipV="1">
              <a:off x="3639" y="1627"/>
              <a:ext cx="495" cy="1180"/>
            </a:xfrm>
            <a:prstGeom prst="rtTriangle">
              <a:avLst/>
            </a:pr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12" name="Rectangle 29">
              <a:extLst>
                <a:ext uri="{FF2B5EF4-FFF2-40B4-BE49-F238E27FC236}">
                  <a16:creationId xmlns:a16="http://schemas.microsoft.com/office/drawing/2014/main" id="{50B2E02C-82BF-6CEE-E286-C33209A09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4" y="1682"/>
              <a:ext cx="603" cy="32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13" name="Rectangle 30">
              <a:extLst>
                <a:ext uri="{FF2B5EF4-FFF2-40B4-BE49-F238E27FC236}">
                  <a16:creationId xmlns:a16="http://schemas.microsoft.com/office/drawing/2014/main" id="{3B7F31E1-9177-7FF6-9CBC-CEEE88AAE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1" y="2752"/>
              <a:ext cx="338" cy="366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14" name="AutoShape 33">
              <a:extLst>
                <a:ext uri="{FF2B5EF4-FFF2-40B4-BE49-F238E27FC236}">
                  <a16:creationId xmlns:a16="http://schemas.microsoft.com/office/drawing/2014/main" id="{98D711F7-5C39-9BDE-3BF4-5A8E283F3D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497" flipH="1" flipV="1">
              <a:off x="3755" y="2029"/>
              <a:ext cx="436" cy="1017"/>
            </a:xfrm>
            <a:prstGeom prst="rtTriangle">
              <a:avLst/>
            </a:pr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15" name="AutoShape 34">
              <a:extLst>
                <a:ext uri="{FF2B5EF4-FFF2-40B4-BE49-F238E27FC236}">
                  <a16:creationId xmlns:a16="http://schemas.microsoft.com/office/drawing/2014/main" id="{28697D29-1058-D4F7-B439-81CDC44175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1980" flipV="1">
              <a:off x="4286" y="3168"/>
              <a:ext cx="226" cy="160"/>
            </a:xfrm>
            <a:prstGeom prst="rtTriangle">
              <a:avLst/>
            </a:pr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16" name="Rectangle 35">
              <a:extLst>
                <a:ext uri="{FF2B5EF4-FFF2-40B4-BE49-F238E27FC236}">
                  <a16:creationId xmlns:a16="http://schemas.microsoft.com/office/drawing/2014/main" id="{9E61526C-0429-DF23-61A9-6A60881F4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2" y="2826"/>
              <a:ext cx="356" cy="438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117" name="Freeform 36">
              <a:extLst>
                <a:ext uri="{FF2B5EF4-FFF2-40B4-BE49-F238E27FC236}">
                  <a16:creationId xmlns:a16="http://schemas.microsoft.com/office/drawing/2014/main" id="{8DE4536E-6229-C2BD-144C-F417124E3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" y="1863"/>
              <a:ext cx="546" cy="1201"/>
            </a:xfrm>
            <a:custGeom>
              <a:avLst/>
              <a:gdLst>
                <a:gd name="T0" fmla="*/ 22 w 546"/>
                <a:gd name="T1" fmla="*/ 125 h 1201"/>
                <a:gd name="T2" fmla="*/ 46 w 546"/>
                <a:gd name="T3" fmla="*/ 153 h 1201"/>
                <a:gd name="T4" fmla="*/ 70 w 546"/>
                <a:gd name="T5" fmla="*/ 169 h 1201"/>
                <a:gd name="T6" fmla="*/ 146 w 546"/>
                <a:gd name="T7" fmla="*/ 225 h 1201"/>
                <a:gd name="T8" fmla="*/ 170 w 546"/>
                <a:gd name="T9" fmla="*/ 237 h 1201"/>
                <a:gd name="T10" fmla="*/ 186 w 546"/>
                <a:gd name="T11" fmla="*/ 285 h 1201"/>
                <a:gd name="T12" fmla="*/ 218 w 546"/>
                <a:gd name="T13" fmla="*/ 317 h 1201"/>
                <a:gd name="T14" fmla="*/ 246 w 546"/>
                <a:gd name="T15" fmla="*/ 377 h 1201"/>
                <a:gd name="T16" fmla="*/ 270 w 546"/>
                <a:gd name="T17" fmla="*/ 469 h 1201"/>
                <a:gd name="T18" fmla="*/ 282 w 546"/>
                <a:gd name="T19" fmla="*/ 513 h 1201"/>
                <a:gd name="T20" fmla="*/ 306 w 546"/>
                <a:gd name="T21" fmla="*/ 581 h 1201"/>
                <a:gd name="T22" fmla="*/ 262 w 546"/>
                <a:gd name="T23" fmla="*/ 729 h 1201"/>
                <a:gd name="T24" fmla="*/ 274 w 546"/>
                <a:gd name="T25" fmla="*/ 801 h 1201"/>
                <a:gd name="T26" fmla="*/ 338 w 546"/>
                <a:gd name="T27" fmla="*/ 825 h 1201"/>
                <a:gd name="T28" fmla="*/ 394 w 546"/>
                <a:gd name="T29" fmla="*/ 865 h 1201"/>
                <a:gd name="T30" fmla="*/ 390 w 546"/>
                <a:gd name="T31" fmla="*/ 881 h 1201"/>
                <a:gd name="T32" fmla="*/ 374 w 546"/>
                <a:gd name="T33" fmla="*/ 885 h 1201"/>
                <a:gd name="T34" fmla="*/ 386 w 546"/>
                <a:gd name="T35" fmla="*/ 897 h 1201"/>
                <a:gd name="T36" fmla="*/ 446 w 546"/>
                <a:gd name="T37" fmla="*/ 957 h 1201"/>
                <a:gd name="T38" fmla="*/ 482 w 546"/>
                <a:gd name="T39" fmla="*/ 1013 h 1201"/>
                <a:gd name="T40" fmla="*/ 498 w 546"/>
                <a:gd name="T41" fmla="*/ 1037 h 1201"/>
                <a:gd name="T42" fmla="*/ 506 w 546"/>
                <a:gd name="T43" fmla="*/ 1049 h 1201"/>
                <a:gd name="T44" fmla="*/ 546 w 546"/>
                <a:gd name="T45" fmla="*/ 1201 h 1201"/>
                <a:gd name="T46" fmla="*/ 542 w 546"/>
                <a:gd name="T47" fmla="*/ 465 h 1201"/>
                <a:gd name="T48" fmla="*/ 470 w 546"/>
                <a:gd name="T49" fmla="*/ 277 h 1201"/>
                <a:gd name="T50" fmla="*/ 426 w 546"/>
                <a:gd name="T51" fmla="*/ 205 h 1201"/>
                <a:gd name="T52" fmla="*/ 374 w 546"/>
                <a:gd name="T53" fmla="*/ 113 h 1201"/>
                <a:gd name="T54" fmla="*/ 350 w 546"/>
                <a:gd name="T55" fmla="*/ 89 h 1201"/>
                <a:gd name="T56" fmla="*/ 326 w 546"/>
                <a:gd name="T57" fmla="*/ 57 h 1201"/>
                <a:gd name="T58" fmla="*/ 266 w 546"/>
                <a:gd name="T59" fmla="*/ 21 h 1201"/>
                <a:gd name="T60" fmla="*/ 70 w 546"/>
                <a:gd name="T61" fmla="*/ 25 h 1201"/>
                <a:gd name="T62" fmla="*/ 30 w 546"/>
                <a:gd name="T63" fmla="*/ 61 h 1201"/>
                <a:gd name="T64" fmla="*/ 6 w 546"/>
                <a:gd name="T65" fmla="*/ 77 h 1201"/>
                <a:gd name="T66" fmla="*/ 22 w 546"/>
                <a:gd name="T67" fmla="*/ 125 h 12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46" h="1201">
                  <a:moveTo>
                    <a:pt x="22" y="125"/>
                  </a:moveTo>
                  <a:cubicBezTo>
                    <a:pt x="28" y="143"/>
                    <a:pt x="31" y="145"/>
                    <a:pt x="46" y="153"/>
                  </a:cubicBezTo>
                  <a:cubicBezTo>
                    <a:pt x="54" y="158"/>
                    <a:pt x="70" y="169"/>
                    <a:pt x="70" y="169"/>
                  </a:cubicBezTo>
                  <a:cubicBezTo>
                    <a:pt x="97" y="209"/>
                    <a:pt x="95" y="218"/>
                    <a:pt x="146" y="225"/>
                  </a:cubicBezTo>
                  <a:cubicBezTo>
                    <a:pt x="153" y="230"/>
                    <a:pt x="163" y="231"/>
                    <a:pt x="170" y="237"/>
                  </a:cubicBezTo>
                  <a:cubicBezTo>
                    <a:pt x="185" y="249"/>
                    <a:pt x="179" y="270"/>
                    <a:pt x="186" y="285"/>
                  </a:cubicBezTo>
                  <a:cubicBezTo>
                    <a:pt x="191" y="296"/>
                    <a:pt x="208" y="311"/>
                    <a:pt x="218" y="317"/>
                  </a:cubicBezTo>
                  <a:cubicBezTo>
                    <a:pt x="225" y="337"/>
                    <a:pt x="234" y="359"/>
                    <a:pt x="246" y="377"/>
                  </a:cubicBezTo>
                  <a:cubicBezTo>
                    <a:pt x="240" y="415"/>
                    <a:pt x="250" y="439"/>
                    <a:pt x="270" y="469"/>
                  </a:cubicBezTo>
                  <a:cubicBezTo>
                    <a:pt x="278" y="481"/>
                    <a:pt x="277" y="499"/>
                    <a:pt x="282" y="513"/>
                  </a:cubicBezTo>
                  <a:cubicBezTo>
                    <a:pt x="285" y="540"/>
                    <a:pt x="291" y="558"/>
                    <a:pt x="306" y="581"/>
                  </a:cubicBezTo>
                  <a:cubicBezTo>
                    <a:pt x="303" y="651"/>
                    <a:pt x="317" y="692"/>
                    <a:pt x="262" y="729"/>
                  </a:cubicBezTo>
                  <a:cubicBezTo>
                    <a:pt x="253" y="755"/>
                    <a:pt x="249" y="785"/>
                    <a:pt x="274" y="801"/>
                  </a:cubicBezTo>
                  <a:cubicBezTo>
                    <a:pt x="289" y="823"/>
                    <a:pt x="313" y="822"/>
                    <a:pt x="338" y="825"/>
                  </a:cubicBezTo>
                  <a:cubicBezTo>
                    <a:pt x="364" y="834"/>
                    <a:pt x="378" y="841"/>
                    <a:pt x="394" y="865"/>
                  </a:cubicBezTo>
                  <a:cubicBezTo>
                    <a:pt x="393" y="870"/>
                    <a:pt x="394" y="877"/>
                    <a:pt x="390" y="881"/>
                  </a:cubicBezTo>
                  <a:cubicBezTo>
                    <a:pt x="386" y="885"/>
                    <a:pt x="375" y="880"/>
                    <a:pt x="374" y="885"/>
                  </a:cubicBezTo>
                  <a:cubicBezTo>
                    <a:pt x="373" y="890"/>
                    <a:pt x="382" y="893"/>
                    <a:pt x="386" y="897"/>
                  </a:cubicBezTo>
                  <a:cubicBezTo>
                    <a:pt x="404" y="918"/>
                    <a:pt x="423" y="941"/>
                    <a:pt x="446" y="957"/>
                  </a:cubicBezTo>
                  <a:cubicBezTo>
                    <a:pt x="454" y="981"/>
                    <a:pt x="461" y="999"/>
                    <a:pt x="482" y="1013"/>
                  </a:cubicBezTo>
                  <a:cubicBezTo>
                    <a:pt x="487" y="1021"/>
                    <a:pt x="493" y="1029"/>
                    <a:pt x="498" y="1037"/>
                  </a:cubicBezTo>
                  <a:cubicBezTo>
                    <a:pt x="501" y="1041"/>
                    <a:pt x="506" y="1049"/>
                    <a:pt x="506" y="1049"/>
                  </a:cubicBezTo>
                  <a:cubicBezTo>
                    <a:pt x="511" y="1101"/>
                    <a:pt x="498" y="1169"/>
                    <a:pt x="546" y="1201"/>
                  </a:cubicBezTo>
                  <a:cubicBezTo>
                    <a:pt x="545" y="956"/>
                    <a:pt x="545" y="710"/>
                    <a:pt x="542" y="465"/>
                  </a:cubicBezTo>
                  <a:cubicBezTo>
                    <a:pt x="541" y="406"/>
                    <a:pt x="496" y="329"/>
                    <a:pt x="470" y="277"/>
                  </a:cubicBezTo>
                  <a:cubicBezTo>
                    <a:pt x="457" y="251"/>
                    <a:pt x="452" y="222"/>
                    <a:pt x="426" y="205"/>
                  </a:cubicBezTo>
                  <a:cubicBezTo>
                    <a:pt x="420" y="168"/>
                    <a:pt x="396" y="142"/>
                    <a:pt x="374" y="113"/>
                  </a:cubicBezTo>
                  <a:cubicBezTo>
                    <a:pt x="367" y="104"/>
                    <a:pt x="350" y="89"/>
                    <a:pt x="350" y="89"/>
                  </a:cubicBezTo>
                  <a:cubicBezTo>
                    <a:pt x="345" y="73"/>
                    <a:pt x="343" y="63"/>
                    <a:pt x="326" y="57"/>
                  </a:cubicBezTo>
                  <a:cubicBezTo>
                    <a:pt x="309" y="32"/>
                    <a:pt x="297" y="25"/>
                    <a:pt x="266" y="21"/>
                  </a:cubicBezTo>
                  <a:cubicBezTo>
                    <a:pt x="204" y="0"/>
                    <a:pt x="132" y="4"/>
                    <a:pt x="70" y="25"/>
                  </a:cubicBezTo>
                  <a:cubicBezTo>
                    <a:pt x="59" y="41"/>
                    <a:pt x="46" y="52"/>
                    <a:pt x="30" y="61"/>
                  </a:cubicBezTo>
                  <a:cubicBezTo>
                    <a:pt x="22" y="66"/>
                    <a:pt x="6" y="77"/>
                    <a:pt x="6" y="77"/>
                  </a:cubicBezTo>
                  <a:cubicBezTo>
                    <a:pt x="0" y="94"/>
                    <a:pt x="0" y="169"/>
                    <a:pt x="22" y="125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Freeform 37">
              <a:extLst>
                <a:ext uri="{FF2B5EF4-FFF2-40B4-BE49-F238E27FC236}">
                  <a16:creationId xmlns:a16="http://schemas.microsoft.com/office/drawing/2014/main" id="{18F5B662-BF37-BFBA-584A-CE187639E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" y="1974"/>
              <a:ext cx="1338" cy="374"/>
            </a:xfrm>
            <a:custGeom>
              <a:avLst/>
              <a:gdLst>
                <a:gd name="T0" fmla="*/ 93 w 1338"/>
                <a:gd name="T1" fmla="*/ 370 h 374"/>
                <a:gd name="T2" fmla="*/ 125 w 1338"/>
                <a:gd name="T3" fmla="*/ 362 h 374"/>
                <a:gd name="T4" fmla="*/ 201 w 1338"/>
                <a:gd name="T5" fmla="*/ 354 h 374"/>
                <a:gd name="T6" fmla="*/ 241 w 1338"/>
                <a:gd name="T7" fmla="*/ 322 h 374"/>
                <a:gd name="T8" fmla="*/ 309 w 1338"/>
                <a:gd name="T9" fmla="*/ 310 h 374"/>
                <a:gd name="T10" fmla="*/ 349 w 1338"/>
                <a:gd name="T11" fmla="*/ 294 h 374"/>
                <a:gd name="T12" fmla="*/ 565 w 1338"/>
                <a:gd name="T13" fmla="*/ 270 h 374"/>
                <a:gd name="T14" fmla="*/ 633 w 1338"/>
                <a:gd name="T15" fmla="*/ 230 h 374"/>
                <a:gd name="T16" fmla="*/ 717 w 1338"/>
                <a:gd name="T17" fmla="*/ 210 h 374"/>
                <a:gd name="T18" fmla="*/ 753 w 1338"/>
                <a:gd name="T19" fmla="*/ 182 h 374"/>
                <a:gd name="T20" fmla="*/ 769 w 1338"/>
                <a:gd name="T21" fmla="*/ 166 h 374"/>
                <a:gd name="T22" fmla="*/ 809 w 1338"/>
                <a:gd name="T23" fmla="*/ 138 h 374"/>
                <a:gd name="T24" fmla="*/ 881 w 1338"/>
                <a:gd name="T25" fmla="*/ 118 h 374"/>
                <a:gd name="T26" fmla="*/ 981 w 1338"/>
                <a:gd name="T27" fmla="*/ 102 h 374"/>
                <a:gd name="T28" fmla="*/ 1161 w 1338"/>
                <a:gd name="T29" fmla="*/ 58 h 374"/>
                <a:gd name="T30" fmla="*/ 1189 w 1338"/>
                <a:gd name="T31" fmla="*/ 34 h 374"/>
                <a:gd name="T32" fmla="*/ 1313 w 1338"/>
                <a:gd name="T33" fmla="*/ 38 h 374"/>
                <a:gd name="T34" fmla="*/ 1329 w 1338"/>
                <a:gd name="T35" fmla="*/ 34 h 374"/>
                <a:gd name="T36" fmla="*/ 1301 w 1338"/>
                <a:gd name="T37" fmla="*/ 2 h 374"/>
                <a:gd name="T38" fmla="*/ 961 w 1338"/>
                <a:gd name="T39" fmla="*/ 14 h 374"/>
                <a:gd name="T40" fmla="*/ 877 w 1338"/>
                <a:gd name="T41" fmla="*/ 42 h 374"/>
                <a:gd name="T42" fmla="*/ 733 w 1338"/>
                <a:gd name="T43" fmla="*/ 66 h 374"/>
                <a:gd name="T44" fmla="*/ 685 w 1338"/>
                <a:gd name="T45" fmla="*/ 94 h 374"/>
                <a:gd name="T46" fmla="*/ 613 w 1338"/>
                <a:gd name="T47" fmla="*/ 118 h 374"/>
                <a:gd name="T48" fmla="*/ 541 w 1338"/>
                <a:gd name="T49" fmla="*/ 134 h 374"/>
                <a:gd name="T50" fmla="*/ 509 w 1338"/>
                <a:gd name="T51" fmla="*/ 142 h 374"/>
                <a:gd name="T52" fmla="*/ 485 w 1338"/>
                <a:gd name="T53" fmla="*/ 158 h 374"/>
                <a:gd name="T54" fmla="*/ 329 w 1338"/>
                <a:gd name="T55" fmla="*/ 158 h 374"/>
                <a:gd name="T56" fmla="*/ 293 w 1338"/>
                <a:gd name="T57" fmla="*/ 182 h 374"/>
                <a:gd name="T58" fmla="*/ 217 w 1338"/>
                <a:gd name="T59" fmla="*/ 206 h 374"/>
                <a:gd name="T60" fmla="*/ 157 w 1338"/>
                <a:gd name="T61" fmla="*/ 226 h 374"/>
                <a:gd name="T62" fmla="*/ 133 w 1338"/>
                <a:gd name="T63" fmla="*/ 234 h 374"/>
                <a:gd name="T64" fmla="*/ 1 w 1338"/>
                <a:gd name="T65" fmla="*/ 282 h 374"/>
                <a:gd name="T66" fmla="*/ 5 w 1338"/>
                <a:gd name="T67" fmla="*/ 358 h 374"/>
                <a:gd name="T68" fmla="*/ 41 w 1338"/>
                <a:gd name="T69" fmla="*/ 374 h 374"/>
                <a:gd name="T70" fmla="*/ 93 w 1338"/>
                <a:gd name="T71" fmla="*/ 374 h 374"/>
                <a:gd name="T72" fmla="*/ 105 w 1338"/>
                <a:gd name="T73" fmla="*/ 370 h 374"/>
                <a:gd name="T74" fmla="*/ 93 w 1338"/>
                <a:gd name="T75" fmla="*/ 370 h 37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38" h="374">
                  <a:moveTo>
                    <a:pt x="93" y="370"/>
                  </a:moveTo>
                  <a:cubicBezTo>
                    <a:pt x="106" y="366"/>
                    <a:pt x="110" y="364"/>
                    <a:pt x="125" y="362"/>
                  </a:cubicBezTo>
                  <a:cubicBezTo>
                    <a:pt x="150" y="359"/>
                    <a:pt x="201" y="354"/>
                    <a:pt x="201" y="354"/>
                  </a:cubicBezTo>
                  <a:cubicBezTo>
                    <a:pt x="227" y="345"/>
                    <a:pt x="221" y="332"/>
                    <a:pt x="241" y="322"/>
                  </a:cubicBezTo>
                  <a:cubicBezTo>
                    <a:pt x="261" y="312"/>
                    <a:pt x="287" y="314"/>
                    <a:pt x="309" y="310"/>
                  </a:cubicBezTo>
                  <a:cubicBezTo>
                    <a:pt x="322" y="301"/>
                    <a:pt x="334" y="299"/>
                    <a:pt x="349" y="294"/>
                  </a:cubicBezTo>
                  <a:cubicBezTo>
                    <a:pt x="382" y="245"/>
                    <a:pt x="549" y="270"/>
                    <a:pt x="565" y="270"/>
                  </a:cubicBezTo>
                  <a:cubicBezTo>
                    <a:pt x="592" y="261"/>
                    <a:pt x="607" y="243"/>
                    <a:pt x="633" y="230"/>
                  </a:cubicBezTo>
                  <a:cubicBezTo>
                    <a:pt x="658" y="217"/>
                    <a:pt x="690" y="215"/>
                    <a:pt x="717" y="210"/>
                  </a:cubicBezTo>
                  <a:cubicBezTo>
                    <a:pt x="746" y="191"/>
                    <a:pt x="734" y="201"/>
                    <a:pt x="753" y="182"/>
                  </a:cubicBezTo>
                  <a:cubicBezTo>
                    <a:pt x="764" y="150"/>
                    <a:pt x="748" y="187"/>
                    <a:pt x="769" y="166"/>
                  </a:cubicBezTo>
                  <a:cubicBezTo>
                    <a:pt x="802" y="133"/>
                    <a:pt x="765" y="145"/>
                    <a:pt x="809" y="138"/>
                  </a:cubicBezTo>
                  <a:cubicBezTo>
                    <a:pt x="831" y="124"/>
                    <a:pt x="855" y="121"/>
                    <a:pt x="881" y="118"/>
                  </a:cubicBezTo>
                  <a:cubicBezTo>
                    <a:pt x="913" y="107"/>
                    <a:pt x="948" y="110"/>
                    <a:pt x="981" y="102"/>
                  </a:cubicBezTo>
                  <a:cubicBezTo>
                    <a:pt x="1034" y="22"/>
                    <a:pt x="964" y="63"/>
                    <a:pt x="1161" y="58"/>
                  </a:cubicBezTo>
                  <a:cubicBezTo>
                    <a:pt x="1177" y="53"/>
                    <a:pt x="1184" y="50"/>
                    <a:pt x="1189" y="34"/>
                  </a:cubicBezTo>
                  <a:cubicBezTo>
                    <a:pt x="1230" y="35"/>
                    <a:pt x="1272" y="38"/>
                    <a:pt x="1313" y="38"/>
                  </a:cubicBezTo>
                  <a:cubicBezTo>
                    <a:pt x="1318" y="38"/>
                    <a:pt x="1326" y="39"/>
                    <a:pt x="1329" y="34"/>
                  </a:cubicBezTo>
                  <a:cubicBezTo>
                    <a:pt x="1338" y="19"/>
                    <a:pt x="1310" y="5"/>
                    <a:pt x="1301" y="2"/>
                  </a:cubicBezTo>
                  <a:cubicBezTo>
                    <a:pt x="1105" y="5"/>
                    <a:pt x="1090" y="0"/>
                    <a:pt x="961" y="14"/>
                  </a:cubicBezTo>
                  <a:cubicBezTo>
                    <a:pt x="929" y="18"/>
                    <a:pt x="907" y="37"/>
                    <a:pt x="877" y="42"/>
                  </a:cubicBezTo>
                  <a:cubicBezTo>
                    <a:pt x="826" y="50"/>
                    <a:pt x="786" y="62"/>
                    <a:pt x="733" y="66"/>
                  </a:cubicBezTo>
                  <a:cubicBezTo>
                    <a:pt x="718" y="71"/>
                    <a:pt x="699" y="85"/>
                    <a:pt x="685" y="94"/>
                  </a:cubicBezTo>
                  <a:cubicBezTo>
                    <a:pt x="676" y="120"/>
                    <a:pt x="635" y="116"/>
                    <a:pt x="613" y="118"/>
                  </a:cubicBezTo>
                  <a:cubicBezTo>
                    <a:pt x="588" y="135"/>
                    <a:pt x="576" y="131"/>
                    <a:pt x="541" y="134"/>
                  </a:cubicBezTo>
                  <a:cubicBezTo>
                    <a:pt x="530" y="137"/>
                    <a:pt x="518" y="136"/>
                    <a:pt x="509" y="142"/>
                  </a:cubicBezTo>
                  <a:cubicBezTo>
                    <a:pt x="501" y="147"/>
                    <a:pt x="485" y="158"/>
                    <a:pt x="485" y="158"/>
                  </a:cubicBezTo>
                  <a:cubicBezTo>
                    <a:pt x="412" y="152"/>
                    <a:pt x="429" y="151"/>
                    <a:pt x="329" y="158"/>
                  </a:cubicBezTo>
                  <a:cubicBezTo>
                    <a:pt x="312" y="159"/>
                    <a:pt x="305" y="174"/>
                    <a:pt x="293" y="182"/>
                  </a:cubicBezTo>
                  <a:cubicBezTo>
                    <a:pt x="271" y="197"/>
                    <a:pt x="243" y="202"/>
                    <a:pt x="217" y="206"/>
                  </a:cubicBezTo>
                  <a:cubicBezTo>
                    <a:pt x="197" y="220"/>
                    <a:pt x="180" y="220"/>
                    <a:pt x="157" y="226"/>
                  </a:cubicBezTo>
                  <a:cubicBezTo>
                    <a:pt x="149" y="228"/>
                    <a:pt x="133" y="234"/>
                    <a:pt x="133" y="234"/>
                  </a:cubicBezTo>
                  <a:cubicBezTo>
                    <a:pt x="99" y="286"/>
                    <a:pt x="64" y="279"/>
                    <a:pt x="1" y="282"/>
                  </a:cubicBezTo>
                  <a:cubicBezTo>
                    <a:pt x="2" y="307"/>
                    <a:pt x="0" y="333"/>
                    <a:pt x="5" y="358"/>
                  </a:cubicBezTo>
                  <a:cubicBezTo>
                    <a:pt x="7" y="371"/>
                    <a:pt x="41" y="374"/>
                    <a:pt x="41" y="374"/>
                  </a:cubicBezTo>
                  <a:cubicBezTo>
                    <a:pt x="101" y="364"/>
                    <a:pt x="26" y="374"/>
                    <a:pt x="93" y="374"/>
                  </a:cubicBezTo>
                  <a:cubicBezTo>
                    <a:pt x="97" y="374"/>
                    <a:pt x="105" y="374"/>
                    <a:pt x="105" y="370"/>
                  </a:cubicBezTo>
                  <a:cubicBezTo>
                    <a:pt x="105" y="366"/>
                    <a:pt x="97" y="370"/>
                    <a:pt x="93" y="37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Freeform 38">
              <a:extLst>
                <a:ext uri="{FF2B5EF4-FFF2-40B4-BE49-F238E27FC236}">
                  <a16:creationId xmlns:a16="http://schemas.microsoft.com/office/drawing/2014/main" id="{EE499EF2-18CD-648E-46A9-4883DB01E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2288"/>
              <a:ext cx="890" cy="900"/>
            </a:xfrm>
            <a:custGeom>
              <a:avLst/>
              <a:gdLst>
                <a:gd name="T0" fmla="*/ 332 w 834"/>
                <a:gd name="T1" fmla="*/ 0 h 920"/>
                <a:gd name="T2" fmla="*/ 370 w 834"/>
                <a:gd name="T3" fmla="*/ 35 h 920"/>
                <a:gd name="T4" fmla="*/ 498 w 834"/>
                <a:gd name="T5" fmla="*/ 95 h 920"/>
                <a:gd name="T6" fmla="*/ 583 w 834"/>
                <a:gd name="T7" fmla="*/ 113 h 920"/>
                <a:gd name="T8" fmla="*/ 686 w 834"/>
                <a:gd name="T9" fmla="*/ 145 h 920"/>
                <a:gd name="T10" fmla="*/ 778 w 834"/>
                <a:gd name="T11" fmla="*/ 175 h 920"/>
                <a:gd name="T12" fmla="*/ 833 w 834"/>
                <a:gd name="T13" fmla="*/ 187 h 920"/>
                <a:gd name="T14" fmla="*/ 920 w 834"/>
                <a:gd name="T15" fmla="*/ 223 h 920"/>
                <a:gd name="T16" fmla="*/ 1011 w 834"/>
                <a:gd name="T17" fmla="*/ 249 h 920"/>
                <a:gd name="T18" fmla="*/ 1069 w 834"/>
                <a:gd name="T19" fmla="*/ 303 h 920"/>
                <a:gd name="T20" fmla="*/ 1085 w 834"/>
                <a:gd name="T21" fmla="*/ 325 h 920"/>
                <a:gd name="T22" fmla="*/ 1117 w 834"/>
                <a:gd name="T23" fmla="*/ 329 h 920"/>
                <a:gd name="T24" fmla="*/ 1178 w 834"/>
                <a:gd name="T25" fmla="*/ 351 h 920"/>
                <a:gd name="T26" fmla="*/ 1236 w 834"/>
                <a:gd name="T27" fmla="*/ 375 h 920"/>
                <a:gd name="T28" fmla="*/ 1291 w 834"/>
                <a:gd name="T29" fmla="*/ 418 h 920"/>
                <a:gd name="T30" fmla="*/ 1345 w 834"/>
                <a:gd name="T31" fmla="*/ 430 h 920"/>
                <a:gd name="T32" fmla="*/ 1451 w 834"/>
                <a:gd name="T33" fmla="*/ 473 h 920"/>
                <a:gd name="T34" fmla="*/ 1553 w 834"/>
                <a:gd name="T35" fmla="*/ 494 h 920"/>
                <a:gd name="T36" fmla="*/ 1606 w 834"/>
                <a:gd name="T37" fmla="*/ 517 h 920"/>
                <a:gd name="T38" fmla="*/ 1647 w 834"/>
                <a:gd name="T39" fmla="*/ 536 h 920"/>
                <a:gd name="T40" fmla="*/ 1684 w 834"/>
                <a:gd name="T41" fmla="*/ 557 h 920"/>
                <a:gd name="T42" fmla="*/ 1732 w 834"/>
                <a:gd name="T43" fmla="*/ 581 h 920"/>
                <a:gd name="T44" fmla="*/ 1745 w 834"/>
                <a:gd name="T45" fmla="*/ 589 h 920"/>
                <a:gd name="T46" fmla="*/ 1776 w 834"/>
                <a:gd name="T47" fmla="*/ 596 h 920"/>
                <a:gd name="T48" fmla="*/ 1842 w 834"/>
                <a:gd name="T49" fmla="*/ 619 h 920"/>
                <a:gd name="T50" fmla="*/ 1896 w 834"/>
                <a:gd name="T51" fmla="*/ 647 h 920"/>
                <a:gd name="T52" fmla="*/ 1802 w 834"/>
                <a:gd name="T53" fmla="*/ 691 h 920"/>
                <a:gd name="T54" fmla="*/ 1520 w 834"/>
                <a:gd name="T55" fmla="*/ 689 h 920"/>
                <a:gd name="T56" fmla="*/ 1425 w 834"/>
                <a:gd name="T57" fmla="*/ 670 h 920"/>
                <a:gd name="T58" fmla="*/ 1260 w 834"/>
                <a:gd name="T59" fmla="*/ 643 h 920"/>
                <a:gd name="T60" fmla="*/ 1134 w 834"/>
                <a:gd name="T61" fmla="*/ 619 h 920"/>
                <a:gd name="T62" fmla="*/ 1005 w 834"/>
                <a:gd name="T63" fmla="*/ 596 h 920"/>
                <a:gd name="T64" fmla="*/ 833 w 834"/>
                <a:gd name="T65" fmla="*/ 560 h 920"/>
                <a:gd name="T66" fmla="*/ 476 w 834"/>
                <a:gd name="T67" fmla="*/ 452 h 920"/>
                <a:gd name="T68" fmla="*/ 324 w 834"/>
                <a:gd name="T69" fmla="*/ 403 h 920"/>
                <a:gd name="T70" fmla="*/ 98 w 834"/>
                <a:gd name="T71" fmla="*/ 294 h 920"/>
                <a:gd name="T72" fmla="*/ 25 w 834"/>
                <a:gd name="T73" fmla="*/ 223 h 920"/>
                <a:gd name="T74" fmla="*/ 3 w 834"/>
                <a:gd name="T75" fmla="*/ 92 h 920"/>
                <a:gd name="T76" fmla="*/ 182 w 834"/>
                <a:gd name="T77" fmla="*/ 23 h 920"/>
                <a:gd name="T78" fmla="*/ 332 w 834"/>
                <a:gd name="T79" fmla="*/ 0 h 9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34" h="920">
                  <a:moveTo>
                    <a:pt x="143" y="0"/>
                  </a:moveTo>
                  <a:cubicBezTo>
                    <a:pt x="151" y="25"/>
                    <a:pt x="135" y="24"/>
                    <a:pt x="159" y="48"/>
                  </a:cubicBezTo>
                  <a:cubicBezTo>
                    <a:pt x="203" y="33"/>
                    <a:pt x="173" y="110"/>
                    <a:pt x="215" y="124"/>
                  </a:cubicBezTo>
                  <a:cubicBezTo>
                    <a:pt x="242" y="151"/>
                    <a:pt x="228" y="144"/>
                    <a:pt x="251" y="152"/>
                  </a:cubicBezTo>
                  <a:cubicBezTo>
                    <a:pt x="265" y="166"/>
                    <a:pt x="279" y="181"/>
                    <a:pt x="295" y="192"/>
                  </a:cubicBezTo>
                  <a:cubicBezTo>
                    <a:pt x="316" y="224"/>
                    <a:pt x="303" y="211"/>
                    <a:pt x="335" y="232"/>
                  </a:cubicBezTo>
                  <a:cubicBezTo>
                    <a:pt x="343" y="237"/>
                    <a:pt x="359" y="248"/>
                    <a:pt x="359" y="248"/>
                  </a:cubicBezTo>
                  <a:cubicBezTo>
                    <a:pt x="371" y="265"/>
                    <a:pt x="384" y="279"/>
                    <a:pt x="395" y="296"/>
                  </a:cubicBezTo>
                  <a:cubicBezTo>
                    <a:pt x="401" y="328"/>
                    <a:pt x="412" y="317"/>
                    <a:pt x="435" y="332"/>
                  </a:cubicBezTo>
                  <a:cubicBezTo>
                    <a:pt x="450" y="355"/>
                    <a:pt x="454" y="378"/>
                    <a:pt x="459" y="404"/>
                  </a:cubicBezTo>
                  <a:cubicBezTo>
                    <a:pt x="459" y="404"/>
                    <a:pt x="465" y="430"/>
                    <a:pt x="467" y="432"/>
                  </a:cubicBezTo>
                  <a:cubicBezTo>
                    <a:pt x="470" y="435"/>
                    <a:pt x="475" y="435"/>
                    <a:pt x="479" y="436"/>
                  </a:cubicBezTo>
                  <a:cubicBezTo>
                    <a:pt x="498" y="464"/>
                    <a:pt x="487" y="455"/>
                    <a:pt x="507" y="468"/>
                  </a:cubicBezTo>
                  <a:cubicBezTo>
                    <a:pt x="512" y="483"/>
                    <a:pt x="522" y="487"/>
                    <a:pt x="531" y="500"/>
                  </a:cubicBezTo>
                  <a:cubicBezTo>
                    <a:pt x="536" y="526"/>
                    <a:pt x="540" y="533"/>
                    <a:pt x="555" y="556"/>
                  </a:cubicBezTo>
                  <a:cubicBezTo>
                    <a:pt x="560" y="564"/>
                    <a:pt x="579" y="572"/>
                    <a:pt x="579" y="572"/>
                  </a:cubicBezTo>
                  <a:cubicBezTo>
                    <a:pt x="589" y="601"/>
                    <a:pt x="591" y="617"/>
                    <a:pt x="623" y="628"/>
                  </a:cubicBezTo>
                  <a:cubicBezTo>
                    <a:pt x="634" y="645"/>
                    <a:pt x="651" y="645"/>
                    <a:pt x="667" y="656"/>
                  </a:cubicBezTo>
                  <a:cubicBezTo>
                    <a:pt x="676" y="669"/>
                    <a:pt x="684" y="675"/>
                    <a:pt x="691" y="688"/>
                  </a:cubicBezTo>
                  <a:cubicBezTo>
                    <a:pt x="696" y="696"/>
                    <a:pt x="707" y="712"/>
                    <a:pt x="707" y="712"/>
                  </a:cubicBezTo>
                  <a:cubicBezTo>
                    <a:pt x="718" y="756"/>
                    <a:pt x="701" y="701"/>
                    <a:pt x="723" y="740"/>
                  </a:cubicBezTo>
                  <a:cubicBezTo>
                    <a:pt x="743" y="775"/>
                    <a:pt x="718" y="755"/>
                    <a:pt x="743" y="772"/>
                  </a:cubicBezTo>
                  <a:cubicBezTo>
                    <a:pt x="746" y="776"/>
                    <a:pt x="748" y="781"/>
                    <a:pt x="751" y="784"/>
                  </a:cubicBezTo>
                  <a:cubicBezTo>
                    <a:pt x="754" y="787"/>
                    <a:pt x="760" y="788"/>
                    <a:pt x="763" y="792"/>
                  </a:cubicBezTo>
                  <a:cubicBezTo>
                    <a:pt x="796" y="829"/>
                    <a:pt x="764" y="806"/>
                    <a:pt x="791" y="824"/>
                  </a:cubicBezTo>
                  <a:cubicBezTo>
                    <a:pt x="796" y="843"/>
                    <a:pt x="799" y="849"/>
                    <a:pt x="815" y="860"/>
                  </a:cubicBezTo>
                  <a:cubicBezTo>
                    <a:pt x="834" y="916"/>
                    <a:pt x="811" y="908"/>
                    <a:pt x="775" y="920"/>
                  </a:cubicBezTo>
                  <a:cubicBezTo>
                    <a:pt x="734" y="919"/>
                    <a:pt x="692" y="918"/>
                    <a:pt x="651" y="916"/>
                  </a:cubicBezTo>
                  <a:cubicBezTo>
                    <a:pt x="634" y="915"/>
                    <a:pt x="623" y="901"/>
                    <a:pt x="611" y="892"/>
                  </a:cubicBezTo>
                  <a:cubicBezTo>
                    <a:pt x="590" y="876"/>
                    <a:pt x="565" y="868"/>
                    <a:pt x="543" y="856"/>
                  </a:cubicBezTo>
                  <a:cubicBezTo>
                    <a:pt x="524" y="845"/>
                    <a:pt x="508" y="831"/>
                    <a:pt x="487" y="824"/>
                  </a:cubicBezTo>
                  <a:cubicBezTo>
                    <a:pt x="469" y="810"/>
                    <a:pt x="450" y="803"/>
                    <a:pt x="431" y="792"/>
                  </a:cubicBezTo>
                  <a:cubicBezTo>
                    <a:pt x="404" y="775"/>
                    <a:pt x="389" y="754"/>
                    <a:pt x="359" y="744"/>
                  </a:cubicBezTo>
                  <a:cubicBezTo>
                    <a:pt x="304" y="700"/>
                    <a:pt x="252" y="649"/>
                    <a:pt x="203" y="600"/>
                  </a:cubicBezTo>
                  <a:cubicBezTo>
                    <a:pt x="181" y="578"/>
                    <a:pt x="164" y="555"/>
                    <a:pt x="139" y="536"/>
                  </a:cubicBezTo>
                  <a:cubicBezTo>
                    <a:pt x="109" y="487"/>
                    <a:pt x="67" y="445"/>
                    <a:pt x="43" y="392"/>
                  </a:cubicBezTo>
                  <a:cubicBezTo>
                    <a:pt x="30" y="363"/>
                    <a:pt x="20" y="326"/>
                    <a:pt x="11" y="296"/>
                  </a:cubicBezTo>
                  <a:cubicBezTo>
                    <a:pt x="4" y="232"/>
                    <a:pt x="3" y="191"/>
                    <a:pt x="3" y="120"/>
                  </a:cubicBezTo>
                  <a:cubicBezTo>
                    <a:pt x="8" y="39"/>
                    <a:pt x="0" y="31"/>
                    <a:pt x="79" y="24"/>
                  </a:cubicBezTo>
                  <a:cubicBezTo>
                    <a:pt x="106" y="15"/>
                    <a:pt x="129" y="29"/>
                    <a:pt x="143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Freeform 39">
              <a:extLst>
                <a:ext uri="{FF2B5EF4-FFF2-40B4-BE49-F238E27FC236}">
                  <a16:creationId xmlns:a16="http://schemas.microsoft.com/office/drawing/2014/main" id="{0C9316CF-C88A-051B-25CE-4E5F06E00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148"/>
              <a:ext cx="740" cy="659"/>
            </a:xfrm>
            <a:custGeom>
              <a:avLst/>
              <a:gdLst>
                <a:gd name="T0" fmla="*/ 33 w 740"/>
                <a:gd name="T1" fmla="*/ 84 h 659"/>
                <a:gd name="T2" fmla="*/ 101 w 740"/>
                <a:gd name="T3" fmla="*/ 88 h 659"/>
                <a:gd name="T4" fmla="*/ 113 w 740"/>
                <a:gd name="T5" fmla="*/ 112 h 659"/>
                <a:gd name="T6" fmla="*/ 137 w 740"/>
                <a:gd name="T7" fmla="*/ 120 h 659"/>
                <a:gd name="T8" fmla="*/ 161 w 740"/>
                <a:gd name="T9" fmla="*/ 128 h 659"/>
                <a:gd name="T10" fmla="*/ 185 w 740"/>
                <a:gd name="T11" fmla="*/ 144 h 659"/>
                <a:gd name="T12" fmla="*/ 221 w 740"/>
                <a:gd name="T13" fmla="*/ 164 h 659"/>
                <a:gd name="T14" fmla="*/ 237 w 740"/>
                <a:gd name="T15" fmla="*/ 208 h 659"/>
                <a:gd name="T16" fmla="*/ 261 w 740"/>
                <a:gd name="T17" fmla="*/ 324 h 659"/>
                <a:gd name="T18" fmla="*/ 273 w 740"/>
                <a:gd name="T19" fmla="*/ 364 h 659"/>
                <a:gd name="T20" fmla="*/ 329 w 740"/>
                <a:gd name="T21" fmla="*/ 428 h 659"/>
                <a:gd name="T22" fmla="*/ 357 w 740"/>
                <a:gd name="T23" fmla="*/ 444 h 659"/>
                <a:gd name="T24" fmla="*/ 361 w 740"/>
                <a:gd name="T25" fmla="*/ 456 h 659"/>
                <a:gd name="T26" fmla="*/ 449 w 740"/>
                <a:gd name="T27" fmla="*/ 484 h 659"/>
                <a:gd name="T28" fmla="*/ 497 w 740"/>
                <a:gd name="T29" fmla="*/ 520 h 659"/>
                <a:gd name="T30" fmla="*/ 529 w 740"/>
                <a:gd name="T31" fmla="*/ 552 h 659"/>
                <a:gd name="T32" fmla="*/ 601 w 740"/>
                <a:gd name="T33" fmla="*/ 580 h 659"/>
                <a:gd name="T34" fmla="*/ 645 w 740"/>
                <a:gd name="T35" fmla="*/ 600 h 659"/>
                <a:gd name="T36" fmla="*/ 669 w 740"/>
                <a:gd name="T37" fmla="*/ 656 h 659"/>
                <a:gd name="T38" fmla="*/ 721 w 740"/>
                <a:gd name="T39" fmla="*/ 652 h 659"/>
                <a:gd name="T40" fmla="*/ 693 w 740"/>
                <a:gd name="T41" fmla="*/ 624 h 659"/>
                <a:gd name="T42" fmla="*/ 617 w 740"/>
                <a:gd name="T43" fmla="*/ 580 h 659"/>
                <a:gd name="T44" fmla="*/ 597 w 740"/>
                <a:gd name="T45" fmla="*/ 544 h 659"/>
                <a:gd name="T46" fmla="*/ 573 w 740"/>
                <a:gd name="T47" fmla="*/ 496 h 659"/>
                <a:gd name="T48" fmla="*/ 529 w 740"/>
                <a:gd name="T49" fmla="*/ 440 h 659"/>
                <a:gd name="T50" fmla="*/ 521 w 740"/>
                <a:gd name="T51" fmla="*/ 416 h 659"/>
                <a:gd name="T52" fmla="*/ 517 w 740"/>
                <a:gd name="T53" fmla="*/ 268 h 659"/>
                <a:gd name="T54" fmla="*/ 489 w 740"/>
                <a:gd name="T55" fmla="*/ 188 h 659"/>
                <a:gd name="T56" fmla="*/ 429 w 740"/>
                <a:gd name="T57" fmla="*/ 72 h 659"/>
                <a:gd name="T58" fmla="*/ 381 w 740"/>
                <a:gd name="T59" fmla="*/ 12 h 659"/>
                <a:gd name="T60" fmla="*/ 357 w 740"/>
                <a:gd name="T61" fmla="*/ 0 h 659"/>
                <a:gd name="T62" fmla="*/ 73 w 740"/>
                <a:gd name="T63" fmla="*/ 4 h 659"/>
                <a:gd name="T64" fmla="*/ 29 w 740"/>
                <a:gd name="T65" fmla="*/ 36 h 659"/>
                <a:gd name="T66" fmla="*/ 33 w 740"/>
                <a:gd name="T67" fmla="*/ 84 h 6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40" h="659">
                  <a:moveTo>
                    <a:pt x="33" y="84"/>
                  </a:moveTo>
                  <a:cubicBezTo>
                    <a:pt x="56" y="85"/>
                    <a:pt x="79" y="83"/>
                    <a:pt x="101" y="88"/>
                  </a:cubicBezTo>
                  <a:cubicBezTo>
                    <a:pt x="110" y="90"/>
                    <a:pt x="105" y="107"/>
                    <a:pt x="113" y="112"/>
                  </a:cubicBezTo>
                  <a:cubicBezTo>
                    <a:pt x="120" y="116"/>
                    <a:pt x="129" y="117"/>
                    <a:pt x="137" y="120"/>
                  </a:cubicBezTo>
                  <a:cubicBezTo>
                    <a:pt x="145" y="123"/>
                    <a:pt x="153" y="125"/>
                    <a:pt x="161" y="128"/>
                  </a:cubicBezTo>
                  <a:cubicBezTo>
                    <a:pt x="170" y="131"/>
                    <a:pt x="185" y="144"/>
                    <a:pt x="185" y="144"/>
                  </a:cubicBezTo>
                  <a:cubicBezTo>
                    <a:pt x="196" y="160"/>
                    <a:pt x="203" y="159"/>
                    <a:pt x="221" y="164"/>
                  </a:cubicBezTo>
                  <a:cubicBezTo>
                    <a:pt x="230" y="178"/>
                    <a:pt x="232" y="192"/>
                    <a:pt x="237" y="208"/>
                  </a:cubicBezTo>
                  <a:cubicBezTo>
                    <a:pt x="239" y="267"/>
                    <a:pt x="220" y="297"/>
                    <a:pt x="261" y="324"/>
                  </a:cubicBezTo>
                  <a:cubicBezTo>
                    <a:pt x="264" y="338"/>
                    <a:pt x="273" y="364"/>
                    <a:pt x="273" y="364"/>
                  </a:cubicBezTo>
                  <a:cubicBezTo>
                    <a:pt x="278" y="402"/>
                    <a:pt x="293" y="419"/>
                    <a:pt x="329" y="428"/>
                  </a:cubicBezTo>
                  <a:cubicBezTo>
                    <a:pt x="338" y="434"/>
                    <a:pt x="349" y="436"/>
                    <a:pt x="357" y="444"/>
                  </a:cubicBezTo>
                  <a:cubicBezTo>
                    <a:pt x="360" y="447"/>
                    <a:pt x="358" y="453"/>
                    <a:pt x="361" y="456"/>
                  </a:cubicBezTo>
                  <a:cubicBezTo>
                    <a:pt x="376" y="471"/>
                    <a:pt x="428" y="480"/>
                    <a:pt x="449" y="484"/>
                  </a:cubicBezTo>
                  <a:cubicBezTo>
                    <a:pt x="467" y="496"/>
                    <a:pt x="477" y="513"/>
                    <a:pt x="497" y="520"/>
                  </a:cubicBezTo>
                  <a:cubicBezTo>
                    <a:pt x="509" y="532"/>
                    <a:pt x="515" y="543"/>
                    <a:pt x="529" y="552"/>
                  </a:cubicBezTo>
                  <a:cubicBezTo>
                    <a:pt x="539" y="583"/>
                    <a:pt x="574" y="575"/>
                    <a:pt x="601" y="580"/>
                  </a:cubicBezTo>
                  <a:cubicBezTo>
                    <a:pt x="616" y="590"/>
                    <a:pt x="630" y="590"/>
                    <a:pt x="645" y="600"/>
                  </a:cubicBezTo>
                  <a:cubicBezTo>
                    <a:pt x="649" y="632"/>
                    <a:pt x="645" y="640"/>
                    <a:pt x="669" y="656"/>
                  </a:cubicBezTo>
                  <a:cubicBezTo>
                    <a:pt x="686" y="655"/>
                    <a:pt x="705" y="659"/>
                    <a:pt x="721" y="652"/>
                  </a:cubicBezTo>
                  <a:cubicBezTo>
                    <a:pt x="740" y="644"/>
                    <a:pt x="702" y="630"/>
                    <a:pt x="693" y="624"/>
                  </a:cubicBezTo>
                  <a:cubicBezTo>
                    <a:pt x="684" y="597"/>
                    <a:pt x="640" y="596"/>
                    <a:pt x="617" y="580"/>
                  </a:cubicBezTo>
                  <a:cubicBezTo>
                    <a:pt x="610" y="559"/>
                    <a:pt x="615" y="572"/>
                    <a:pt x="597" y="544"/>
                  </a:cubicBezTo>
                  <a:cubicBezTo>
                    <a:pt x="583" y="523"/>
                    <a:pt x="591" y="514"/>
                    <a:pt x="573" y="496"/>
                  </a:cubicBezTo>
                  <a:cubicBezTo>
                    <a:pt x="566" y="476"/>
                    <a:pt x="541" y="458"/>
                    <a:pt x="529" y="440"/>
                  </a:cubicBezTo>
                  <a:cubicBezTo>
                    <a:pt x="524" y="433"/>
                    <a:pt x="521" y="416"/>
                    <a:pt x="521" y="416"/>
                  </a:cubicBezTo>
                  <a:cubicBezTo>
                    <a:pt x="520" y="367"/>
                    <a:pt x="519" y="317"/>
                    <a:pt x="517" y="268"/>
                  </a:cubicBezTo>
                  <a:cubicBezTo>
                    <a:pt x="516" y="239"/>
                    <a:pt x="500" y="213"/>
                    <a:pt x="489" y="188"/>
                  </a:cubicBezTo>
                  <a:cubicBezTo>
                    <a:pt x="473" y="151"/>
                    <a:pt x="464" y="95"/>
                    <a:pt x="429" y="72"/>
                  </a:cubicBezTo>
                  <a:cubicBezTo>
                    <a:pt x="424" y="58"/>
                    <a:pt x="395" y="24"/>
                    <a:pt x="381" y="12"/>
                  </a:cubicBezTo>
                  <a:cubicBezTo>
                    <a:pt x="374" y="6"/>
                    <a:pt x="364" y="5"/>
                    <a:pt x="357" y="0"/>
                  </a:cubicBezTo>
                  <a:cubicBezTo>
                    <a:pt x="262" y="1"/>
                    <a:pt x="168" y="1"/>
                    <a:pt x="73" y="4"/>
                  </a:cubicBezTo>
                  <a:cubicBezTo>
                    <a:pt x="55" y="4"/>
                    <a:pt x="29" y="36"/>
                    <a:pt x="29" y="36"/>
                  </a:cubicBezTo>
                  <a:cubicBezTo>
                    <a:pt x="20" y="49"/>
                    <a:pt x="0" y="95"/>
                    <a:pt x="33" y="8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Freeform 40">
              <a:extLst>
                <a:ext uri="{FF2B5EF4-FFF2-40B4-BE49-F238E27FC236}">
                  <a16:creationId xmlns:a16="http://schemas.microsoft.com/office/drawing/2014/main" id="{65982126-2A72-B5C3-2377-3D857538C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2331"/>
              <a:ext cx="405" cy="444"/>
            </a:xfrm>
            <a:custGeom>
              <a:avLst/>
              <a:gdLst>
                <a:gd name="T0" fmla="*/ 272 w 405"/>
                <a:gd name="T1" fmla="*/ 66 h 444"/>
                <a:gd name="T2" fmla="*/ 296 w 405"/>
                <a:gd name="T3" fmla="*/ 126 h 444"/>
                <a:gd name="T4" fmla="*/ 302 w 405"/>
                <a:gd name="T5" fmla="*/ 183 h 444"/>
                <a:gd name="T6" fmla="*/ 329 w 405"/>
                <a:gd name="T7" fmla="*/ 213 h 444"/>
                <a:gd name="T8" fmla="*/ 347 w 405"/>
                <a:gd name="T9" fmla="*/ 267 h 444"/>
                <a:gd name="T10" fmla="*/ 359 w 405"/>
                <a:gd name="T11" fmla="*/ 285 h 444"/>
                <a:gd name="T12" fmla="*/ 365 w 405"/>
                <a:gd name="T13" fmla="*/ 294 h 444"/>
                <a:gd name="T14" fmla="*/ 404 w 405"/>
                <a:gd name="T15" fmla="*/ 354 h 444"/>
                <a:gd name="T16" fmla="*/ 401 w 405"/>
                <a:gd name="T17" fmla="*/ 435 h 444"/>
                <a:gd name="T18" fmla="*/ 374 w 405"/>
                <a:gd name="T19" fmla="*/ 432 h 444"/>
                <a:gd name="T20" fmla="*/ 305 w 405"/>
                <a:gd name="T21" fmla="*/ 408 h 444"/>
                <a:gd name="T22" fmla="*/ 206 w 405"/>
                <a:gd name="T23" fmla="*/ 351 h 444"/>
                <a:gd name="T24" fmla="*/ 179 w 405"/>
                <a:gd name="T25" fmla="*/ 336 h 444"/>
                <a:gd name="T26" fmla="*/ 140 w 405"/>
                <a:gd name="T27" fmla="*/ 285 h 444"/>
                <a:gd name="T28" fmla="*/ 101 w 405"/>
                <a:gd name="T29" fmla="*/ 246 h 444"/>
                <a:gd name="T30" fmla="*/ 80 w 405"/>
                <a:gd name="T31" fmla="*/ 219 h 444"/>
                <a:gd name="T32" fmla="*/ 62 w 405"/>
                <a:gd name="T33" fmla="*/ 195 h 444"/>
                <a:gd name="T34" fmla="*/ 14 w 405"/>
                <a:gd name="T35" fmla="*/ 159 h 444"/>
                <a:gd name="T36" fmla="*/ 5 w 405"/>
                <a:gd name="T37" fmla="*/ 105 h 444"/>
                <a:gd name="T38" fmla="*/ 206 w 405"/>
                <a:gd name="T39" fmla="*/ 39 h 444"/>
                <a:gd name="T40" fmla="*/ 227 w 405"/>
                <a:gd name="T41" fmla="*/ 0 h 444"/>
                <a:gd name="T42" fmla="*/ 260 w 405"/>
                <a:gd name="T43" fmla="*/ 51 h 444"/>
                <a:gd name="T44" fmla="*/ 272 w 405"/>
                <a:gd name="T45" fmla="*/ 66 h 4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05" h="444">
                  <a:moveTo>
                    <a:pt x="272" y="66"/>
                  </a:moveTo>
                  <a:cubicBezTo>
                    <a:pt x="274" y="87"/>
                    <a:pt x="272" y="118"/>
                    <a:pt x="296" y="126"/>
                  </a:cubicBezTo>
                  <a:cubicBezTo>
                    <a:pt x="306" y="156"/>
                    <a:pt x="290" y="104"/>
                    <a:pt x="302" y="183"/>
                  </a:cubicBezTo>
                  <a:cubicBezTo>
                    <a:pt x="304" y="196"/>
                    <a:pt x="329" y="213"/>
                    <a:pt x="329" y="213"/>
                  </a:cubicBezTo>
                  <a:cubicBezTo>
                    <a:pt x="340" y="230"/>
                    <a:pt x="339" y="250"/>
                    <a:pt x="347" y="267"/>
                  </a:cubicBezTo>
                  <a:cubicBezTo>
                    <a:pt x="350" y="274"/>
                    <a:pt x="355" y="279"/>
                    <a:pt x="359" y="285"/>
                  </a:cubicBezTo>
                  <a:cubicBezTo>
                    <a:pt x="361" y="288"/>
                    <a:pt x="365" y="294"/>
                    <a:pt x="365" y="294"/>
                  </a:cubicBezTo>
                  <a:cubicBezTo>
                    <a:pt x="372" y="334"/>
                    <a:pt x="373" y="333"/>
                    <a:pt x="404" y="354"/>
                  </a:cubicBezTo>
                  <a:cubicBezTo>
                    <a:pt x="403" y="381"/>
                    <a:pt x="405" y="408"/>
                    <a:pt x="401" y="435"/>
                  </a:cubicBezTo>
                  <a:cubicBezTo>
                    <a:pt x="400" y="444"/>
                    <a:pt x="383" y="435"/>
                    <a:pt x="374" y="432"/>
                  </a:cubicBezTo>
                  <a:cubicBezTo>
                    <a:pt x="351" y="424"/>
                    <a:pt x="328" y="416"/>
                    <a:pt x="305" y="408"/>
                  </a:cubicBezTo>
                  <a:cubicBezTo>
                    <a:pt x="281" y="372"/>
                    <a:pt x="244" y="364"/>
                    <a:pt x="206" y="351"/>
                  </a:cubicBezTo>
                  <a:cubicBezTo>
                    <a:pt x="196" y="348"/>
                    <a:pt x="189" y="339"/>
                    <a:pt x="179" y="336"/>
                  </a:cubicBezTo>
                  <a:cubicBezTo>
                    <a:pt x="166" y="317"/>
                    <a:pt x="160" y="298"/>
                    <a:pt x="140" y="285"/>
                  </a:cubicBezTo>
                  <a:cubicBezTo>
                    <a:pt x="134" y="268"/>
                    <a:pt x="115" y="256"/>
                    <a:pt x="101" y="246"/>
                  </a:cubicBezTo>
                  <a:cubicBezTo>
                    <a:pt x="94" y="235"/>
                    <a:pt x="91" y="226"/>
                    <a:pt x="80" y="219"/>
                  </a:cubicBezTo>
                  <a:cubicBezTo>
                    <a:pt x="73" y="208"/>
                    <a:pt x="73" y="202"/>
                    <a:pt x="62" y="195"/>
                  </a:cubicBezTo>
                  <a:cubicBezTo>
                    <a:pt x="49" y="176"/>
                    <a:pt x="36" y="166"/>
                    <a:pt x="14" y="159"/>
                  </a:cubicBezTo>
                  <a:cubicBezTo>
                    <a:pt x="0" y="139"/>
                    <a:pt x="5" y="149"/>
                    <a:pt x="5" y="105"/>
                  </a:cubicBezTo>
                  <a:cubicBezTo>
                    <a:pt x="5" y="25"/>
                    <a:pt x="175" y="40"/>
                    <a:pt x="206" y="39"/>
                  </a:cubicBezTo>
                  <a:cubicBezTo>
                    <a:pt x="216" y="24"/>
                    <a:pt x="209" y="6"/>
                    <a:pt x="227" y="0"/>
                  </a:cubicBezTo>
                  <a:cubicBezTo>
                    <a:pt x="247" y="14"/>
                    <a:pt x="241" y="38"/>
                    <a:pt x="260" y="51"/>
                  </a:cubicBezTo>
                  <a:cubicBezTo>
                    <a:pt x="264" y="56"/>
                    <a:pt x="267" y="71"/>
                    <a:pt x="272" y="6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0" name="Text Box 17">
            <a:extLst>
              <a:ext uri="{FF2B5EF4-FFF2-40B4-BE49-F238E27FC236}">
                <a16:creationId xmlns:a16="http://schemas.microsoft.com/office/drawing/2014/main" id="{FD87160D-4F00-96C9-FCA2-F84A69529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92150"/>
            <a:ext cx="76327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600">
                <a:solidFill>
                  <a:srgbClr val="004B6D"/>
                </a:solidFill>
                <a:latin typeface="Arial" panose="020B0604020202020204" pitchFamily="34" charset="0"/>
              </a:rPr>
              <a:t>HOW TO WRITE NUMBERS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GB" altLang="en-US" sz="12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GB" altLang="en-US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101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FCA5B9AE-38B3-0C2A-9C71-AC0ECC67F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5240338"/>
            <a:ext cx="3916362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2AA4D74D-FF07-D4D6-52B2-4D7CA5565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" y="546100"/>
            <a:ext cx="7073900" cy="1006475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BDBDBD"/>
                </a:solidFill>
                <a:latin typeface="Arial" panose="020B0604020202020204" pitchFamily="34" charset="0"/>
              </a:rPr>
              <a:t>Grammar and the Correct Use of Words</a:t>
            </a:r>
            <a:r>
              <a:rPr lang="en-GB" altLang="en-US" sz="3600">
                <a:solidFill>
                  <a:srgbClr val="BDBDBD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F7139EC7-A980-3D73-C240-DF7DBDF6F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1511300"/>
            <a:ext cx="581660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FF0000"/>
                </a:solidFill>
                <a:latin typeface="Arial" panose="020B0604020202020204" pitchFamily="34" charset="0"/>
              </a:rPr>
              <a:t>Less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 people know the rules of billiards compared to fifty years ago, and none of the current professionals is making breaks as large as the earlier players.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A2DFF485-CF4A-2D75-7B3B-B5BB127FE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" y="546100"/>
            <a:ext cx="7073900" cy="1006475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BDBDBD"/>
                </a:solidFill>
                <a:latin typeface="Arial" panose="020B0604020202020204" pitchFamily="34" charset="0"/>
              </a:rPr>
              <a:t>Grammar and the Correct Use of Words</a:t>
            </a:r>
            <a:r>
              <a:rPr lang="en-GB" altLang="en-US" sz="3600">
                <a:solidFill>
                  <a:srgbClr val="BDBDBD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83BE6EA1-9B10-5DFE-8C53-5F0E860C9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1511300"/>
            <a:ext cx="581660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Less people know the rules of billiards </a:t>
            </a:r>
            <a:r>
              <a:rPr lang="en-GB" altLang="en-US" sz="2400">
                <a:solidFill>
                  <a:srgbClr val="FF0000"/>
                </a:solidFill>
                <a:latin typeface="Arial" panose="020B0604020202020204" pitchFamily="34" charset="0"/>
              </a:rPr>
              <a:t>compared to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 fifty years ago, and none of the current professionals is making breaks as large as the earlier players.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4E4F4480-B33E-BC0F-A4BD-1EA106061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" y="546100"/>
            <a:ext cx="7073900" cy="1006475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BDBDBD"/>
                </a:solidFill>
                <a:latin typeface="Arial" panose="020B0604020202020204" pitchFamily="34" charset="0"/>
              </a:rPr>
              <a:t>Grammar and the Correct Use of Words</a:t>
            </a:r>
            <a:r>
              <a:rPr lang="en-GB" altLang="en-US" sz="3600">
                <a:solidFill>
                  <a:srgbClr val="BDBDBD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2C3A89CE-E302-A453-645B-67B9BB0FC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1511300"/>
            <a:ext cx="581660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Less people know the rules of billiards compared to fifty years ago, and </a:t>
            </a:r>
            <a:r>
              <a:rPr lang="en-GB" altLang="en-US" sz="2400">
                <a:solidFill>
                  <a:srgbClr val="FF0000"/>
                </a:solidFill>
                <a:latin typeface="Arial" panose="020B0604020202020204" pitchFamily="34" charset="0"/>
              </a:rPr>
              <a:t>none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 of the current professionals </a:t>
            </a:r>
            <a:r>
              <a:rPr lang="en-GB" altLang="en-US" sz="2400">
                <a:solidFill>
                  <a:srgbClr val="FF0000"/>
                </a:solidFill>
                <a:latin typeface="Arial" panose="020B0604020202020204" pitchFamily="34" charset="0"/>
              </a:rPr>
              <a:t>is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 making breaks as large as the earlier players.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D366F303-DEB0-FD6A-52AB-BCBB3D0C25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65539" name="Text Box 3">
            <a:extLst>
              <a:ext uri="{FF2B5EF4-FFF2-40B4-BE49-F238E27FC236}">
                <a16:creationId xmlns:a16="http://schemas.microsoft.com/office/drawing/2014/main" id="{D4529E18-C1EA-6737-E102-370D6BA12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49500"/>
            <a:ext cx="77597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fewer</a:t>
            </a:r>
            <a: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is used for things you can count: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fewer songs, fewer trees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less</a:t>
            </a:r>
            <a: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is used for things you can’t count: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less music, less timber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a general rule is to use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fewer</a:t>
            </a:r>
            <a: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with plural nouns: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fewer banknotes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and</a:t>
            </a:r>
            <a: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less</a:t>
            </a:r>
            <a: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with singular nouns: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less money</a:t>
            </a: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E8CEA711-FDA1-7CE5-051A-74859D3D7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35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600">
                <a:solidFill>
                  <a:srgbClr val="6DB4C0"/>
                </a:solidFill>
                <a:latin typeface="Arial" panose="020B0604020202020204" pitchFamily="34" charset="0"/>
              </a:rPr>
              <a:t>fewer 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and</a:t>
            </a:r>
            <a:r>
              <a:rPr lang="en-GB" altLang="en-US" sz="3600">
                <a:solidFill>
                  <a:srgbClr val="6DB4C0"/>
                </a:solidFill>
                <a:latin typeface="Arial" panose="020B0604020202020204" pitchFamily="34" charset="0"/>
              </a:rPr>
              <a:t> less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BF58C10-DF58-4952-75D9-F7C8EA000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6FD98BC8-625C-0AF3-C035-055455A30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49500"/>
            <a:ext cx="6629400" cy="1552575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  Less people know the rules of billiards …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59F9C979-9DF8-697E-E097-1AB015E49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35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fewer </a:t>
            </a:r>
            <a:r>
              <a:rPr lang="en-GB" altLang="en-US" sz="1800">
                <a:solidFill>
                  <a:srgbClr val="6DB4C0"/>
                </a:solidFill>
                <a:latin typeface="Arial" panose="020B0604020202020204" pitchFamily="34" charset="0"/>
              </a:rPr>
              <a:t>and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 less</a:t>
            </a:r>
          </a:p>
        </p:txBody>
      </p:sp>
      <p:sp>
        <p:nvSpPr>
          <p:cNvPr id="105478" name="Text Box 6">
            <a:extLst>
              <a:ext uri="{FF2B5EF4-FFF2-40B4-BE49-F238E27FC236}">
                <a16:creationId xmlns:a16="http://schemas.microsoft.com/office/drawing/2014/main" id="{BC941E07-69CF-69D1-9FEC-00E7F9420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2900363"/>
            <a:ext cx="1041400" cy="460375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Fewer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6FB9E64-3ACC-06B2-21BD-A7AC35E73D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102403" name="Text Box 3">
            <a:extLst>
              <a:ext uri="{FF2B5EF4-FFF2-40B4-BE49-F238E27FC236}">
                <a16:creationId xmlns:a16="http://schemas.microsoft.com/office/drawing/2014/main" id="{584231E8-92E4-93FB-BE1F-3CB821D1E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49500"/>
            <a:ext cx="7759700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    </a:t>
            </a:r>
            <a:r>
              <a:rPr lang="en-GB" altLang="en-US" sz="1200">
                <a:solidFill>
                  <a:srgbClr val="D3A41B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that</a:t>
            </a:r>
            <a:r>
              <a:rPr lang="en-GB" altLang="en-US" sz="1800">
                <a:solidFill>
                  <a:srgbClr val="D3A41B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some continuous measurements 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look like plurals; 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for example, 200 miles</a:t>
            </a:r>
            <a:r>
              <a:rPr lang="en-GB" altLang="en-US" sz="1800">
                <a:solidFill>
                  <a:srgbClr val="D3A41B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usually thought of as a total distance 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and not 200 individual miles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so Cardiff is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less</a:t>
            </a:r>
            <a: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than 200 miles from London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the journey usually takes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less</a:t>
            </a:r>
            <a: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than three hours</a:t>
            </a: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90F58B5C-DE87-F4C1-F783-BD839C22F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35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fewer </a:t>
            </a:r>
            <a:r>
              <a:rPr lang="en-GB" altLang="en-US" sz="1800">
                <a:solidFill>
                  <a:srgbClr val="6DB4C0"/>
                </a:solidFill>
                <a:latin typeface="Arial" panose="020B0604020202020204" pitchFamily="34" charset="0"/>
              </a:rPr>
              <a:t>and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 less</a:t>
            </a:r>
          </a:p>
        </p:txBody>
      </p:sp>
      <p:sp>
        <p:nvSpPr>
          <p:cNvPr id="31749" name="Text Box 5">
            <a:extLst>
              <a:ext uri="{FF2B5EF4-FFF2-40B4-BE49-F238E27FC236}">
                <a16:creationId xmlns:a16="http://schemas.microsoft.com/office/drawing/2014/main" id="{D60D945D-CF4A-AFE9-08CB-BFE4F24FB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81200"/>
            <a:ext cx="7759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the exception is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083CDB5-0AD9-F0F0-11BF-1BE6EBEAFB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33795" name="Text Box 4">
            <a:extLst>
              <a:ext uri="{FF2B5EF4-FFF2-40B4-BE49-F238E27FC236}">
                <a16:creationId xmlns:a16="http://schemas.microsoft.com/office/drawing/2014/main" id="{5FAD69D5-E7AA-5C80-4B3A-5C10B5823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35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fewer </a:t>
            </a:r>
            <a:r>
              <a:rPr lang="en-GB" altLang="en-US" sz="1800">
                <a:solidFill>
                  <a:srgbClr val="6DB4C0"/>
                </a:solidFill>
                <a:latin typeface="Arial" panose="020B0604020202020204" pitchFamily="34" charset="0"/>
              </a:rPr>
              <a:t>and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 less</a:t>
            </a:r>
          </a:p>
        </p:txBody>
      </p:sp>
      <p:grpSp>
        <p:nvGrpSpPr>
          <p:cNvPr id="33796" name="Group 8">
            <a:extLst>
              <a:ext uri="{FF2B5EF4-FFF2-40B4-BE49-F238E27FC236}">
                <a16:creationId xmlns:a16="http://schemas.microsoft.com/office/drawing/2014/main" id="{901A402E-5122-791D-12D8-EDEC50C3BBC5}"/>
              </a:ext>
            </a:extLst>
          </p:cNvPr>
          <p:cNvGrpSpPr>
            <a:grpSpLocks/>
          </p:cNvGrpSpPr>
          <p:nvPr/>
        </p:nvGrpSpPr>
        <p:grpSpPr bwMode="auto">
          <a:xfrm>
            <a:off x="2190750" y="2159000"/>
            <a:ext cx="4762500" cy="3073400"/>
            <a:chOff x="1380" y="1360"/>
            <a:chExt cx="3000" cy="1936"/>
          </a:xfrm>
        </p:grpSpPr>
        <p:pic>
          <p:nvPicPr>
            <p:cNvPr id="33800" name="Picture 6">
              <a:extLst>
                <a:ext uri="{FF2B5EF4-FFF2-40B4-BE49-F238E27FC236}">
                  <a16:creationId xmlns:a16="http://schemas.microsoft.com/office/drawing/2014/main" id="{56374884-6BF1-31E7-69E9-79FE4DC2DC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360"/>
              <a:ext cx="2400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1" name="Rectangle 7">
              <a:extLst>
                <a:ext uri="{FF2B5EF4-FFF2-40B4-BE49-F238E27FC236}">
                  <a16:creationId xmlns:a16="http://schemas.microsoft.com/office/drawing/2014/main" id="{97A0F008-172E-6853-60CD-7C9A097E3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" y="3024"/>
              <a:ext cx="3000" cy="272"/>
            </a:xfrm>
            <a:prstGeom prst="rect">
              <a:avLst/>
            </a:prstGeom>
            <a:solidFill>
              <a:srgbClr val="004B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428F680-9BA0-BF39-1ECB-67B6EC3C4B2B}"/>
              </a:ext>
            </a:extLst>
          </p:cNvPr>
          <p:cNvGrpSpPr>
            <a:grpSpLocks/>
          </p:cNvGrpSpPr>
          <p:nvPr/>
        </p:nvGrpSpPr>
        <p:grpSpPr bwMode="auto">
          <a:xfrm>
            <a:off x="4491038" y="4164013"/>
            <a:ext cx="1000125" cy="461962"/>
            <a:chOff x="4485559" y="5276327"/>
            <a:chExt cx="1000461" cy="46166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4DF43E0-680D-95B0-170E-B1972DA0E76B}"/>
                </a:ext>
              </a:extLst>
            </p:cNvPr>
            <p:cNvSpPr/>
            <p:nvPr/>
          </p:nvSpPr>
          <p:spPr bwMode="auto">
            <a:xfrm>
              <a:off x="4625306" y="5379448"/>
              <a:ext cx="720967" cy="2554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799" name="TextBox 1">
              <a:extLst>
                <a:ext uri="{FF2B5EF4-FFF2-40B4-BE49-F238E27FC236}">
                  <a16:creationId xmlns:a16="http://schemas.microsoft.com/office/drawing/2014/main" id="{6AE93564-6E12-B7C6-80E9-26B75B4140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5559" y="5276327"/>
              <a:ext cx="100046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7D0607"/>
                  </a:solidFill>
                  <a:latin typeface="Arial" panose="020B0604020202020204" pitchFamily="34" charset="0"/>
                </a:rPr>
                <a:t>fewer</a:t>
              </a:r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DC4AE9B0-0F66-CCCB-01F7-762C71981B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108547" name="Text Box 3">
            <a:extLst>
              <a:ext uri="{FF2B5EF4-FFF2-40B4-BE49-F238E27FC236}">
                <a16:creationId xmlns:a16="http://schemas.microsoft.com/office/drawing/2014/main" id="{A326D88A-ADE2-FED4-BE48-833C93441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49500"/>
            <a:ext cx="7894638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compare to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is used to liken things: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compare with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to consider their differences.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“Joe Davis can be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compared to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Walter Lindrum.” means that the two billiard players 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are thought to be similar.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“Joe Davis was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compared with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Walter Lindrum.” means that the relative merits of each player were assessed:</a:t>
            </a: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86E39463-6BCA-F2E6-7C20-6C7E3D9E7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35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600">
                <a:solidFill>
                  <a:srgbClr val="6DB4C0"/>
                </a:solidFill>
                <a:latin typeface="Arial" panose="020B0604020202020204" pitchFamily="34" charset="0"/>
              </a:rPr>
              <a:t>compare to 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or</a:t>
            </a:r>
            <a:r>
              <a:rPr lang="en-GB" altLang="en-US" sz="3600">
                <a:solidFill>
                  <a:srgbClr val="6DB4C0"/>
                </a:solidFill>
                <a:latin typeface="Arial" panose="020B0604020202020204" pitchFamily="34" charset="0"/>
              </a:rPr>
              <a:t> compare with</a:t>
            </a:r>
          </a:p>
        </p:txBody>
      </p:sp>
      <p:sp>
        <p:nvSpPr>
          <p:cNvPr id="108549" name="Text Box 5">
            <a:extLst>
              <a:ext uri="{FF2B5EF4-FFF2-40B4-BE49-F238E27FC236}">
                <a16:creationId xmlns:a16="http://schemas.microsoft.com/office/drawing/2014/main" id="{46B73687-67E4-0FF3-CB23-30F33CF9D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" y="5270500"/>
            <a:ext cx="77597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                                they may or may not 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have turned out to be similar.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autoUpdateAnimBg="0"/>
      <p:bldP spid="10854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3E96DB91-4593-B65E-D6F3-D2BB04FC4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2EDFAA0B-616C-3E91-FD2D-1DAE3DAE6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49500"/>
            <a:ext cx="6375400" cy="2100263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Fewer people know the rules of billiards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compared to fifty years ago …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BF20BE83-A8CB-09D3-2AA9-BEAB199D2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35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compare to </a:t>
            </a:r>
            <a:r>
              <a:rPr lang="en-GB" altLang="en-US" sz="1800">
                <a:solidFill>
                  <a:srgbClr val="6DB4C0"/>
                </a:solidFill>
                <a:latin typeface="Arial" panose="020B0604020202020204" pitchFamily="34" charset="0"/>
              </a:rPr>
              <a:t>or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 compare with</a:t>
            </a:r>
          </a:p>
        </p:txBody>
      </p:sp>
      <p:sp>
        <p:nvSpPr>
          <p:cNvPr id="109575" name="Rectangle 7">
            <a:extLst>
              <a:ext uri="{FF2B5EF4-FFF2-40B4-BE49-F238E27FC236}">
                <a16:creationId xmlns:a16="http://schemas.microsoft.com/office/drawing/2014/main" id="{B99847A6-0160-7A4E-C545-EEBB763E0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875" y="3466684"/>
            <a:ext cx="3407113" cy="469691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with fifty years ago …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EDC5C0D9-A90E-A99C-16E5-B35B7D86D8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112643" name="Text Box 3">
            <a:extLst>
              <a:ext uri="{FF2B5EF4-FFF2-40B4-BE49-F238E27FC236}">
                <a16:creationId xmlns:a16="http://schemas.microsoft.com/office/drawing/2014/main" id="{2D23B7EC-A2A4-D87F-A71B-1DE81332A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49500"/>
            <a:ext cx="79279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  <a:t>   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as in:</a:t>
            </a:r>
            <a:b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“Shall I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compare</a:t>
            </a:r>
            <a: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thee</a:t>
            </a:r>
            <a: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to</a:t>
            </a:r>
            <a: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a summer’s day?”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but in statistical reports 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and other official writing, </a:t>
            </a:r>
            <a:b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</a:b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compare with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is nearly always the one you want.</a:t>
            </a:r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id="{F21546AD-0F1A-6E2A-A3C3-B6A4CFABA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35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compare with </a:t>
            </a:r>
            <a:r>
              <a:rPr lang="en-GB" altLang="en-US" sz="1800">
                <a:solidFill>
                  <a:srgbClr val="6DB4C0"/>
                </a:solidFill>
                <a:latin typeface="Arial" panose="020B0604020202020204" pitchFamily="34" charset="0"/>
              </a:rPr>
              <a:t>and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 compare to</a:t>
            </a:r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EC06D928-5CBA-0EEA-5840-ED0652AA4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81200"/>
            <a:ext cx="7759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compare to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often appears in figurative senses 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F873F0C1-80E0-273E-4908-FBE38303D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75" y="1401763"/>
            <a:ext cx="8801100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rgbClr val="004B6D"/>
                </a:solidFill>
                <a:latin typeface="Arial" panose="020B0604020202020204" pitchFamily="34" charset="0"/>
              </a:rPr>
              <a:t>How to </a:t>
            </a:r>
            <a:br>
              <a:rPr lang="en-GB" altLang="en-US" sz="4800">
                <a:solidFill>
                  <a:srgbClr val="004B6D"/>
                </a:solidFill>
                <a:latin typeface="Arial" panose="020B0604020202020204" pitchFamily="34" charset="0"/>
              </a:rPr>
            </a:br>
            <a:r>
              <a:rPr lang="en-GB" altLang="en-US" sz="4800">
                <a:solidFill>
                  <a:srgbClr val="004B6D"/>
                </a:solidFill>
                <a:latin typeface="Arial" panose="020B0604020202020204" pitchFamily="34" charset="0"/>
              </a:rPr>
              <a:t>Write Numbers</a:t>
            </a:r>
          </a:p>
        </p:txBody>
      </p:sp>
      <p:pic>
        <p:nvPicPr>
          <p:cNvPr id="6147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BDB776E0-F37A-078E-6885-CABF4EC2D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4852988"/>
            <a:ext cx="391795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1">
            <a:extLst>
              <a:ext uri="{FF2B5EF4-FFF2-40B4-BE49-F238E27FC236}">
                <a16:creationId xmlns:a16="http://schemas.microsoft.com/office/drawing/2014/main" id="{594FB5FF-9AA6-8ACB-C0F5-4812F66FA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900" y="3848100"/>
            <a:ext cx="4638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393F4D"/>
                </a:solidFill>
              </a:rPr>
              <a:t>Part 1: Grammar and the correct use of words</a:t>
            </a:r>
            <a:endParaRPr lang="en-GB" altLang="en-US" sz="1800">
              <a:solidFill>
                <a:srgbClr val="393F4D"/>
              </a:solidFill>
            </a:endParaRPr>
          </a:p>
        </p:txBody>
      </p:sp>
    </p:spTree>
  </p:cSld>
  <p:clrMapOvr>
    <a:masterClrMapping/>
  </p:clrMapOvr>
  <p:transition>
    <p:cover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2059A937-2E1D-2406-F596-7432CFC0F2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113667" name="Text Box 3">
            <a:extLst>
              <a:ext uri="{FF2B5EF4-FFF2-40B4-BE49-F238E27FC236}">
                <a16:creationId xmlns:a16="http://schemas.microsoft.com/office/drawing/2014/main" id="{01B9D7A3-3101-4612-0E4F-C4A01ACD0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49500"/>
            <a:ext cx="8153400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none</a:t>
            </a:r>
            <a: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can be either singular or plural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the choice is based on the surrounding words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but there is no simple rule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however, the use of singular or plural 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should be consistent in the same sentence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“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none</a:t>
            </a:r>
            <a: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of the billiard players 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described themselves as a professional” is wrong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it should be: “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none</a:t>
            </a:r>
            <a: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of the billiard players described themselves as professionals” </a:t>
            </a: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117E7ACF-FFF0-FF9F-46F7-1E9C5736E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35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600">
                <a:solidFill>
                  <a:srgbClr val="6DB4C0"/>
                </a:solidFill>
                <a:latin typeface="Arial" panose="020B0604020202020204" pitchFamily="34" charset="0"/>
              </a:rPr>
              <a:t>none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56F6FEF5-771F-CE76-553D-4A71477421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5C895465-4AC9-5166-27E7-EEBA4CC51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49500"/>
            <a:ext cx="6629400" cy="1917700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 … and none of the current professionals</a:t>
            </a:r>
            <a:b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 is making breaks as large as</a:t>
            </a:r>
            <a:r>
              <a:rPr lang="en-GB" altLang="en-US" sz="2400"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…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F530918A-A6B8-E3CD-BEF1-231CD1673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35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none</a:t>
            </a:r>
          </a:p>
        </p:txBody>
      </p:sp>
      <p:sp>
        <p:nvSpPr>
          <p:cNvPr id="114693" name="Text Box 5">
            <a:extLst>
              <a:ext uri="{FF2B5EF4-FFF2-40B4-BE49-F238E27FC236}">
                <a16:creationId xmlns:a16="http://schemas.microsoft.com/office/drawing/2014/main" id="{3EE5B046-ACC9-5484-6BC9-91DBDE285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400" y="3263900"/>
            <a:ext cx="673100" cy="457200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are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FB972774-DD92-C047-912A-C855F87FE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" y="546100"/>
            <a:ext cx="7073900" cy="1006475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BDBDBD"/>
                </a:solidFill>
                <a:latin typeface="Arial" panose="020B0604020202020204" pitchFamily="34" charset="0"/>
              </a:rPr>
              <a:t>Grammar and the Correct Use of Words</a:t>
            </a:r>
            <a:r>
              <a:rPr lang="en-GB" altLang="en-US" sz="3600">
                <a:solidFill>
                  <a:srgbClr val="BDBDBD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A7F96BA3-10BD-B805-F5C9-25CA3A9C3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1511300"/>
            <a:ext cx="60198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Billiards was most popular in the 1920’s when eight percent of 30 year olds could play the game, and two fifths of them claimed to have made a break of 50 or more.</a:t>
            </a:r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892A02ED-E839-3C07-1932-89CD3CC05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4562475"/>
            <a:ext cx="58166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BDBDBD"/>
                </a:solidFill>
                <a:latin typeface="Arial" panose="020B0604020202020204" pitchFamily="34" charset="0"/>
              </a:rPr>
              <a:t>What’s wrong here?</a:t>
            </a:r>
          </a:p>
        </p:txBody>
      </p:sp>
    </p:spTree>
  </p:cSld>
  <p:clrMapOvr>
    <a:masterClrMapping/>
  </p:clrMapOvr>
  <p:transition>
    <p:cover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E9B53139-4240-74AE-4DE1-3197BD4FD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" y="546100"/>
            <a:ext cx="7073900" cy="1006475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BDBDBD"/>
                </a:solidFill>
                <a:latin typeface="Arial" panose="020B0604020202020204" pitchFamily="34" charset="0"/>
              </a:rPr>
              <a:t>Grammar and the Correct Use of Words</a:t>
            </a:r>
            <a:r>
              <a:rPr lang="en-GB" altLang="en-US" sz="3600">
                <a:solidFill>
                  <a:srgbClr val="BDBDBD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03D9930B-6919-857F-6927-E55C1A8D8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1511300"/>
            <a:ext cx="60198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Billiards was most popular in the </a:t>
            </a:r>
            <a:r>
              <a:rPr lang="en-GB" altLang="en-US" sz="2400">
                <a:solidFill>
                  <a:srgbClr val="FF0000"/>
                </a:solidFill>
                <a:latin typeface="Arial" panose="020B0604020202020204" pitchFamily="34" charset="0"/>
              </a:rPr>
              <a:t>1920’s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 when eight percent of 30 year olds could play the game, and two fifths of them claimed to have made a break of 50 or more.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8B589E42-FC39-5A37-F5E1-21A596186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" y="546100"/>
            <a:ext cx="7073900" cy="1006475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BDBDBD"/>
                </a:solidFill>
                <a:latin typeface="Arial" panose="020B0604020202020204" pitchFamily="34" charset="0"/>
              </a:rPr>
              <a:t>Grammar and the Correct Use of Words</a:t>
            </a:r>
            <a:r>
              <a:rPr lang="en-GB" altLang="en-US" sz="3600">
                <a:solidFill>
                  <a:srgbClr val="BDBDBD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0179" name="Text Box 3">
            <a:extLst>
              <a:ext uri="{FF2B5EF4-FFF2-40B4-BE49-F238E27FC236}">
                <a16:creationId xmlns:a16="http://schemas.microsoft.com/office/drawing/2014/main" id="{E1D473CA-124D-049E-5A6B-CB2D66ABA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1511300"/>
            <a:ext cx="60198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Billiards was most popular in the 1920’s when eight </a:t>
            </a:r>
            <a:r>
              <a:rPr lang="en-GB" altLang="en-US" sz="2400">
                <a:solidFill>
                  <a:srgbClr val="FF0000"/>
                </a:solidFill>
                <a:latin typeface="Arial" panose="020B0604020202020204" pitchFamily="34" charset="0"/>
              </a:rPr>
              <a:t>percent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 of 30 year olds could play the game, and two fifths of them claimed to have made a break of 50 or more.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>
            <a:extLst>
              <a:ext uri="{FF2B5EF4-FFF2-40B4-BE49-F238E27FC236}">
                <a16:creationId xmlns:a16="http://schemas.microsoft.com/office/drawing/2014/main" id="{76598591-F215-90C8-9983-A8CBF329D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" y="546100"/>
            <a:ext cx="7073900" cy="1006475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BDBDBD"/>
                </a:solidFill>
                <a:latin typeface="Arial" panose="020B0604020202020204" pitchFamily="34" charset="0"/>
              </a:rPr>
              <a:t>Grammar and the Correct Use of Words</a:t>
            </a:r>
            <a:r>
              <a:rPr lang="en-GB" altLang="en-US" sz="3600">
                <a:solidFill>
                  <a:srgbClr val="BDBDBD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545FED3A-C85D-8C2C-56F6-EB284AB9E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1511300"/>
            <a:ext cx="60198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Billiards was most popular in the 1920’s when eight percent of </a:t>
            </a:r>
            <a:r>
              <a:rPr lang="en-GB" altLang="en-US" sz="2400">
                <a:solidFill>
                  <a:srgbClr val="FF0000"/>
                </a:solidFill>
                <a:latin typeface="Arial" panose="020B0604020202020204" pitchFamily="34" charset="0"/>
              </a:rPr>
              <a:t>30 year olds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 could play the game, and two fifths of them claimed to have made a break of 50 or more.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>
            <a:extLst>
              <a:ext uri="{FF2B5EF4-FFF2-40B4-BE49-F238E27FC236}">
                <a16:creationId xmlns:a16="http://schemas.microsoft.com/office/drawing/2014/main" id="{9190100D-E468-68BF-B7AE-585533FE2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" y="546100"/>
            <a:ext cx="7073900" cy="1006475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BDBDBD"/>
                </a:solidFill>
                <a:latin typeface="Arial" panose="020B0604020202020204" pitchFamily="34" charset="0"/>
              </a:rPr>
              <a:t>Grammar and the Correct Use of Words</a:t>
            </a:r>
            <a:r>
              <a:rPr lang="en-GB" altLang="en-US" sz="3600">
                <a:solidFill>
                  <a:srgbClr val="BDBDBD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4275" name="Text Box 3">
            <a:extLst>
              <a:ext uri="{FF2B5EF4-FFF2-40B4-BE49-F238E27FC236}">
                <a16:creationId xmlns:a16="http://schemas.microsoft.com/office/drawing/2014/main" id="{1DE6640B-F29B-C93E-C599-B03C9DA7E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1511300"/>
            <a:ext cx="60198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Billiards was most popular in the 1920’s when eight percent of 30 year olds could play the game, and </a:t>
            </a:r>
            <a:r>
              <a:rPr lang="en-GB" altLang="en-US" sz="2400">
                <a:solidFill>
                  <a:srgbClr val="FF0000"/>
                </a:solidFill>
                <a:latin typeface="Arial" panose="020B0604020202020204" pitchFamily="34" charset="0"/>
              </a:rPr>
              <a:t>two fifths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 of them claimed to have made a break of 50 or more.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FD9D0C64-A7F7-1CB7-40E1-55B30E551B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106499" name="Text Box 3">
            <a:extLst>
              <a:ext uri="{FF2B5EF4-FFF2-40B4-BE49-F238E27FC236}">
                <a16:creationId xmlns:a16="http://schemas.microsoft.com/office/drawing/2014/main" id="{CF447825-9BC3-DD8C-3A7E-73D70A404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49500"/>
            <a:ext cx="77597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5945" indent="-385445"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 dirty="0">
                <a:solidFill>
                  <a:srgbClr val="D3A41B"/>
                </a:solidFill>
                <a:latin typeface="Arial"/>
                <a:cs typeface="Arial"/>
              </a:rPr>
              <a:t>no apostrophe is needed </a:t>
            </a:r>
            <a:br>
              <a:rPr lang="en-GB" altLang="en-US" sz="2400" dirty="0">
                <a:latin typeface="Arial" panose="020B0604020202020204" pitchFamily="34" charset="0"/>
              </a:rPr>
            </a:br>
            <a:r>
              <a:rPr lang="en-GB" altLang="en-US" sz="2400" dirty="0">
                <a:solidFill>
                  <a:srgbClr val="D3A41B"/>
                </a:solidFill>
                <a:latin typeface="Arial"/>
                <a:cs typeface="Arial"/>
              </a:rPr>
              <a:t>when making years plural</a:t>
            </a:r>
            <a:endParaRPr lang="en-US" dirty="0">
              <a:latin typeface="Arial"/>
              <a:cs typeface="Arial"/>
            </a:endParaRPr>
          </a:p>
          <a:p>
            <a:pPr marL="575945" indent="-385445"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 dirty="0">
                <a:solidFill>
                  <a:srgbClr val="D3A41B"/>
                </a:solidFill>
                <a:latin typeface="Arial"/>
                <a:cs typeface="Arial"/>
              </a:rPr>
              <a:t>so the </a:t>
            </a:r>
            <a:r>
              <a:rPr lang="en-GB" altLang="en-US" sz="2400" i="1" dirty="0">
                <a:solidFill>
                  <a:srgbClr val="6DB4C0"/>
                </a:solidFill>
                <a:latin typeface="Arial"/>
                <a:cs typeface="Arial"/>
              </a:rPr>
              <a:t>1960s</a:t>
            </a:r>
            <a:r>
              <a:rPr lang="en-GB" altLang="en-US" sz="2400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lang="en-GB" altLang="en-US" sz="2400" dirty="0">
                <a:solidFill>
                  <a:srgbClr val="D3A41B"/>
                </a:solidFill>
                <a:latin typeface="Arial"/>
                <a:cs typeface="Arial"/>
              </a:rPr>
              <a:t>not the </a:t>
            </a:r>
            <a:r>
              <a:rPr lang="en-GB" altLang="en-US" sz="2400" i="1" dirty="0">
                <a:solidFill>
                  <a:srgbClr val="6DB4C0"/>
                </a:solidFill>
                <a:latin typeface="Arial"/>
                <a:cs typeface="Arial"/>
              </a:rPr>
              <a:t>1960’s</a:t>
            </a:r>
          </a:p>
          <a:p>
            <a:pPr marL="575945" indent="-385445"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 dirty="0">
                <a:solidFill>
                  <a:srgbClr val="D3A41B"/>
                </a:solidFill>
                <a:latin typeface="Arial"/>
                <a:cs typeface="Arial"/>
              </a:rPr>
              <a:t>and the </a:t>
            </a:r>
            <a:r>
              <a:rPr lang="en-GB" altLang="en-US" sz="2400" i="1" dirty="0">
                <a:solidFill>
                  <a:srgbClr val="6DB4C0"/>
                </a:solidFill>
                <a:latin typeface="Arial"/>
                <a:cs typeface="Arial"/>
              </a:rPr>
              <a:t>’60s</a:t>
            </a:r>
            <a:r>
              <a:rPr lang="en-GB" altLang="en-US" sz="2400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lang="en-GB" altLang="en-US" sz="2400" dirty="0">
                <a:solidFill>
                  <a:srgbClr val="D3A41B"/>
                </a:solidFill>
                <a:latin typeface="Arial"/>
                <a:cs typeface="Arial"/>
              </a:rPr>
              <a:t>not the </a:t>
            </a:r>
            <a:r>
              <a:rPr lang="en-GB" altLang="en-US" sz="2400" i="1" dirty="0">
                <a:solidFill>
                  <a:srgbClr val="6DB4C0"/>
                </a:solidFill>
                <a:latin typeface="Arial"/>
                <a:cs typeface="Arial"/>
              </a:rPr>
              <a:t>’60’s</a:t>
            </a:r>
          </a:p>
          <a:p>
            <a:pPr marL="575945" indent="-385445"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 dirty="0">
                <a:solidFill>
                  <a:srgbClr val="D3A41B"/>
                </a:solidFill>
                <a:latin typeface="Arial"/>
                <a:cs typeface="Arial"/>
              </a:rPr>
              <a:t>the apostrophe in the</a:t>
            </a:r>
            <a:r>
              <a:rPr lang="en-GB" altLang="en-US" sz="2400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lang="en-GB" altLang="en-US" sz="2400" i="1" dirty="0">
                <a:solidFill>
                  <a:srgbClr val="6DB4C0"/>
                </a:solidFill>
                <a:latin typeface="Arial"/>
                <a:cs typeface="Arial"/>
              </a:rPr>
              <a:t>’60s</a:t>
            </a:r>
            <a:br>
              <a:rPr lang="en-GB" altLang="en-US" sz="2400" i="1" dirty="0">
                <a:latin typeface="Arial" panose="020B0604020202020204" pitchFamily="34" charset="0"/>
              </a:rPr>
            </a:br>
            <a:r>
              <a:rPr lang="en-GB" altLang="en-US" sz="2400" dirty="0">
                <a:solidFill>
                  <a:srgbClr val="D3A41B"/>
                </a:solidFill>
                <a:latin typeface="Arial"/>
                <a:cs typeface="Arial"/>
              </a:rPr>
              <a:t>is needed because it stands for the missing 19</a:t>
            </a:r>
          </a:p>
        </p:txBody>
      </p:sp>
      <p:sp>
        <p:nvSpPr>
          <p:cNvPr id="56324" name="Text Box 4">
            <a:extLst>
              <a:ext uri="{FF2B5EF4-FFF2-40B4-BE49-F238E27FC236}">
                <a16:creationId xmlns:a16="http://schemas.microsoft.com/office/drawing/2014/main" id="{44ED842C-F247-2FA5-8D78-BDC4AD22E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35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600">
                <a:solidFill>
                  <a:srgbClr val="6DB4C0"/>
                </a:solidFill>
                <a:latin typeface="Arial" panose="020B0604020202020204" pitchFamily="34" charset="0"/>
              </a:rPr>
              <a:t>years</a:t>
            </a:r>
          </a:p>
        </p:txBody>
      </p:sp>
      <p:sp>
        <p:nvSpPr>
          <p:cNvPr id="106501" name="Text Box 5">
            <a:extLst>
              <a:ext uri="{FF2B5EF4-FFF2-40B4-BE49-F238E27FC236}">
                <a16:creationId xmlns:a16="http://schemas.microsoft.com/office/drawing/2014/main" id="{6BB554D6-97E1-FF33-0A08-6ECE88CCC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9749" y="4228912"/>
            <a:ext cx="1752600" cy="457200"/>
          </a:xfrm>
          <a:prstGeom prst="rect">
            <a:avLst/>
          </a:prstGeom>
          <a:solidFill>
            <a:srgbClr val="004B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GB" altLang="en-US" sz="2400" i="1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grpSp>
        <p:nvGrpSpPr>
          <p:cNvPr id="106505" name="Group 9">
            <a:extLst>
              <a:ext uri="{FF2B5EF4-FFF2-40B4-BE49-F238E27FC236}">
                <a16:creationId xmlns:a16="http://schemas.microsoft.com/office/drawing/2014/main" id="{D7D6D307-2A9D-4827-AAAE-C3731E9DDEC4}"/>
              </a:ext>
            </a:extLst>
          </p:cNvPr>
          <p:cNvGrpSpPr>
            <a:grpSpLocks/>
          </p:cNvGrpSpPr>
          <p:nvPr/>
        </p:nvGrpSpPr>
        <p:grpSpPr bwMode="auto">
          <a:xfrm>
            <a:off x="1569042" y="4400227"/>
            <a:ext cx="7331075" cy="927100"/>
            <a:chOff x="726" y="2784"/>
            <a:chExt cx="4618" cy="584"/>
          </a:xfrm>
        </p:grpSpPr>
        <p:sp>
          <p:nvSpPr>
            <p:cNvPr id="56327" name="Rectangle 6">
              <a:extLst>
                <a:ext uri="{FF2B5EF4-FFF2-40B4-BE49-F238E27FC236}">
                  <a16:creationId xmlns:a16="http://schemas.microsoft.com/office/drawing/2014/main" id="{EC425087-6FB9-0568-02DF-10EA4AFB6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" y="2784"/>
              <a:ext cx="1946" cy="496"/>
            </a:xfrm>
            <a:prstGeom prst="rect">
              <a:avLst/>
            </a:prstGeom>
            <a:solidFill>
              <a:srgbClr val="004B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6328" name="Rectangle 7">
              <a:extLst>
                <a:ext uri="{FF2B5EF4-FFF2-40B4-BE49-F238E27FC236}">
                  <a16:creationId xmlns:a16="http://schemas.microsoft.com/office/drawing/2014/main" id="{838DE55F-8AB1-DF41-9045-9BC451380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0" y="3000"/>
              <a:ext cx="2744" cy="368"/>
            </a:xfrm>
            <a:prstGeom prst="rect">
              <a:avLst/>
            </a:prstGeom>
            <a:solidFill>
              <a:srgbClr val="004B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 autoUpdateAnimBg="0"/>
      <p:bldP spid="10650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70F332D-60CB-A149-1E28-12B1051407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D3460271-954F-FA25-FE57-C17CFC889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49500"/>
            <a:ext cx="7091363" cy="1552575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 Billiards was most popular in the 1920’s</a:t>
            </a:r>
            <a:r>
              <a:rPr lang="en-GB" altLang="en-US" sz="1800"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…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38732FAF-E70E-5C6B-1647-8E3277FFE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35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years</a:t>
            </a:r>
          </a:p>
        </p:txBody>
      </p:sp>
      <p:sp>
        <p:nvSpPr>
          <p:cNvPr id="107525" name="Text Box 5">
            <a:extLst>
              <a:ext uri="{FF2B5EF4-FFF2-40B4-BE49-F238E27FC236}">
                <a16:creationId xmlns:a16="http://schemas.microsoft.com/office/drawing/2014/main" id="{37BE96B4-6CDE-C124-4077-96C817EC0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050" y="2886075"/>
            <a:ext cx="1054100" cy="457200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1920s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6533B9B7-DD38-E55F-02E6-5AB77709D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120835" name="Text Box 3">
            <a:extLst>
              <a:ext uri="{FF2B5EF4-FFF2-40B4-BE49-F238E27FC236}">
                <a16:creationId xmlns:a16="http://schemas.microsoft.com/office/drawing/2014/main" id="{8B53EB66-3EDF-74E1-BBCD-D4C16C573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49500"/>
            <a:ext cx="77597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5% is written as</a:t>
            </a:r>
            <a:b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</a:b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five per cent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not</a:t>
            </a:r>
            <a: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five percent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b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(except in America)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the noun is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percentage</a:t>
            </a:r>
            <a:br>
              <a:rPr lang="en-GB" altLang="en-US" sz="2400" i="1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as in a</a:t>
            </a:r>
            <a:r>
              <a:rPr lang="en-GB" altLang="en-US" sz="2400" i="1">
                <a:solidFill>
                  <a:srgbClr val="D3A41B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percentage</a:t>
            </a:r>
            <a:r>
              <a:rPr lang="en-GB" altLang="en-US" sz="2400" i="1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increase</a:t>
            </a:r>
          </a:p>
        </p:txBody>
      </p:sp>
      <p:sp>
        <p:nvSpPr>
          <p:cNvPr id="60420" name="Text Box 4">
            <a:extLst>
              <a:ext uri="{FF2B5EF4-FFF2-40B4-BE49-F238E27FC236}">
                <a16:creationId xmlns:a16="http://schemas.microsoft.com/office/drawing/2014/main" id="{9EF68F9A-77F2-7014-3DD0-077801C31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35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600">
                <a:solidFill>
                  <a:srgbClr val="6DB4C0"/>
                </a:solidFill>
                <a:latin typeface="Arial" panose="020B0604020202020204" pitchFamily="34" charset="0"/>
              </a:rPr>
              <a:t>per cent 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and</a:t>
            </a:r>
            <a:r>
              <a:rPr lang="en-GB" altLang="en-US" sz="3600">
                <a:solidFill>
                  <a:srgbClr val="6DB4C0"/>
                </a:solidFill>
                <a:latin typeface="Arial" panose="020B0604020202020204" pitchFamily="34" charset="0"/>
              </a:rPr>
              <a:t> percentage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C39F5A7-4BB2-A16A-8BF5-5D08AD8674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How to Write Numbers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9203044D-FC9F-3838-4756-3F208FCD6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49500"/>
            <a:ext cx="74676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grammar and the correct use of words,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system for summarising percentages,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the use of words or figures 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when writing numbers.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8CE694CF-C331-CAFB-56B5-AEE13E23E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482725"/>
            <a:ext cx="74676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This course on how to write numbers 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is in three parts: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157CB891-214E-D7AB-5FDB-C425DF8E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62467" name="Text Box 3">
            <a:extLst>
              <a:ext uri="{FF2B5EF4-FFF2-40B4-BE49-F238E27FC236}">
                <a16:creationId xmlns:a16="http://schemas.microsoft.com/office/drawing/2014/main" id="{1BB918C4-1E63-0EDF-CE13-E22030399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49500"/>
            <a:ext cx="5959475" cy="1552575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  … when  eight</a:t>
            </a:r>
            <a:r>
              <a:rPr lang="en-GB" altLang="en-US" sz="18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  percent  </a:t>
            </a:r>
            <a:r>
              <a:rPr lang="en-GB" altLang="en-US" sz="18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of  30</a:t>
            </a:r>
            <a:r>
              <a:rPr lang="en-GB" altLang="en-US" sz="2400"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…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2468" name="Text Box 4">
            <a:extLst>
              <a:ext uri="{FF2B5EF4-FFF2-40B4-BE49-F238E27FC236}">
                <a16:creationId xmlns:a16="http://schemas.microsoft.com/office/drawing/2014/main" id="{51AB78E9-F7B7-0EA8-1D89-4A1077DB5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35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per cent </a:t>
            </a:r>
            <a:r>
              <a:rPr lang="en-GB" altLang="en-US" sz="1800">
                <a:solidFill>
                  <a:srgbClr val="6DB4C0"/>
                </a:solidFill>
                <a:latin typeface="Arial" panose="020B0604020202020204" pitchFamily="34" charset="0"/>
              </a:rPr>
              <a:t>and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 percentage</a:t>
            </a:r>
          </a:p>
        </p:txBody>
      </p:sp>
      <p:sp>
        <p:nvSpPr>
          <p:cNvPr id="121861" name="Text Box 5">
            <a:extLst>
              <a:ext uri="{FF2B5EF4-FFF2-40B4-BE49-F238E27FC236}">
                <a16:creationId xmlns:a16="http://schemas.microsoft.com/office/drawing/2014/main" id="{F2E2BBB0-E50C-00BB-D2F8-A40660BFE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188" y="2884488"/>
            <a:ext cx="1422400" cy="457200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per  cent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1E02D28A-8D5D-2FA7-BFC5-14D3C12BEB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122883" name="Text Box 3">
            <a:extLst>
              <a:ext uri="{FF2B5EF4-FFF2-40B4-BE49-F238E27FC236}">
                <a16:creationId xmlns:a16="http://schemas.microsoft.com/office/drawing/2014/main" id="{24CEDD9C-015F-145F-D15A-45C83FCF6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49500"/>
            <a:ext cx="77597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expressions like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70</a:t>
            </a:r>
            <a:r>
              <a:rPr lang="en-GB" altLang="en-US" sz="1200" i="1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-</a:t>
            </a:r>
            <a:r>
              <a:rPr lang="en-GB" altLang="en-US" sz="1200" i="1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year</a:t>
            </a:r>
            <a:r>
              <a:rPr lang="en-GB" altLang="en-US" sz="1200" i="1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-</a:t>
            </a:r>
            <a:r>
              <a:rPr lang="en-GB" altLang="en-US" sz="1200" i="1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olds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need hyphens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66"/>
              </a:buClr>
              <a:buFontTx/>
              <a:buNone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    so that the reader does not have to guess 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what they mean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the expression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five</a:t>
            </a:r>
            <a:r>
              <a:rPr lang="en-GB" altLang="en-US" sz="1200" i="1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-</a:t>
            </a:r>
            <a:r>
              <a:rPr lang="en-GB" altLang="en-US" sz="1200" i="1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year</a:t>
            </a:r>
            <a:r>
              <a:rPr lang="en-GB" altLang="en-US" sz="1200" i="1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-</a:t>
            </a:r>
            <a:r>
              <a:rPr lang="en-GB" altLang="en-US" sz="1200" i="1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old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children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66"/>
              </a:buClr>
              <a:buFontTx/>
              <a:buNone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    is not the same as</a:t>
            </a:r>
            <a: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five </a:t>
            </a:r>
            <a:r>
              <a:rPr lang="en-GB" altLang="en-US" sz="1200" i="1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year</a:t>
            </a:r>
            <a:r>
              <a:rPr lang="en-GB" altLang="en-US" sz="1200" i="1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1200" i="1">
                <a:solidFill>
                  <a:srgbClr val="6DB4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old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children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and the reader is left to guess what</a:t>
            </a:r>
            <a:b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</a:b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five year old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children means</a:t>
            </a:r>
            <a:endParaRPr lang="en-GB" altLang="en-US" sz="2400" i="1">
              <a:solidFill>
                <a:srgbClr val="D3A41B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sp>
        <p:nvSpPr>
          <p:cNvPr id="64516" name="Text Box 4">
            <a:extLst>
              <a:ext uri="{FF2B5EF4-FFF2-40B4-BE49-F238E27FC236}">
                <a16:creationId xmlns:a16="http://schemas.microsoft.com/office/drawing/2014/main" id="{CFB99C24-5165-4CBF-5915-FE4B169BF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35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600">
                <a:solidFill>
                  <a:srgbClr val="6DB4C0"/>
                </a:solidFill>
                <a:latin typeface="Arial" panose="020B0604020202020204" pitchFamily="34" charset="0"/>
              </a:rPr>
              <a:t>year</a:t>
            </a:r>
            <a:r>
              <a:rPr lang="en-GB" altLang="en-US" sz="1800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3600">
                <a:solidFill>
                  <a:srgbClr val="6DB4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altLang="en-US" sz="1800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3600">
                <a:solidFill>
                  <a:srgbClr val="6DB4C0"/>
                </a:solidFill>
                <a:latin typeface="Arial" panose="020B0604020202020204" pitchFamily="34" charset="0"/>
              </a:rPr>
              <a:t>old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3E12B215-0277-AF9A-AAEB-683CC5C47B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66563" name="Text Box 3">
            <a:extLst>
              <a:ext uri="{FF2B5EF4-FFF2-40B4-BE49-F238E27FC236}">
                <a16:creationId xmlns:a16="http://schemas.microsoft.com/office/drawing/2014/main" id="{AC79A711-7B3A-FDAE-D69B-65305BD40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349500"/>
            <a:ext cx="6667500" cy="1552575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      … of 30 year olds could play the …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6564" name="Text Box 4">
            <a:extLst>
              <a:ext uri="{FF2B5EF4-FFF2-40B4-BE49-F238E27FC236}">
                <a16:creationId xmlns:a16="http://schemas.microsoft.com/office/drawing/2014/main" id="{0776F25C-2533-D38B-4B99-5A39934D6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35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year</a:t>
            </a:r>
            <a:r>
              <a:rPr lang="en-GB" altLang="en-US" sz="1000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altLang="en-US" sz="1000">
                <a:solidFill>
                  <a:srgbClr val="6DB4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old</a:t>
            </a:r>
          </a:p>
        </p:txBody>
      </p:sp>
      <p:sp>
        <p:nvSpPr>
          <p:cNvPr id="123910" name="Text Box 6">
            <a:extLst>
              <a:ext uri="{FF2B5EF4-FFF2-40B4-BE49-F238E27FC236}">
                <a16:creationId xmlns:a16="http://schemas.microsoft.com/office/drawing/2014/main" id="{289C1793-7BB3-42AC-8444-B9AF9DAA6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2895600"/>
            <a:ext cx="2935288" cy="457200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… of 30</a:t>
            </a:r>
            <a:r>
              <a:rPr lang="en-GB" altLang="en-US" sz="12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en-GB" altLang="en-US" sz="12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-olds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B428C1F2-B7D6-E751-3205-117C008B1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124931" name="Text Box 3">
            <a:extLst>
              <a:ext uri="{FF2B5EF4-FFF2-40B4-BE49-F238E27FC236}">
                <a16:creationId xmlns:a16="http://schemas.microsoft.com/office/drawing/2014/main" id="{9B22D2BC-0B8A-FFBA-17BD-C04950404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49500"/>
            <a:ext cx="77597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put in a hyphen when writing fractions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if the numerator (the number on top)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is more than one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so </a:t>
            </a:r>
            <a:r>
              <a:rPr lang="en-GB" altLang="en-US" sz="2400" i="1">
                <a:solidFill>
                  <a:srgbClr val="D3A41B"/>
                </a:solidFill>
                <a:latin typeface="Arial" panose="020B0604020202020204" pitchFamily="34" charset="0"/>
              </a:rPr>
              <a:t>one third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but</a:t>
            </a:r>
            <a: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two</a:t>
            </a:r>
            <a:r>
              <a:rPr lang="en-GB" altLang="en-US" sz="1200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1200">
                <a:solidFill>
                  <a:srgbClr val="6DB4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thirds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and</a:t>
            </a:r>
            <a: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three</a:t>
            </a:r>
            <a:r>
              <a:rPr lang="en-GB" altLang="en-US" sz="1200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1200">
                <a:solidFill>
                  <a:srgbClr val="6DB4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quarters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and</a:t>
            </a:r>
            <a:r>
              <a:rPr lang="en-GB" altLang="en-US" sz="2400" i="1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five</a:t>
            </a:r>
            <a:r>
              <a:rPr lang="en-GB" altLang="en-US" sz="1200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eighths </a:t>
            </a:r>
            <a: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68612" name="Text Box 4">
            <a:extLst>
              <a:ext uri="{FF2B5EF4-FFF2-40B4-BE49-F238E27FC236}">
                <a16:creationId xmlns:a16="http://schemas.microsoft.com/office/drawing/2014/main" id="{CAAB240A-9A53-0A4F-861E-A9090C53A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35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600">
                <a:solidFill>
                  <a:srgbClr val="6DB4C0"/>
                </a:solidFill>
                <a:latin typeface="Arial" panose="020B0604020202020204" pitchFamily="34" charset="0"/>
              </a:rPr>
              <a:t>fractions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27808A64-1CE9-814D-B556-1D6CB8CC23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07F6ED13-EB18-5AF1-20FC-17B2F47B7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" y="2349500"/>
            <a:ext cx="7221538" cy="1552575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      … and two fifths of them claimed to …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0660" name="Text Box 4">
            <a:extLst>
              <a:ext uri="{FF2B5EF4-FFF2-40B4-BE49-F238E27FC236}">
                <a16:creationId xmlns:a16="http://schemas.microsoft.com/office/drawing/2014/main" id="{2EC16A2F-AFB8-6376-3AA8-6500D2BE2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35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fractions</a:t>
            </a:r>
          </a:p>
        </p:txBody>
      </p:sp>
      <p:sp>
        <p:nvSpPr>
          <p:cNvPr id="125957" name="Text Box 5">
            <a:extLst>
              <a:ext uri="{FF2B5EF4-FFF2-40B4-BE49-F238E27FC236}">
                <a16:creationId xmlns:a16="http://schemas.microsoft.com/office/drawing/2014/main" id="{0A657772-C6DE-0110-A2C5-AF33B6E5C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895600"/>
            <a:ext cx="2730500" cy="457200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… and two</a:t>
            </a:r>
            <a:r>
              <a:rPr lang="en-GB" altLang="en-US" sz="12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fifths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>
            <a:extLst>
              <a:ext uri="{FF2B5EF4-FFF2-40B4-BE49-F238E27FC236}">
                <a16:creationId xmlns:a16="http://schemas.microsoft.com/office/drawing/2014/main" id="{FFE18935-E68D-A82F-5226-8D7913E9E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" y="546100"/>
            <a:ext cx="7073900" cy="1006475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BDBDBD"/>
                </a:solidFill>
                <a:latin typeface="Arial" panose="020B0604020202020204" pitchFamily="34" charset="0"/>
              </a:rPr>
              <a:t>Grammar and the Correct Use of Words</a:t>
            </a:r>
            <a:r>
              <a:rPr lang="en-GB" altLang="en-US" sz="3600">
                <a:solidFill>
                  <a:srgbClr val="BDBDBD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10A8BCEE-3F65-EE4B-F41E-BAD4DE499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1511300"/>
            <a:ext cx="5880100" cy="31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In the 1950 English Championship there was one or more century breaks in every match which means that there were very approximately 300 century breaks. In 22 per cent of games a break of 200 or more was made: an increase of 10 per cent on the previous year.</a:t>
            </a:r>
          </a:p>
        </p:txBody>
      </p:sp>
      <p:sp>
        <p:nvSpPr>
          <p:cNvPr id="72708" name="Text Box 4">
            <a:extLst>
              <a:ext uri="{FF2B5EF4-FFF2-40B4-BE49-F238E27FC236}">
                <a16:creationId xmlns:a16="http://schemas.microsoft.com/office/drawing/2014/main" id="{1DDC6322-B83F-E06E-0C38-E7A3FAE0F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5349875"/>
            <a:ext cx="5816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BDBDBD"/>
                </a:solidFill>
                <a:latin typeface="Arial" panose="020B0604020202020204" pitchFamily="34" charset="0"/>
              </a:rPr>
              <a:t>What’s wrong here?</a:t>
            </a:r>
          </a:p>
        </p:txBody>
      </p:sp>
    </p:spTree>
  </p:cSld>
  <p:clrMapOvr>
    <a:masterClrMapping/>
  </p:clrMapOvr>
  <p:transition>
    <p:cover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>
            <a:extLst>
              <a:ext uri="{FF2B5EF4-FFF2-40B4-BE49-F238E27FC236}">
                <a16:creationId xmlns:a16="http://schemas.microsoft.com/office/drawing/2014/main" id="{33D1D082-51E1-050E-F49B-45A530612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" y="546100"/>
            <a:ext cx="7073900" cy="1006475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BDBDBD"/>
                </a:solidFill>
                <a:latin typeface="Arial" panose="020B0604020202020204" pitchFamily="34" charset="0"/>
              </a:rPr>
              <a:t>Grammar and the Correct Use of Words</a:t>
            </a:r>
            <a:r>
              <a:rPr lang="en-GB" altLang="en-US" sz="3600">
                <a:solidFill>
                  <a:srgbClr val="BDBDBD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4755" name="Text Box 3">
            <a:extLst>
              <a:ext uri="{FF2B5EF4-FFF2-40B4-BE49-F238E27FC236}">
                <a16:creationId xmlns:a16="http://schemas.microsoft.com/office/drawing/2014/main" id="{D048AEAE-E83D-07A3-046F-C4D11177F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1511300"/>
            <a:ext cx="5880100" cy="31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In the 1950 English Championship there </a:t>
            </a:r>
            <a:r>
              <a:rPr lang="en-GB" altLang="en-US" sz="2400">
                <a:solidFill>
                  <a:srgbClr val="FF0000"/>
                </a:solidFill>
                <a:latin typeface="Arial" panose="020B0604020202020204" pitchFamily="34" charset="0"/>
              </a:rPr>
              <a:t>was one or more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 century breaks in every match which means that there were very approximately 300 century breaks. In 22 per cent of games a break of 200 or more was made: an increase of 10 per cent on the previous year.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>
            <a:extLst>
              <a:ext uri="{FF2B5EF4-FFF2-40B4-BE49-F238E27FC236}">
                <a16:creationId xmlns:a16="http://schemas.microsoft.com/office/drawing/2014/main" id="{134C046C-32B9-1EFF-D5A1-12A0174EF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" y="546100"/>
            <a:ext cx="7073900" cy="1006475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808080"/>
                </a:solidFill>
                <a:latin typeface="Arial" panose="020B0604020202020204" pitchFamily="34" charset="0"/>
              </a:rPr>
              <a:t>Grammar and the Correct Use of Words</a:t>
            </a:r>
            <a:r>
              <a:rPr lang="en-GB" altLang="en-US" sz="36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6803" name="Text Box 3">
            <a:extLst>
              <a:ext uri="{FF2B5EF4-FFF2-40B4-BE49-F238E27FC236}">
                <a16:creationId xmlns:a16="http://schemas.microsoft.com/office/drawing/2014/main" id="{6598D9F4-9FF8-4C8B-FCFA-CA628E636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1511300"/>
            <a:ext cx="5880100" cy="31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In the 1950 English Championship there was one or more century breaks in every match which means that there were </a:t>
            </a:r>
            <a:r>
              <a:rPr lang="en-GB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very approximately 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300 century breaks. In 22 per cent of games a break of 200 or more was made: an increase of 10 per cent on the previous year.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>
            <a:extLst>
              <a:ext uri="{FF2B5EF4-FFF2-40B4-BE49-F238E27FC236}">
                <a16:creationId xmlns:a16="http://schemas.microsoft.com/office/drawing/2014/main" id="{E2E75785-51B5-EAFF-B794-9F9FAC056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" y="546100"/>
            <a:ext cx="7073900" cy="1006475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808080"/>
                </a:solidFill>
                <a:latin typeface="Arial" panose="020B0604020202020204" pitchFamily="34" charset="0"/>
              </a:rPr>
              <a:t>Grammar and the Correct Use of Words</a:t>
            </a:r>
            <a:r>
              <a:rPr lang="en-GB" altLang="en-US" sz="36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641A545A-B036-2EDF-607C-DF464C8B4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1511300"/>
            <a:ext cx="5880100" cy="31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In the 1950 English Championship there was one or more century breaks in every match which means that there were very approximately 300 century breaks. In 22 per cent of games a break of 200 or more was made: </a:t>
            </a:r>
            <a:r>
              <a:rPr lang="en-GB" altLang="en-US" sz="2400">
                <a:solidFill>
                  <a:srgbClr val="FF0000"/>
                </a:solidFill>
                <a:latin typeface="Arial" panose="020B0604020202020204" pitchFamily="34" charset="0"/>
              </a:rPr>
              <a:t>an increase of 10 per cent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 on the previous year.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535D03DF-B470-B7F0-12FD-741DF6E1E7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135171" name="Text Box 3">
            <a:extLst>
              <a:ext uri="{FF2B5EF4-FFF2-40B4-BE49-F238E27FC236}">
                <a16:creationId xmlns:a16="http://schemas.microsoft.com/office/drawing/2014/main" id="{3838E683-ED82-B811-7C7D-F80D7B8EE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49500"/>
            <a:ext cx="7759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one or more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is always plural</a:t>
            </a:r>
          </a:p>
        </p:txBody>
      </p:sp>
      <p:sp>
        <p:nvSpPr>
          <p:cNvPr id="80900" name="Text Box 4">
            <a:extLst>
              <a:ext uri="{FF2B5EF4-FFF2-40B4-BE49-F238E27FC236}">
                <a16:creationId xmlns:a16="http://schemas.microsoft.com/office/drawing/2014/main" id="{0FF34F8E-D6FC-1A2D-929A-18C0E6B18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35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600">
                <a:solidFill>
                  <a:srgbClr val="6DB4C0"/>
                </a:solidFill>
                <a:latin typeface="Arial" panose="020B0604020202020204" pitchFamily="34" charset="0"/>
              </a:rPr>
              <a:t>one or more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4027FC8-77EE-C000-0619-1B788766A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How to Write Numbers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DA82E4C0-05CE-04EC-5FE8-B7A7729C6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49500"/>
            <a:ext cx="74676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grammar and the correct use of words,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system for summarising percentages,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the use of words or figures </a:t>
            </a:r>
            <a:b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when writing numbers.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9C6E650A-F4F5-20B9-DE7E-20959E741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7907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This part is on:</a:t>
            </a:r>
          </a:p>
        </p:txBody>
      </p:sp>
    </p:spTree>
  </p:cSld>
  <p:clrMapOvr>
    <a:masterClrMapping/>
  </p:clrMapOvr>
  <p:transition spd="slow">
    <p:cover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2435837D-520F-F493-3EC3-7B4DD641F1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82947" name="Text Box 3">
            <a:extLst>
              <a:ext uri="{FF2B5EF4-FFF2-40B4-BE49-F238E27FC236}">
                <a16:creationId xmlns:a16="http://schemas.microsoft.com/office/drawing/2014/main" id="{475694CA-EE11-A51D-F51D-201044137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49500"/>
            <a:ext cx="7759700" cy="1552575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  … there  was  one or more century breaks …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2948" name="Text Box 4">
            <a:extLst>
              <a:ext uri="{FF2B5EF4-FFF2-40B4-BE49-F238E27FC236}">
                <a16:creationId xmlns:a16="http://schemas.microsoft.com/office/drawing/2014/main" id="{6F6F9CB9-BE34-62EB-D4C5-BBC9CBB76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35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one </a:t>
            </a:r>
            <a:r>
              <a:rPr lang="en-GB" altLang="en-US" sz="1800">
                <a:solidFill>
                  <a:srgbClr val="6DB4C0"/>
                </a:solidFill>
                <a:latin typeface="Arial" panose="020B0604020202020204" pitchFamily="34" charset="0"/>
              </a:rPr>
              <a:t>or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 more</a:t>
            </a:r>
          </a:p>
        </p:txBody>
      </p:sp>
      <p:sp>
        <p:nvSpPr>
          <p:cNvPr id="136197" name="Text Box 5">
            <a:extLst>
              <a:ext uri="{FF2B5EF4-FFF2-40B4-BE49-F238E27FC236}">
                <a16:creationId xmlns:a16="http://schemas.microsoft.com/office/drawing/2014/main" id="{187CF8C9-3014-A9D1-104E-49DC4D880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588" y="2887663"/>
            <a:ext cx="871537" cy="460375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were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209AB5D1-0941-6102-7BAC-4D644F78C5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139267" name="Text Box 3">
            <a:extLst>
              <a:ext uri="{FF2B5EF4-FFF2-40B4-BE49-F238E27FC236}">
                <a16:creationId xmlns:a16="http://schemas.microsoft.com/office/drawing/2014/main" id="{70A568B2-A7A1-EA8D-FC21-B36FD94F6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49500"/>
            <a:ext cx="7759700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approximately</a:t>
            </a:r>
            <a: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means “near to”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so</a:t>
            </a:r>
            <a: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very approximately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means “very near to”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the mathematical sense of the word implies 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some specified degree of accuracy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the general meaning of the word is changing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so it is better to use words like: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 i="1">
                <a:solidFill>
                  <a:srgbClr val="D3A41B"/>
                </a:solidFill>
                <a:latin typeface="Arial" panose="020B0604020202020204" pitchFamily="34" charset="0"/>
              </a:rPr>
              <a:t>about, nearly, around, almost</a:t>
            </a:r>
          </a:p>
        </p:txBody>
      </p:sp>
      <p:sp>
        <p:nvSpPr>
          <p:cNvPr id="84996" name="Text Box 4">
            <a:extLst>
              <a:ext uri="{FF2B5EF4-FFF2-40B4-BE49-F238E27FC236}">
                <a16:creationId xmlns:a16="http://schemas.microsoft.com/office/drawing/2014/main" id="{B0214F9B-AA35-58E6-A35D-BC3579FB5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35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600">
                <a:solidFill>
                  <a:srgbClr val="6DB4C0"/>
                </a:solidFill>
                <a:latin typeface="Arial" panose="020B0604020202020204" pitchFamily="34" charset="0"/>
              </a:rPr>
              <a:t>approximately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35BB04CA-8E75-50F0-2578-9D63DEC225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87043" name="Text Box 3">
            <a:extLst>
              <a:ext uri="{FF2B5EF4-FFF2-40B4-BE49-F238E27FC236}">
                <a16:creationId xmlns:a16="http://schemas.microsoft.com/office/drawing/2014/main" id="{955D5705-0A96-9825-57A9-C7D1520FD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2349500"/>
            <a:ext cx="8153400" cy="1552575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… there were very approximately 300 century breaks.</a:t>
            </a:r>
            <a:r>
              <a:rPr lang="en-GB" altLang="en-US" sz="1800">
                <a:latin typeface="Arial" panose="020B0604020202020204" pitchFamily="34" charset="0"/>
              </a:rPr>
              <a:t> </a:t>
            </a: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7044" name="Text Box 4">
            <a:extLst>
              <a:ext uri="{FF2B5EF4-FFF2-40B4-BE49-F238E27FC236}">
                <a16:creationId xmlns:a16="http://schemas.microsoft.com/office/drawing/2014/main" id="{88CDDACC-AB1E-0977-9EB8-B3D2444A8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35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per cent </a:t>
            </a:r>
            <a:r>
              <a:rPr lang="en-GB" altLang="en-US" sz="1800">
                <a:solidFill>
                  <a:srgbClr val="6DB4C0"/>
                </a:solidFill>
                <a:latin typeface="Arial" panose="020B0604020202020204" pitchFamily="34" charset="0"/>
              </a:rPr>
              <a:t>and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 percentage</a:t>
            </a:r>
          </a:p>
        </p:txBody>
      </p:sp>
      <p:sp>
        <p:nvSpPr>
          <p:cNvPr id="140293" name="Text Box 5">
            <a:extLst>
              <a:ext uri="{FF2B5EF4-FFF2-40B4-BE49-F238E27FC236}">
                <a16:creationId xmlns:a16="http://schemas.microsoft.com/office/drawing/2014/main" id="{5A3B2884-B407-1F7D-E11D-AE4BB8AFE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" y="2895600"/>
            <a:ext cx="4613275" cy="457200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… there were about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0C1BCC32-62D2-EAAE-8695-90BC4BCCC3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137219" name="Text Box 3">
            <a:extLst>
              <a:ext uri="{FF2B5EF4-FFF2-40B4-BE49-F238E27FC236}">
                <a16:creationId xmlns:a16="http://schemas.microsoft.com/office/drawing/2014/main" id="{E4A5EF99-B324-3E59-1243-EA1A720DE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2070100"/>
            <a:ext cx="8407400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there is an important difference between</a:t>
            </a:r>
            <a:b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</a:b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per cent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and</a:t>
            </a:r>
            <a: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percentage point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talking about percentage changes in percentages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can lead to confusion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if something goes up from 20 per cent to 30 per cent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66"/>
              </a:buClr>
              <a:buFontTx/>
              <a:buNone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    </a:t>
            </a:r>
            <a:r>
              <a:rPr lang="en-GB" altLang="en-US" sz="1000">
                <a:solidFill>
                  <a:srgbClr val="D3A41B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then this is a 50 per cent increase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66"/>
              </a:buClr>
              <a:buFontTx/>
              <a:buNone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    but this could suggest that 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the new percentage is 70 per cent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better to say that 20 per cent has gone up 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by 10 percentage points</a:t>
            </a:r>
          </a:p>
        </p:txBody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2E916885-1A80-28AE-793C-0E36ECE5F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1811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600">
                <a:solidFill>
                  <a:srgbClr val="6DB4C0"/>
                </a:solidFill>
                <a:latin typeface="Arial" panose="020B0604020202020204" pitchFamily="34" charset="0"/>
              </a:rPr>
              <a:t>per cent 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and</a:t>
            </a:r>
            <a:r>
              <a:rPr lang="en-GB" altLang="en-US" sz="3600">
                <a:solidFill>
                  <a:srgbClr val="6DB4C0"/>
                </a:solidFill>
                <a:latin typeface="Arial" panose="020B0604020202020204" pitchFamily="34" charset="0"/>
              </a:rPr>
              <a:t> percentage point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470C4245-0506-8047-C154-A35E5A304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91139" name="Text Box 3">
            <a:extLst>
              <a:ext uri="{FF2B5EF4-FFF2-40B4-BE49-F238E27FC236}">
                <a16:creationId xmlns:a16="http://schemas.microsoft.com/office/drawing/2014/main" id="{E6352E43-1271-3AFA-AAD3-3BCBED842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49500"/>
            <a:ext cx="6540500" cy="1917700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  … an increase of 10 per cent </a:t>
            </a:r>
            <a:b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  on the previous year.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1140" name="Text Box 4">
            <a:extLst>
              <a:ext uri="{FF2B5EF4-FFF2-40B4-BE49-F238E27FC236}">
                <a16:creationId xmlns:a16="http://schemas.microsoft.com/office/drawing/2014/main" id="{A9CF7C6A-9049-5B08-55E3-8FB3D13D0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35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per cent </a:t>
            </a:r>
            <a:r>
              <a:rPr lang="en-GB" altLang="en-US" sz="1800">
                <a:solidFill>
                  <a:srgbClr val="6DB4C0"/>
                </a:solidFill>
                <a:latin typeface="Arial" panose="020B0604020202020204" pitchFamily="34" charset="0"/>
              </a:rPr>
              <a:t>and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 percentage point</a:t>
            </a:r>
          </a:p>
        </p:txBody>
      </p:sp>
      <p:sp>
        <p:nvSpPr>
          <p:cNvPr id="138245" name="Text Box 5">
            <a:extLst>
              <a:ext uri="{FF2B5EF4-FFF2-40B4-BE49-F238E27FC236}">
                <a16:creationId xmlns:a16="http://schemas.microsoft.com/office/drawing/2014/main" id="{27E35D38-78CE-93E5-A549-8354E90D9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325" y="2895600"/>
            <a:ext cx="3375025" cy="457200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2 percentage points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>
            <a:extLst>
              <a:ext uri="{FF2B5EF4-FFF2-40B4-BE49-F238E27FC236}">
                <a16:creationId xmlns:a16="http://schemas.microsoft.com/office/drawing/2014/main" id="{7041DDE9-979B-792E-16B9-8B88B5208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" y="546100"/>
            <a:ext cx="7073900" cy="1006475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BDBDBD"/>
                </a:solidFill>
                <a:latin typeface="Arial" panose="020B0604020202020204" pitchFamily="34" charset="0"/>
              </a:rPr>
              <a:t>Grammar and the Correct Use of Words</a:t>
            </a:r>
            <a:r>
              <a:rPr lang="en-GB" altLang="en-US" sz="3600">
                <a:solidFill>
                  <a:srgbClr val="BDBDBD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3187" name="Text Box 3">
            <a:extLst>
              <a:ext uri="{FF2B5EF4-FFF2-40B4-BE49-F238E27FC236}">
                <a16:creationId xmlns:a16="http://schemas.microsoft.com/office/drawing/2014/main" id="{7140B1A6-E738-779B-07DE-A878F6551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1511300"/>
            <a:ext cx="5422900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At the start of the 20</a:t>
            </a:r>
            <a:r>
              <a:rPr lang="en-GB" altLang="en-US" sz="2400" baseline="30000">
                <a:solidFill>
                  <a:schemeClr val="bg1"/>
                </a:solidFill>
                <a:latin typeface="Arial" panose="020B0604020202020204" pitchFamily="34" charset="0"/>
              </a:rPr>
              <a:t>th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 century there were a total of 162 professional billiard players in Britain. About half of them were between 30</a:t>
            </a:r>
            <a:r>
              <a:rPr lang="en-GB" altLang="en-US" sz="12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-</a:t>
            </a:r>
            <a:r>
              <a:rPr lang="en-GB" altLang="en-US" sz="120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40 years old. 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The number who had made a break of 500 or more is estimated at about 30. </a:t>
            </a:r>
          </a:p>
        </p:txBody>
      </p:sp>
      <p:sp>
        <p:nvSpPr>
          <p:cNvPr id="93188" name="Text Box 4">
            <a:extLst>
              <a:ext uri="{FF2B5EF4-FFF2-40B4-BE49-F238E27FC236}">
                <a16:creationId xmlns:a16="http://schemas.microsoft.com/office/drawing/2014/main" id="{B64FE67D-3BF5-CFD0-4ABF-7AC95C9CF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5241925"/>
            <a:ext cx="5816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BDBDBD"/>
                </a:solidFill>
                <a:latin typeface="Arial" panose="020B0604020202020204" pitchFamily="34" charset="0"/>
              </a:rPr>
              <a:t>What’s wrong here?</a:t>
            </a:r>
          </a:p>
        </p:txBody>
      </p:sp>
    </p:spTree>
  </p:cSld>
  <p:clrMapOvr>
    <a:masterClrMapping/>
  </p:clrMapOvr>
  <p:transition>
    <p:cover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>
            <a:extLst>
              <a:ext uri="{FF2B5EF4-FFF2-40B4-BE49-F238E27FC236}">
                <a16:creationId xmlns:a16="http://schemas.microsoft.com/office/drawing/2014/main" id="{B846E6EE-4672-B745-CB1B-CD27C81AB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" y="546100"/>
            <a:ext cx="7073900" cy="1006475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BDBDBD"/>
                </a:solidFill>
                <a:latin typeface="Arial" panose="020B0604020202020204" pitchFamily="34" charset="0"/>
              </a:rPr>
              <a:t>Grammar and the Correct Use of Words</a:t>
            </a:r>
            <a:r>
              <a:rPr lang="en-GB" altLang="en-US" sz="3600">
                <a:solidFill>
                  <a:srgbClr val="BDBDBD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5235" name="Text Box 3">
            <a:extLst>
              <a:ext uri="{FF2B5EF4-FFF2-40B4-BE49-F238E27FC236}">
                <a16:creationId xmlns:a16="http://schemas.microsoft.com/office/drawing/2014/main" id="{1C6DD04A-F633-1029-86A2-3EEBCA036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1511300"/>
            <a:ext cx="5422900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At the start of the 20</a:t>
            </a:r>
            <a:r>
              <a:rPr lang="en-GB" altLang="en-US" sz="2400" baseline="30000">
                <a:solidFill>
                  <a:schemeClr val="bg1"/>
                </a:solidFill>
                <a:latin typeface="Arial" panose="020B0604020202020204" pitchFamily="34" charset="0"/>
              </a:rPr>
              <a:t>th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 century there were </a:t>
            </a:r>
            <a:r>
              <a:rPr lang="en-GB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a total of 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162 professional billiard players in Britain. About half of them were between 30</a:t>
            </a:r>
            <a:r>
              <a:rPr lang="en-GB" altLang="en-US" sz="120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-</a:t>
            </a:r>
            <a:r>
              <a:rPr lang="en-GB" altLang="en-US" sz="120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40 years old. 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The number who had made a break of 500 or more is estimated at about 30. 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>
            <a:extLst>
              <a:ext uri="{FF2B5EF4-FFF2-40B4-BE49-F238E27FC236}">
                <a16:creationId xmlns:a16="http://schemas.microsoft.com/office/drawing/2014/main" id="{36F71A9C-F541-5CA7-4544-CA42ED34D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" y="546100"/>
            <a:ext cx="7073900" cy="1006475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BDBDBD"/>
                </a:solidFill>
                <a:latin typeface="Arial" panose="020B0604020202020204" pitchFamily="34" charset="0"/>
              </a:rPr>
              <a:t>Grammar and the Correct Use of Words</a:t>
            </a:r>
            <a:r>
              <a:rPr lang="en-GB" altLang="en-US" sz="3600">
                <a:solidFill>
                  <a:srgbClr val="BDBDBD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7283" name="Text Box 3">
            <a:extLst>
              <a:ext uri="{FF2B5EF4-FFF2-40B4-BE49-F238E27FC236}">
                <a16:creationId xmlns:a16="http://schemas.microsoft.com/office/drawing/2014/main" id="{30C402CE-D75C-0DC4-7C1E-0035DDEFD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1511300"/>
            <a:ext cx="5422900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At the start of the 20</a:t>
            </a:r>
            <a:r>
              <a:rPr lang="en-GB" altLang="en-US" sz="2400" baseline="30000">
                <a:solidFill>
                  <a:schemeClr val="bg1"/>
                </a:solidFill>
                <a:latin typeface="Arial" panose="020B0604020202020204" pitchFamily="34" charset="0"/>
              </a:rPr>
              <a:t>th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 century there were a total of 162 professional billiard players in Britain. About half of them were </a:t>
            </a:r>
            <a:r>
              <a:rPr lang="en-GB" altLang="en-US" sz="2400">
                <a:solidFill>
                  <a:srgbClr val="FF0000"/>
                </a:solidFill>
                <a:latin typeface="Arial" panose="020B0604020202020204" pitchFamily="34" charset="0"/>
              </a:rPr>
              <a:t>between 30</a:t>
            </a:r>
            <a:r>
              <a:rPr lang="en-GB" altLang="en-US" sz="12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</a:t>
            </a:r>
            <a:r>
              <a:rPr lang="en-GB" alt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GB" altLang="en-US" sz="24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40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years old. 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The number who had made a break of 500 or more is estimated at about 30. 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>
            <a:extLst>
              <a:ext uri="{FF2B5EF4-FFF2-40B4-BE49-F238E27FC236}">
                <a16:creationId xmlns:a16="http://schemas.microsoft.com/office/drawing/2014/main" id="{FCB8E4DA-A657-34E5-7D30-F211A5CC1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" y="546100"/>
            <a:ext cx="7073900" cy="1006475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BDBDBD"/>
                </a:solidFill>
                <a:latin typeface="Arial" panose="020B0604020202020204" pitchFamily="34" charset="0"/>
              </a:rPr>
              <a:t>Grammar and the Correct Use of Words</a:t>
            </a:r>
            <a:r>
              <a:rPr lang="en-GB" altLang="en-US" sz="3600">
                <a:solidFill>
                  <a:srgbClr val="BDBDBD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9331" name="Text Box 3">
            <a:extLst>
              <a:ext uri="{FF2B5EF4-FFF2-40B4-BE49-F238E27FC236}">
                <a16:creationId xmlns:a16="http://schemas.microsoft.com/office/drawing/2014/main" id="{0F727DD0-F3C1-54BA-7C67-0BD6FD902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1511300"/>
            <a:ext cx="5422900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At the start of the 20</a:t>
            </a:r>
            <a:r>
              <a:rPr lang="en-GB" altLang="en-US" sz="2400" baseline="30000">
                <a:solidFill>
                  <a:schemeClr val="bg1"/>
                </a:solidFill>
                <a:latin typeface="Arial" panose="020B0604020202020204" pitchFamily="34" charset="0"/>
              </a:rPr>
              <a:t>th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 century there were a total of 162 professional billiard players in Britain. About half of them were between 30</a:t>
            </a:r>
            <a:r>
              <a:rPr lang="en-GB" altLang="en-US" sz="12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40 years old. 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The number who had made a break of 500 or more is </a:t>
            </a:r>
            <a:r>
              <a:rPr lang="en-GB" altLang="en-US" sz="2400">
                <a:solidFill>
                  <a:srgbClr val="FFCC00"/>
                </a:solidFill>
                <a:latin typeface="Arial" panose="020B0604020202020204" pitchFamily="34" charset="0"/>
              </a:rPr>
              <a:t>estimated at about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 30. 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29CCB83E-ABD9-B636-4E41-142A264332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143363" name="Text Box 3">
            <a:extLst>
              <a:ext uri="{FF2B5EF4-FFF2-40B4-BE49-F238E27FC236}">
                <a16:creationId xmlns:a16="http://schemas.microsoft.com/office/drawing/2014/main" id="{9378B333-2F23-A975-6DB0-D44B8005C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49500"/>
            <a:ext cx="77597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the expression</a:t>
            </a:r>
            <a:r>
              <a:rPr lang="en-GB" altLang="en-US" sz="2400" i="1">
                <a:solidFill>
                  <a:srgbClr val="D3A41B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a total of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is usually just padding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and can be left out</a:t>
            </a:r>
          </a:p>
        </p:txBody>
      </p:sp>
      <p:sp>
        <p:nvSpPr>
          <p:cNvPr id="101380" name="Text Box 4">
            <a:extLst>
              <a:ext uri="{FF2B5EF4-FFF2-40B4-BE49-F238E27FC236}">
                <a16:creationId xmlns:a16="http://schemas.microsoft.com/office/drawing/2014/main" id="{1A4300EC-C68E-F8F0-4240-DB09360BA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35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600">
                <a:solidFill>
                  <a:srgbClr val="6DB4C0"/>
                </a:solidFill>
                <a:latin typeface="Arial" panose="020B0604020202020204" pitchFamily="34" charset="0"/>
              </a:rPr>
              <a:t>total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>
            <a:extLst>
              <a:ext uri="{FF2B5EF4-FFF2-40B4-BE49-F238E27FC236}">
                <a16:creationId xmlns:a16="http://schemas.microsoft.com/office/drawing/2014/main" id="{028F258C-7BF1-1205-FC94-DCDF4C3B5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546100"/>
            <a:ext cx="8509000" cy="1738313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600">
                <a:solidFill>
                  <a:schemeClr val="bg1"/>
                </a:solidFill>
                <a:latin typeface="Arial" panose="020B0604020202020204" pitchFamily="34" charset="0"/>
              </a:rPr>
              <a:t>Grammar and the </a:t>
            </a:r>
            <a:br>
              <a:rPr lang="en-GB" altLang="en-US" sz="36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GB" altLang="en-US" sz="3600">
                <a:solidFill>
                  <a:schemeClr val="bg1"/>
                </a:solidFill>
                <a:latin typeface="Arial" panose="020B0604020202020204" pitchFamily="34" charset="0"/>
              </a:rPr>
              <a:t>Correct Use of Words 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2C1BC409-9C7E-6534-1B32-5FE15A42F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990725"/>
            <a:ext cx="56007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BFB46F8C-4667-EE92-53FE-57CC35820F96}"/>
              </a:ext>
            </a:extLst>
          </p:cNvPr>
          <p:cNvSpPr>
            <a:spLocks noChangeArrowheads="1"/>
          </p:cNvSpPr>
          <p:nvPr/>
        </p:nvSpPr>
        <p:spPr bwMode="auto">
          <a:xfrm rot="-2984725">
            <a:off x="4345781" y="5104607"/>
            <a:ext cx="1484313" cy="742950"/>
          </a:xfrm>
          <a:prstGeom prst="rightArrow">
            <a:avLst>
              <a:gd name="adj1" fmla="val 50000"/>
              <a:gd name="adj2" fmla="val 4994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B4E06B87-B02E-E1C8-5B25-D12D8AFB4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57220092-A8A9-BFC4-A005-7524071FB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49500"/>
            <a:ext cx="6105525" cy="1917700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  … there were a total of 162 </a:t>
            </a:r>
            <a:b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  professional billiard players</a:t>
            </a:r>
            <a:r>
              <a:rPr lang="en-GB" altLang="en-US" sz="1800"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…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3428" name="Text Box 4">
            <a:extLst>
              <a:ext uri="{FF2B5EF4-FFF2-40B4-BE49-F238E27FC236}">
                <a16:creationId xmlns:a16="http://schemas.microsoft.com/office/drawing/2014/main" id="{A89A01DA-F733-2AB2-D87E-EFD72F791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35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total</a:t>
            </a:r>
          </a:p>
        </p:txBody>
      </p:sp>
      <p:sp>
        <p:nvSpPr>
          <p:cNvPr id="144389" name="Text Box 5">
            <a:extLst>
              <a:ext uri="{FF2B5EF4-FFF2-40B4-BE49-F238E27FC236}">
                <a16:creationId xmlns:a16="http://schemas.microsoft.com/office/drawing/2014/main" id="{AEA1F61B-D0D1-6395-B870-9E06CDD2B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906713"/>
            <a:ext cx="3175000" cy="457200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162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B91EF609-FEE2-8220-E52A-17472CCBCF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145411" name="Text Box 3">
            <a:extLst>
              <a:ext uri="{FF2B5EF4-FFF2-40B4-BE49-F238E27FC236}">
                <a16:creationId xmlns:a16="http://schemas.microsoft.com/office/drawing/2014/main" id="{A15CC6F1-A9A3-252D-7F8F-DD4BF8E46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49500"/>
            <a:ext cx="77597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X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Y</a:t>
            </a:r>
            <a:r>
              <a:rPr lang="en-GB" altLang="en-US" sz="2400" i="1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can mean </a:t>
            </a:r>
            <a: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  <a:t>	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from X to Y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or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66"/>
              </a:buClr>
              <a:buFontTx/>
              <a:buNone/>
            </a:pPr>
            <a: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  <a:t>                	      	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between X and Y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so you can write: 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“players who are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30</a:t>
            </a:r>
            <a:r>
              <a:rPr lang="en-GB" altLang="en-US" sz="1200" i="1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1200">
                <a:solidFill>
                  <a:srgbClr val="6DB4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40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years old”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66"/>
              </a:buClr>
              <a:buFontTx/>
              <a:buNone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      but not “… who are</a:t>
            </a:r>
            <a: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from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30</a:t>
            </a:r>
            <a:r>
              <a:rPr lang="en-GB" altLang="en-US" sz="1200" i="1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1200">
                <a:solidFill>
                  <a:srgbClr val="6DB4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40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years old”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66"/>
              </a:buClr>
              <a:buFontTx/>
              <a:buNone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      or “… who are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between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30</a:t>
            </a:r>
            <a:r>
              <a:rPr lang="en-GB" altLang="en-US" sz="1200" i="1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40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years old”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the words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from</a:t>
            </a:r>
            <a: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and</a:t>
            </a:r>
            <a: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between</a:t>
            </a:r>
            <a: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are 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already taken care of by the punctuation</a:t>
            </a:r>
          </a:p>
        </p:txBody>
      </p:sp>
      <p:sp>
        <p:nvSpPr>
          <p:cNvPr id="105476" name="Text Box 4">
            <a:extLst>
              <a:ext uri="{FF2B5EF4-FFF2-40B4-BE49-F238E27FC236}">
                <a16:creationId xmlns:a16="http://schemas.microsoft.com/office/drawing/2014/main" id="{5708BB8F-9BF3-90B3-FFC8-DEE225E14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35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the</a:t>
            </a:r>
            <a:r>
              <a:rPr lang="en-GB" altLang="en-US" sz="3600">
                <a:solidFill>
                  <a:srgbClr val="6DB4C0"/>
                </a:solidFill>
                <a:latin typeface="Arial" panose="020B0604020202020204" pitchFamily="34" charset="0"/>
              </a:rPr>
              <a:t> dash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CED9934D-7D5A-21DE-AFCF-9B2C63607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107523" name="Text Box 3">
            <a:extLst>
              <a:ext uri="{FF2B5EF4-FFF2-40B4-BE49-F238E27FC236}">
                <a16:creationId xmlns:a16="http://schemas.microsoft.com/office/drawing/2014/main" id="{2E39AF2C-76FC-04F6-34E9-731C14C36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49500"/>
            <a:ext cx="7759700" cy="1552575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  … half of them were between 30</a:t>
            </a:r>
            <a:r>
              <a:rPr lang="en-GB" altLang="en-US" sz="120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–</a:t>
            </a:r>
            <a:r>
              <a:rPr lang="en-GB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40 years old</a:t>
            </a:r>
            <a:r>
              <a:rPr lang="en-GB" altLang="en-US" sz="180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.</a:t>
            </a:r>
            <a:r>
              <a:rPr lang="en-GB" altLang="en-US" sz="180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7524" name="Text Box 4">
            <a:extLst>
              <a:ext uri="{FF2B5EF4-FFF2-40B4-BE49-F238E27FC236}">
                <a16:creationId xmlns:a16="http://schemas.microsoft.com/office/drawing/2014/main" id="{5D83B088-ECF3-8290-E7CC-3FF16FB3C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35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6DB4C0"/>
                </a:solidFill>
                <a:latin typeface="Arial" panose="020B0604020202020204" pitchFamily="34" charset="0"/>
              </a:rPr>
              <a:t>the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 dash</a:t>
            </a:r>
          </a:p>
        </p:txBody>
      </p:sp>
      <p:sp>
        <p:nvSpPr>
          <p:cNvPr id="146437" name="Text Box 5">
            <a:extLst>
              <a:ext uri="{FF2B5EF4-FFF2-40B4-BE49-F238E27FC236}">
                <a16:creationId xmlns:a16="http://schemas.microsoft.com/office/drawing/2014/main" id="{EB776EC2-C4ED-F6A2-24A3-318764E16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163" y="2908300"/>
            <a:ext cx="4084637" cy="457200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30</a:t>
            </a:r>
            <a:r>
              <a:rPr lang="en-GB" altLang="en-US" sz="120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-</a:t>
            </a:r>
            <a:r>
              <a:rPr lang="en-GB" altLang="en-US" sz="120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40 years old.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5D42E733-2CF2-F0B1-4A51-141771A43A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159747" name="Text Box 3">
            <a:extLst>
              <a:ext uri="{FF2B5EF4-FFF2-40B4-BE49-F238E27FC236}">
                <a16:creationId xmlns:a16="http://schemas.microsoft.com/office/drawing/2014/main" id="{02B17359-4C82-B11C-D051-3C8A3B13B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3165475"/>
            <a:ext cx="8188325" cy="2944813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8275" indent="6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… half of them were </a:t>
            </a:r>
            <a:r>
              <a:rPr lang="en-GB" altLang="en-US" sz="2400">
                <a:solidFill>
                  <a:srgbClr val="33CC33"/>
                </a:solidFill>
                <a:latin typeface="Arial" panose="020B0604020202020204" pitchFamily="34" charset="0"/>
              </a:rPr>
              <a:t>between 30</a:t>
            </a:r>
            <a:r>
              <a:rPr lang="en-GB" altLang="en-US" sz="2400">
                <a:solidFill>
                  <a:srgbClr val="33CC33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and 40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years old. </a:t>
            </a:r>
            <a:r>
              <a:rPr lang="en-GB" altLang="en-US" sz="360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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b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… half of them were </a:t>
            </a:r>
            <a:r>
              <a:rPr lang="en-GB" altLang="en-US" sz="2400">
                <a:solidFill>
                  <a:srgbClr val="FF0000"/>
                </a:solidFill>
                <a:latin typeface="Arial" panose="020B0604020202020204" pitchFamily="34" charset="0"/>
              </a:rPr>
              <a:t>between 30</a:t>
            </a:r>
            <a:r>
              <a:rPr lang="en-GB" altLang="en-US" sz="240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to 40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years old</a:t>
            </a:r>
            <a:r>
              <a:rPr lang="en-GB" altLang="en-US" sz="180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.      </a:t>
            </a:r>
            <a:r>
              <a:rPr lang="en-GB" altLang="en-US" sz="360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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FFFF66"/>
              </a:buClr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… half of them were </a:t>
            </a:r>
            <a:r>
              <a:rPr lang="en-GB" altLang="en-US" sz="240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from 30 and 40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years old.        </a:t>
            </a:r>
            <a:r>
              <a:rPr lang="en-GB" altLang="en-US" sz="360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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2884" name="Text Box 4">
            <a:extLst>
              <a:ext uri="{FF2B5EF4-FFF2-40B4-BE49-F238E27FC236}">
                <a16:creationId xmlns:a16="http://schemas.microsoft.com/office/drawing/2014/main" id="{017EB4A3-1956-8F86-A8BA-7FFBAC42F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065213"/>
            <a:ext cx="7467600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665163" indent="-469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800" dirty="0">
                <a:solidFill>
                  <a:srgbClr val="6DB4C0"/>
                </a:solidFill>
              </a:rPr>
              <a:t>the</a:t>
            </a:r>
            <a:r>
              <a:rPr lang="en-GB" altLang="en-US" sz="2400" dirty="0">
                <a:solidFill>
                  <a:srgbClr val="6DB4C0"/>
                </a:solidFill>
              </a:rPr>
              <a:t> dash</a:t>
            </a:r>
          </a:p>
          <a:p>
            <a:pPr marL="195263" indent="0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Care should be taken with the surrounding prepositions and conjunctions.</a:t>
            </a:r>
          </a:p>
        </p:txBody>
      </p:sp>
      <p:sp>
        <p:nvSpPr>
          <p:cNvPr id="109573" name="Text Box 7">
            <a:extLst>
              <a:ext uri="{FF2B5EF4-FFF2-40B4-BE49-F238E27FC236}">
                <a16:creationId xmlns:a16="http://schemas.microsoft.com/office/drawing/2014/main" id="{DD200B29-0243-4281-9725-2A77AA8B2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2541588"/>
            <a:ext cx="8188325" cy="641350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… half of them were </a:t>
            </a:r>
            <a:r>
              <a:rPr lang="en-GB" altLang="en-US" sz="2400">
                <a:solidFill>
                  <a:srgbClr val="33CC33"/>
                </a:solidFill>
                <a:latin typeface="Arial" panose="020B0604020202020204" pitchFamily="34" charset="0"/>
              </a:rPr>
              <a:t>from 30</a:t>
            </a:r>
            <a:r>
              <a:rPr lang="en-GB" altLang="en-US" sz="2400">
                <a:solidFill>
                  <a:srgbClr val="33CC33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to 40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years old.</a:t>
            </a:r>
            <a:r>
              <a:rPr lang="en-GB" altLang="en-US" sz="2400">
                <a:latin typeface="Arial" panose="020B0604020202020204" pitchFamily="34" charset="0"/>
                <a:sym typeface="Symbol" panose="05050102010706020507" pitchFamily="18" charset="2"/>
              </a:rPr>
              <a:t>          </a:t>
            </a:r>
            <a:r>
              <a:rPr lang="en-GB" altLang="en-US" sz="360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59752" name="Rectangle 8">
            <a:extLst>
              <a:ext uri="{FF2B5EF4-FFF2-40B4-BE49-F238E27FC236}">
                <a16:creationId xmlns:a16="http://schemas.microsoft.com/office/drawing/2014/main" id="{E564B1CB-A1FF-3796-7122-33BDD43F9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3" y="3995738"/>
            <a:ext cx="8694737" cy="2627312"/>
          </a:xfrm>
          <a:prstGeom prst="rect">
            <a:avLst/>
          </a:prstGeom>
          <a:solidFill>
            <a:srgbClr val="004B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uiExpand="1" build="allAtOnce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F5198C12-9FCC-9181-BF68-36DD45F8CC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147459" name="Text Box 3">
            <a:extLst>
              <a:ext uri="{FF2B5EF4-FFF2-40B4-BE49-F238E27FC236}">
                <a16:creationId xmlns:a16="http://schemas.microsoft.com/office/drawing/2014/main" id="{250FDE3D-3E88-D646-27E3-E15E00DCA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49500"/>
            <a:ext cx="77597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because the word</a:t>
            </a:r>
            <a:r>
              <a:rPr lang="en-GB" altLang="en-US" sz="2400" i="1">
                <a:solidFill>
                  <a:srgbClr val="D3A41B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estimated</a:t>
            </a:r>
            <a:r>
              <a:rPr lang="en-GB" altLang="en-US" sz="2400" i="1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br>
              <a:rPr lang="en-GB" altLang="en-US" sz="2400" i="1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carries the idea of an approximation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66"/>
              </a:buClr>
              <a:buFontTx/>
              <a:buNone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    </a:t>
            </a:r>
            <a:r>
              <a:rPr lang="en-GB" altLang="en-US" sz="1200">
                <a:solidFill>
                  <a:srgbClr val="D3A41B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it doesn’t need to be followed 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by words like “about”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leave them out</a:t>
            </a:r>
          </a:p>
        </p:txBody>
      </p:sp>
      <p:sp>
        <p:nvSpPr>
          <p:cNvPr id="111620" name="Text Box 4">
            <a:extLst>
              <a:ext uri="{FF2B5EF4-FFF2-40B4-BE49-F238E27FC236}">
                <a16:creationId xmlns:a16="http://schemas.microsoft.com/office/drawing/2014/main" id="{E3CECE28-9FAC-ECC7-4E78-D5C5B0A15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35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600">
                <a:solidFill>
                  <a:srgbClr val="6DB4C0"/>
                </a:solidFill>
                <a:latin typeface="Arial" panose="020B0604020202020204" pitchFamily="34" charset="0"/>
              </a:rPr>
              <a:t>estimated at about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50AB650E-3FB2-0A2A-302B-B5A3ADD98B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113667" name="Text Box 3">
            <a:extLst>
              <a:ext uri="{FF2B5EF4-FFF2-40B4-BE49-F238E27FC236}">
                <a16:creationId xmlns:a16="http://schemas.microsoft.com/office/drawing/2014/main" id="{ED5FCE27-F8A5-0578-F14A-328B104F0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49500"/>
            <a:ext cx="6294438" cy="1552575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4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The number … is estimated at about 30.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3668" name="Text Box 4">
            <a:extLst>
              <a:ext uri="{FF2B5EF4-FFF2-40B4-BE49-F238E27FC236}">
                <a16:creationId xmlns:a16="http://schemas.microsoft.com/office/drawing/2014/main" id="{F85631C2-6F6F-F360-329D-BEE6015DA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35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estimated at about</a:t>
            </a:r>
          </a:p>
        </p:txBody>
      </p:sp>
      <p:sp>
        <p:nvSpPr>
          <p:cNvPr id="148485" name="Text Box 5">
            <a:extLst>
              <a:ext uri="{FF2B5EF4-FFF2-40B4-BE49-F238E27FC236}">
                <a16:creationId xmlns:a16="http://schemas.microsoft.com/office/drawing/2014/main" id="{0A1F1EDE-2309-4DA5-33DF-CECCEAD61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650" y="2894013"/>
            <a:ext cx="1470025" cy="457200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30.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>
            <a:extLst>
              <a:ext uri="{FF2B5EF4-FFF2-40B4-BE49-F238E27FC236}">
                <a16:creationId xmlns:a16="http://schemas.microsoft.com/office/drawing/2014/main" id="{822D4305-9BB5-11A5-86F5-F2A717F8A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" y="546100"/>
            <a:ext cx="7073900" cy="1006475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BDBDBD"/>
                </a:solidFill>
                <a:latin typeface="Arial" panose="020B0604020202020204" pitchFamily="34" charset="0"/>
              </a:rPr>
              <a:t>Grammar and the Correct Use of Words</a:t>
            </a:r>
            <a:r>
              <a:rPr lang="en-GB" altLang="en-US" sz="3600">
                <a:solidFill>
                  <a:srgbClr val="BDBDBD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5715" name="Text Box 3">
            <a:extLst>
              <a:ext uri="{FF2B5EF4-FFF2-40B4-BE49-F238E27FC236}">
                <a16:creationId xmlns:a16="http://schemas.microsoft.com/office/drawing/2014/main" id="{E0D7BA11-4E86-C7CE-E809-55B3E5ACD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1511300"/>
            <a:ext cx="5422900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Before the number of cannons were limited, 1 in 5 billiard players were regularly making breaks of a 100 or more, but after the rules changed only a fraction of players made century breaks.</a:t>
            </a:r>
          </a:p>
        </p:txBody>
      </p:sp>
      <p:sp>
        <p:nvSpPr>
          <p:cNvPr id="115716" name="Text Box 4">
            <a:extLst>
              <a:ext uri="{FF2B5EF4-FFF2-40B4-BE49-F238E27FC236}">
                <a16:creationId xmlns:a16="http://schemas.microsoft.com/office/drawing/2014/main" id="{C2564456-F700-6854-47C7-4A52EE876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4921250"/>
            <a:ext cx="5816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BDBDBD"/>
                </a:solidFill>
                <a:latin typeface="Arial" panose="020B0604020202020204" pitchFamily="34" charset="0"/>
              </a:rPr>
              <a:t>What’s wrong here?</a:t>
            </a:r>
          </a:p>
        </p:txBody>
      </p:sp>
    </p:spTree>
  </p:cSld>
  <p:clrMapOvr>
    <a:masterClrMapping/>
  </p:clrMapOvr>
  <p:transition>
    <p:cover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>
            <a:extLst>
              <a:ext uri="{FF2B5EF4-FFF2-40B4-BE49-F238E27FC236}">
                <a16:creationId xmlns:a16="http://schemas.microsoft.com/office/drawing/2014/main" id="{28D53D79-5B73-D3F7-356B-15925EF3E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" y="546100"/>
            <a:ext cx="7073900" cy="1006475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BDBDBD"/>
                </a:solidFill>
                <a:latin typeface="Arial" panose="020B0604020202020204" pitchFamily="34" charset="0"/>
              </a:rPr>
              <a:t>Grammar and the Correct Use of Words</a:t>
            </a:r>
            <a:r>
              <a:rPr lang="en-GB" altLang="en-US" sz="3600">
                <a:solidFill>
                  <a:srgbClr val="BDBDBD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7763" name="Text Box 3">
            <a:extLst>
              <a:ext uri="{FF2B5EF4-FFF2-40B4-BE49-F238E27FC236}">
                <a16:creationId xmlns:a16="http://schemas.microsoft.com/office/drawing/2014/main" id="{8099D857-CD0E-12F6-5476-32D246A1F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1511300"/>
            <a:ext cx="5422900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Before </a:t>
            </a:r>
            <a:r>
              <a:rPr lang="en-GB" altLang="en-US" sz="2400">
                <a:solidFill>
                  <a:srgbClr val="FF0000"/>
                </a:solidFill>
                <a:latin typeface="Arial" panose="020B0604020202020204" pitchFamily="34" charset="0"/>
              </a:rPr>
              <a:t>the number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 of cannons </a:t>
            </a:r>
            <a:r>
              <a:rPr lang="en-GB" altLang="en-US" sz="2400">
                <a:solidFill>
                  <a:srgbClr val="FF0000"/>
                </a:solidFill>
                <a:latin typeface="Arial" panose="020B0604020202020204" pitchFamily="34" charset="0"/>
              </a:rPr>
              <a:t>were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 limited, 1 in 5 billiard players were regularly making breaks of a 100 or more, but after the rules changed only a fraction of players made century breaks.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>
            <a:extLst>
              <a:ext uri="{FF2B5EF4-FFF2-40B4-BE49-F238E27FC236}">
                <a16:creationId xmlns:a16="http://schemas.microsoft.com/office/drawing/2014/main" id="{9990E94A-62FC-AC4F-3733-10BAB7C9F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" y="546100"/>
            <a:ext cx="7073900" cy="1006475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BDBDBD"/>
                </a:solidFill>
                <a:latin typeface="Arial" panose="020B0604020202020204" pitchFamily="34" charset="0"/>
              </a:rPr>
              <a:t>Grammar and the Correct Use of Words</a:t>
            </a:r>
            <a:r>
              <a:rPr lang="en-GB" altLang="en-US" sz="3600">
                <a:solidFill>
                  <a:srgbClr val="BDBDBD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9811" name="Text Box 3">
            <a:extLst>
              <a:ext uri="{FF2B5EF4-FFF2-40B4-BE49-F238E27FC236}">
                <a16:creationId xmlns:a16="http://schemas.microsoft.com/office/drawing/2014/main" id="{8508F5E3-C898-9ED2-7E5E-5D9A99F62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1511300"/>
            <a:ext cx="5422900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Before the number of cannons were limited, </a:t>
            </a:r>
            <a:r>
              <a:rPr lang="en-GB" altLang="en-US" sz="2400">
                <a:solidFill>
                  <a:srgbClr val="FF0000"/>
                </a:solidFill>
                <a:latin typeface="Arial" panose="020B0604020202020204" pitchFamily="34" charset="0"/>
              </a:rPr>
              <a:t>1 in 5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 billiard players </a:t>
            </a:r>
            <a:r>
              <a:rPr lang="en-GB" altLang="en-US" sz="2400">
                <a:solidFill>
                  <a:srgbClr val="FF0000"/>
                </a:solidFill>
                <a:latin typeface="Arial" panose="020B0604020202020204" pitchFamily="34" charset="0"/>
              </a:rPr>
              <a:t>were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 regularly making breaks of a 100 or more, but after the rules changed only a fraction of players made century breaks.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>
            <a:extLst>
              <a:ext uri="{FF2B5EF4-FFF2-40B4-BE49-F238E27FC236}">
                <a16:creationId xmlns:a16="http://schemas.microsoft.com/office/drawing/2014/main" id="{93CD2A8C-6AD5-7EAB-3549-80406C0FD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" y="546100"/>
            <a:ext cx="7073900" cy="1006475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BDBDBD"/>
                </a:solidFill>
                <a:latin typeface="Arial" panose="020B0604020202020204" pitchFamily="34" charset="0"/>
              </a:rPr>
              <a:t>Grammar and the Correct Use of Words</a:t>
            </a:r>
            <a:r>
              <a:rPr lang="en-GB" altLang="en-US" sz="3600">
                <a:solidFill>
                  <a:srgbClr val="BDBDBD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1859" name="Text Box 3">
            <a:extLst>
              <a:ext uri="{FF2B5EF4-FFF2-40B4-BE49-F238E27FC236}">
                <a16:creationId xmlns:a16="http://schemas.microsoft.com/office/drawing/2014/main" id="{42A63897-B9DA-4921-4859-A525CDA8C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1511300"/>
            <a:ext cx="5422900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Before the number of cannons were limited, 1 in 5 billiard players were regularly making breaks of </a:t>
            </a:r>
            <a:r>
              <a:rPr lang="en-GB" altLang="en-US" sz="2400">
                <a:solidFill>
                  <a:srgbClr val="FF0000"/>
                </a:solidFill>
                <a:latin typeface="Arial" panose="020B0604020202020204" pitchFamily="34" charset="0"/>
              </a:rPr>
              <a:t>a 100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 or more, but after the rules changed only a fraction of players made century breaks.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39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D9A27610-5D2C-AD5D-41D8-4E79250EC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" y="546100"/>
            <a:ext cx="7073900" cy="1006475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BDBDBD"/>
                </a:solidFill>
                <a:latin typeface="Arial" panose="020B0604020202020204" pitchFamily="34" charset="0"/>
              </a:rPr>
              <a:t>Grammar and the Correct Use of Words</a:t>
            </a:r>
            <a:r>
              <a:rPr lang="en-GB" altLang="en-US" sz="3600">
                <a:solidFill>
                  <a:srgbClr val="BDBDBD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Text Box 6">
            <a:extLst>
              <a:ext uri="{FF2B5EF4-FFF2-40B4-BE49-F238E27FC236}">
                <a16:creationId xmlns:a16="http://schemas.microsoft.com/office/drawing/2014/main" id="{4E415B08-3031-5FA1-372D-D3788E071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650" y="1276350"/>
            <a:ext cx="8132763" cy="1724025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You will be shown short passages which contain deliberate mistakes. Your aim is to identify them. There is at least one in each passage (usually more).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But they are deliberate mistakes unlike …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3A74EE-6324-838A-A6D6-23973D11A59E}"/>
              </a:ext>
            </a:extLst>
          </p:cNvPr>
          <p:cNvGrpSpPr>
            <a:grpSpLocks/>
          </p:cNvGrpSpPr>
          <p:nvPr/>
        </p:nvGrpSpPr>
        <p:grpSpPr bwMode="auto">
          <a:xfrm>
            <a:off x="3143250" y="3686175"/>
            <a:ext cx="2857500" cy="2155825"/>
            <a:chOff x="3143250" y="3686175"/>
            <a:chExt cx="2857500" cy="2155865"/>
          </a:xfrm>
        </p:grpSpPr>
        <p:graphicFrame>
          <p:nvGraphicFramePr>
            <p:cNvPr id="13317" name="Object 4">
              <a:extLst>
                <a:ext uri="{FF2B5EF4-FFF2-40B4-BE49-F238E27FC236}">
                  <a16:creationId xmlns:a16="http://schemas.microsoft.com/office/drawing/2014/main" id="{CB7BBF2F-FAB1-B3F4-79F8-C2D8EFB5608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43250" y="3686175"/>
            <a:ext cx="2857500" cy="171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42" name="Picture" r:id="rId4" imgW="2857899" imgH="1714739" progId="StaticMetafile">
                    <p:embed/>
                  </p:oleObj>
                </mc:Choice>
                <mc:Fallback>
                  <p:oleObj name="Picture" r:id="rId4" imgW="2857899" imgH="1714739" progId="StaticMetafile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3250" y="3686175"/>
                          <a:ext cx="2857500" cy="1714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18" name="TextBox 1">
              <a:extLst>
                <a:ext uri="{FF2B5EF4-FFF2-40B4-BE49-F238E27FC236}">
                  <a16:creationId xmlns:a16="http://schemas.microsoft.com/office/drawing/2014/main" id="{22DA3676-2E62-0AD1-7980-D0845047FE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1495" y="5534263"/>
              <a:ext cx="14410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</a:rPr>
                <a:t>David Bentley</a:t>
              </a:r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>
            <a:extLst>
              <a:ext uri="{FF2B5EF4-FFF2-40B4-BE49-F238E27FC236}">
                <a16:creationId xmlns:a16="http://schemas.microsoft.com/office/drawing/2014/main" id="{829B1B63-20D5-F0FF-1DB3-5B8C2B787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" y="546100"/>
            <a:ext cx="7073900" cy="1006475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BDBDBD"/>
                </a:solidFill>
                <a:latin typeface="Arial" panose="020B0604020202020204" pitchFamily="34" charset="0"/>
              </a:rPr>
              <a:t>Grammar and the Correct Use of Words</a:t>
            </a:r>
            <a:r>
              <a:rPr lang="en-GB" altLang="en-US" sz="3600">
                <a:solidFill>
                  <a:srgbClr val="BDBDBD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3907" name="Text Box 3">
            <a:extLst>
              <a:ext uri="{FF2B5EF4-FFF2-40B4-BE49-F238E27FC236}">
                <a16:creationId xmlns:a16="http://schemas.microsoft.com/office/drawing/2014/main" id="{DFB3927B-7D0C-9265-240B-72E9F664C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1511300"/>
            <a:ext cx="5422900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Before the number of cannons were limited, 1 in 5 billiard players were regularly making breaks of a 100 or more, but after the rules changed only </a:t>
            </a:r>
            <a:r>
              <a:rPr lang="en-GB" altLang="en-US" sz="2400">
                <a:solidFill>
                  <a:srgbClr val="FFCC00"/>
                </a:solidFill>
                <a:latin typeface="Arial" panose="020B0604020202020204" pitchFamily="34" charset="0"/>
              </a:rPr>
              <a:t>a fraction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 of players made century breaks.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9AED88D8-8B00-BA49-B978-BB5F35F91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151555" name="Text Box 3">
            <a:extLst>
              <a:ext uri="{FF2B5EF4-FFF2-40B4-BE49-F238E27FC236}">
                <a16:creationId xmlns:a16="http://schemas.microsoft.com/office/drawing/2014/main" id="{BD3BE882-6E01-AE77-5A35-808F59357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49500"/>
            <a:ext cx="77597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the number of 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takes a singular verb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a number of 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takes a plural verb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the number of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billiard tables needing a new cloth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was</a:t>
            </a:r>
            <a: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higher than last year: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66"/>
              </a:buClr>
              <a:buFontTx/>
              <a:buNone/>
            </a:pPr>
            <a: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  <a:t>    </a:t>
            </a:r>
            <a:r>
              <a:rPr lang="en-GB" altLang="en-US" sz="120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a number of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200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them</a:t>
            </a:r>
            <a: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were</a:t>
            </a:r>
            <a: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completely unusable</a:t>
            </a:r>
          </a:p>
        </p:txBody>
      </p:sp>
      <p:sp>
        <p:nvSpPr>
          <p:cNvPr id="125956" name="Text Box 4">
            <a:extLst>
              <a:ext uri="{FF2B5EF4-FFF2-40B4-BE49-F238E27FC236}">
                <a16:creationId xmlns:a16="http://schemas.microsoft.com/office/drawing/2014/main" id="{4D42C7F1-245E-B935-1D4F-54DFC843F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35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600">
                <a:solidFill>
                  <a:srgbClr val="6DB4C0"/>
                </a:solidFill>
                <a:latin typeface="Arial" panose="020B0604020202020204" pitchFamily="34" charset="0"/>
              </a:rPr>
              <a:t>number of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0AC99806-7BB9-8258-2618-8B389F4FF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128003" name="Text Box 3">
            <a:extLst>
              <a:ext uri="{FF2B5EF4-FFF2-40B4-BE49-F238E27FC236}">
                <a16:creationId xmlns:a16="http://schemas.microsoft.com/office/drawing/2014/main" id="{3277F8F5-1B58-4EFF-C9E2-08D66E3F8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49500"/>
            <a:ext cx="7759700" cy="1552575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 Before the number of cannons</a:t>
            </a:r>
            <a:r>
              <a:rPr lang="en-GB" altLang="en-US" sz="14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were</a:t>
            </a:r>
            <a:r>
              <a:rPr lang="en-GB" altLang="en-US" sz="14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limited …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8004" name="Text Box 4">
            <a:extLst>
              <a:ext uri="{FF2B5EF4-FFF2-40B4-BE49-F238E27FC236}">
                <a16:creationId xmlns:a16="http://schemas.microsoft.com/office/drawing/2014/main" id="{66293A37-AA21-6E65-8946-55D52BE3C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35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number of</a:t>
            </a:r>
          </a:p>
        </p:txBody>
      </p:sp>
      <p:sp>
        <p:nvSpPr>
          <p:cNvPr id="152581" name="Text Box 5">
            <a:extLst>
              <a:ext uri="{FF2B5EF4-FFF2-40B4-BE49-F238E27FC236}">
                <a16:creationId xmlns:a16="http://schemas.microsoft.com/office/drawing/2014/main" id="{9504A516-BBE8-993E-7DFB-4035B9935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700" y="2897188"/>
            <a:ext cx="738188" cy="457200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was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C4DFCDB1-5DEC-A2CE-0560-DD9AFC2E53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153603" name="Text Box 3">
            <a:extLst>
              <a:ext uri="{FF2B5EF4-FFF2-40B4-BE49-F238E27FC236}">
                <a16:creationId xmlns:a16="http://schemas.microsoft.com/office/drawing/2014/main" id="{5FA340D2-5090-8801-0285-E282F4783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49500"/>
            <a:ext cx="77597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expressions like</a:t>
            </a:r>
            <a:r>
              <a:rPr lang="en-GB" altLang="en-US" sz="2400" i="1">
                <a:solidFill>
                  <a:srgbClr val="D3A41B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one in six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are always singular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one in six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billiard players have made a 50 break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is wrong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it should be: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one in six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billiard players has made a 50 break</a:t>
            </a:r>
          </a:p>
        </p:txBody>
      </p:sp>
      <p:sp>
        <p:nvSpPr>
          <p:cNvPr id="130052" name="Text Box 4">
            <a:extLst>
              <a:ext uri="{FF2B5EF4-FFF2-40B4-BE49-F238E27FC236}">
                <a16:creationId xmlns:a16="http://schemas.microsoft.com/office/drawing/2014/main" id="{9D46FBBD-AFDC-8D1F-B09F-E18D0ED1A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35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600">
                <a:solidFill>
                  <a:srgbClr val="6DB4C0"/>
                </a:solidFill>
                <a:latin typeface="Arial" panose="020B0604020202020204" pitchFamily="34" charset="0"/>
              </a:rPr>
              <a:t>one in N</a:t>
            </a:r>
          </a:p>
        </p:txBody>
      </p:sp>
      <p:sp>
        <p:nvSpPr>
          <p:cNvPr id="153605" name="Text Box 5">
            <a:extLst>
              <a:ext uri="{FF2B5EF4-FFF2-40B4-BE49-F238E27FC236}">
                <a16:creationId xmlns:a16="http://schemas.microsoft.com/office/drawing/2014/main" id="{2A0472F8-71B2-4BAF-7623-D49626FAD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38" y="2813050"/>
            <a:ext cx="522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60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</a:t>
            </a:r>
          </a:p>
        </p:txBody>
      </p:sp>
      <p:sp>
        <p:nvSpPr>
          <p:cNvPr id="153606" name="Text Box 6">
            <a:extLst>
              <a:ext uri="{FF2B5EF4-FFF2-40B4-BE49-F238E27FC236}">
                <a16:creationId xmlns:a16="http://schemas.microsoft.com/office/drawing/2014/main" id="{ABEF40CC-E29D-CA2F-7516-C24B17E38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4075" y="4065588"/>
            <a:ext cx="5953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600">
                <a:solidFill>
                  <a:srgbClr val="33CC33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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uiExpand="1" build="p" autoUpdateAnimBg="0"/>
      <p:bldP spid="153605" grpId="0"/>
      <p:bldP spid="15360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99EEB97B-83C8-E25E-C95F-81AA0DF5E5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132099" name="Text Box 3">
            <a:extLst>
              <a:ext uri="{FF2B5EF4-FFF2-40B4-BE49-F238E27FC236}">
                <a16:creationId xmlns:a16="http://schemas.microsoft.com/office/drawing/2014/main" id="{833CE6C5-9302-C8C1-0F58-F0CC34203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49500"/>
            <a:ext cx="6207125" cy="1552575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  … 1 in 10 billiard players were …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2100" name="Text Box 4">
            <a:extLst>
              <a:ext uri="{FF2B5EF4-FFF2-40B4-BE49-F238E27FC236}">
                <a16:creationId xmlns:a16="http://schemas.microsoft.com/office/drawing/2014/main" id="{EAFC39D6-4617-B77D-BD6D-DBF62C5C0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35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one in N</a:t>
            </a:r>
          </a:p>
        </p:txBody>
      </p:sp>
      <p:sp>
        <p:nvSpPr>
          <p:cNvPr id="154629" name="Text Box 5">
            <a:extLst>
              <a:ext uri="{FF2B5EF4-FFF2-40B4-BE49-F238E27FC236}">
                <a16:creationId xmlns:a16="http://schemas.microsoft.com/office/drawing/2014/main" id="{A61F31D6-771D-5730-7FCA-DD570D5FB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288" y="2897188"/>
            <a:ext cx="773112" cy="457200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was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69F76467-F022-EC83-CD02-5F4DD58B82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155651" name="Text Box 3">
            <a:extLst>
              <a:ext uri="{FF2B5EF4-FFF2-40B4-BE49-F238E27FC236}">
                <a16:creationId xmlns:a16="http://schemas.microsoft.com/office/drawing/2014/main" id="{B4D0275E-BB87-B7E8-3892-0AAE29FEE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292350"/>
            <a:ext cx="7759700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the number</a:t>
            </a:r>
            <a:r>
              <a:rPr lang="en-GB" altLang="en-US" sz="2400" i="1">
                <a:solidFill>
                  <a:srgbClr val="D3A41B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100</a:t>
            </a:r>
            <a:r>
              <a:rPr lang="en-GB" altLang="en-US" sz="2400" i="1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is always read as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one hundred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It is wrong to say that 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“a player scored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a 100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points”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you would be saying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“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a one hundred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points”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it should be “a player scored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100</a:t>
            </a:r>
            <a: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points”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the same rule applies to other numbers which are written as 1 followed by a number of 0s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for example: 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1,000</a:t>
            </a:r>
            <a: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20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is read as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one thousand</a:t>
            </a:r>
          </a:p>
        </p:txBody>
      </p:sp>
      <p:sp>
        <p:nvSpPr>
          <p:cNvPr id="134148" name="Text Box 4">
            <a:extLst>
              <a:ext uri="{FF2B5EF4-FFF2-40B4-BE49-F238E27FC236}">
                <a16:creationId xmlns:a16="http://schemas.microsoft.com/office/drawing/2014/main" id="{0BC5FC78-07C1-E37D-F140-2D37D968A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27635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600">
                <a:solidFill>
                  <a:srgbClr val="6DB4C0"/>
                </a:solidFill>
                <a:latin typeface="Arial" panose="020B0604020202020204" pitchFamily="34" charset="0"/>
              </a:rPr>
              <a:t>hundreds 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and</a:t>
            </a:r>
            <a:r>
              <a:rPr lang="en-GB" altLang="en-US" sz="3600">
                <a:solidFill>
                  <a:srgbClr val="6DB4C0"/>
                </a:solidFill>
                <a:latin typeface="Arial" panose="020B0604020202020204" pitchFamily="34" charset="0"/>
              </a:rPr>
              <a:t> thousands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533F4B68-463E-613A-885B-56B6CE89E6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136195" name="Text Box 3">
            <a:extLst>
              <a:ext uri="{FF2B5EF4-FFF2-40B4-BE49-F238E27FC236}">
                <a16:creationId xmlns:a16="http://schemas.microsoft.com/office/drawing/2014/main" id="{08388B79-5A2A-8729-5095-A7C957295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49500"/>
            <a:ext cx="5059363" cy="1552575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  … breaks of</a:t>
            </a:r>
            <a:r>
              <a:rPr lang="en-GB" altLang="en-US" sz="20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GB" altLang="en-US" sz="12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100</a:t>
            </a:r>
            <a:r>
              <a:rPr lang="en-GB" altLang="en-US" sz="20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or more …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6196" name="Text Box 4">
            <a:extLst>
              <a:ext uri="{FF2B5EF4-FFF2-40B4-BE49-F238E27FC236}">
                <a16:creationId xmlns:a16="http://schemas.microsoft.com/office/drawing/2014/main" id="{5D0D4CDE-E791-FB46-5511-E40898C60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35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hundreds </a:t>
            </a:r>
            <a:r>
              <a:rPr lang="en-GB" altLang="en-US" sz="1800">
                <a:solidFill>
                  <a:srgbClr val="6DB4C0"/>
                </a:solidFill>
                <a:latin typeface="Arial" panose="020B0604020202020204" pitchFamily="34" charset="0"/>
              </a:rPr>
              <a:t>and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 thousands</a:t>
            </a:r>
          </a:p>
        </p:txBody>
      </p:sp>
      <p:sp>
        <p:nvSpPr>
          <p:cNvPr id="156677" name="Text Box 5">
            <a:extLst>
              <a:ext uri="{FF2B5EF4-FFF2-40B4-BE49-F238E27FC236}">
                <a16:creationId xmlns:a16="http://schemas.microsoft.com/office/drawing/2014/main" id="{24311C48-A74D-D770-4CF1-04B58915B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38" y="2897188"/>
            <a:ext cx="801687" cy="457200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100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487DDC27-F691-A410-167D-EEFF90F903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157699" name="Text Box 3">
            <a:extLst>
              <a:ext uri="{FF2B5EF4-FFF2-40B4-BE49-F238E27FC236}">
                <a16:creationId xmlns:a16="http://schemas.microsoft.com/office/drawing/2014/main" id="{7CCC6423-F004-7859-F62D-C438BA6E9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49500"/>
            <a:ext cx="8153400" cy="42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strictly speaking</a:t>
            </a:r>
            <a:r>
              <a:rPr lang="en-GB" altLang="en-US" sz="2400" i="1">
                <a:solidFill>
                  <a:srgbClr val="D3A41B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a fraction or percentage </a:t>
            </a:r>
            <a:br>
              <a:rPr lang="en-GB" altLang="en-US" sz="2400" i="1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of something does not have to be 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a small fraction or percentage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99% is still a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percentage</a:t>
            </a:r>
            <a:b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</a:br>
            <a:br>
              <a:rPr lang="en-GB" altLang="en-US" sz="1200">
                <a:solidFill>
                  <a:srgbClr val="FFFF66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and              is still a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fraction</a:t>
            </a:r>
            <a:b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</a:br>
            <a:endParaRPr lang="en-GB" altLang="en-US" sz="800">
              <a:solidFill>
                <a:srgbClr val="FFFF66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usually both words are thought of as being small,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as in: “only a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fraction</a:t>
            </a:r>
            <a: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remained”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even so, it would be more precise to say: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“only a small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fraction</a:t>
            </a:r>
            <a: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remained”</a:t>
            </a:r>
          </a:p>
        </p:txBody>
      </p:sp>
      <p:sp>
        <p:nvSpPr>
          <p:cNvPr id="138244" name="Text Box 4">
            <a:extLst>
              <a:ext uri="{FF2B5EF4-FFF2-40B4-BE49-F238E27FC236}">
                <a16:creationId xmlns:a16="http://schemas.microsoft.com/office/drawing/2014/main" id="{26C0374F-69FE-1442-D1C6-04DDC5A62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3500"/>
            <a:ext cx="7646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600">
                <a:solidFill>
                  <a:srgbClr val="6DB4C0"/>
                </a:solidFill>
                <a:latin typeface="Arial" panose="020B0604020202020204" pitchFamily="34" charset="0"/>
              </a:rPr>
              <a:t>fraction 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and</a:t>
            </a:r>
            <a:r>
              <a:rPr lang="en-GB" altLang="en-US" sz="3600">
                <a:solidFill>
                  <a:srgbClr val="6DB4C0"/>
                </a:solidFill>
                <a:latin typeface="Arial" panose="020B0604020202020204" pitchFamily="34" charset="0"/>
              </a:rPr>
              <a:t> percentage</a:t>
            </a:r>
          </a:p>
        </p:txBody>
      </p:sp>
      <p:grpSp>
        <p:nvGrpSpPr>
          <p:cNvPr id="157704" name="Group 8">
            <a:extLst>
              <a:ext uri="{FF2B5EF4-FFF2-40B4-BE49-F238E27FC236}">
                <a16:creationId xmlns:a16="http://schemas.microsoft.com/office/drawing/2014/main" id="{FC7BDE10-1841-85EB-0960-66655832A1A0}"/>
              </a:ext>
            </a:extLst>
          </p:cNvPr>
          <p:cNvGrpSpPr>
            <a:grpSpLocks/>
          </p:cNvGrpSpPr>
          <p:nvPr/>
        </p:nvGrpSpPr>
        <p:grpSpPr bwMode="auto">
          <a:xfrm>
            <a:off x="2063750" y="3992563"/>
            <a:ext cx="1566863" cy="868362"/>
            <a:chOff x="1300" y="2515"/>
            <a:chExt cx="987" cy="547"/>
          </a:xfrm>
        </p:grpSpPr>
        <p:sp>
          <p:nvSpPr>
            <p:cNvPr id="138246" name="Text Box 5">
              <a:extLst>
                <a:ext uri="{FF2B5EF4-FFF2-40B4-BE49-F238E27FC236}">
                  <a16:creationId xmlns:a16="http://schemas.microsoft.com/office/drawing/2014/main" id="{456D9F9E-C4DD-B84C-4ECB-C7C6C9DC96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0" y="2515"/>
              <a:ext cx="987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10000"/>
                </a:spcBef>
                <a:buFontTx/>
                <a:buNone/>
              </a:pPr>
              <a:r>
                <a:rPr lang="en-GB" altLang="en-US" sz="1200">
                  <a:solidFill>
                    <a:srgbClr val="FFFF66"/>
                  </a:solidFill>
                  <a:latin typeface="Arial" panose="020B0604020202020204" pitchFamily="34" charset="0"/>
                </a:rPr>
                <a:t> </a:t>
              </a:r>
              <a:r>
                <a:rPr lang="en-GB" altLang="en-US" sz="2400">
                  <a:solidFill>
                    <a:srgbClr val="D3A41B"/>
                  </a:solidFill>
                  <a:latin typeface="Arial" panose="020B0604020202020204" pitchFamily="34" charset="0"/>
                </a:rPr>
                <a:t>999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10000"/>
                </a:spcBef>
                <a:buFontTx/>
                <a:buNone/>
              </a:pPr>
              <a:r>
                <a:rPr lang="en-GB" altLang="en-US" sz="2400">
                  <a:solidFill>
                    <a:srgbClr val="D3A41B"/>
                  </a:solidFill>
                  <a:latin typeface="Arial" panose="020B0604020202020204" pitchFamily="34" charset="0"/>
                </a:rPr>
                <a:t>1000</a:t>
              </a:r>
            </a:p>
          </p:txBody>
        </p:sp>
        <p:sp>
          <p:nvSpPr>
            <p:cNvPr id="138247" name="Line 6">
              <a:extLst>
                <a:ext uri="{FF2B5EF4-FFF2-40B4-BE49-F238E27FC236}">
                  <a16:creationId xmlns:a16="http://schemas.microsoft.com/office/drawing/2014/main" id="{37FC3BF2-D0EA-B43F-4038-3457B93A94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0" y="2789"/>
              <a:ext cx="530" cy="0"/>
            </a:xfrm>
            <a:prstGeom prst="line">
              <a:avLst/>
            </a:prstGeom>
            <a:noFill/>
            <a:ln w="31750">
              <a:solidFill>
                <a:srgbClr val="D3A41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uiExpand="1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77C9F33A-AE5C-F355-0D01-4CC9A0827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140291" name="Text Box 3">
            <a:extLst>
              <a:ext uri="{FF2B5EF4-FFF2-40B4-BE49-F238E27FC236}">
                <a16:creationId xmlns:a16="http://schemas.microsoft.com/office/drawing/2014/main" id="{04808732-1F8F-B505-6743-C081663D9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13" y="2349500"/>
            <a:ext cx="6496050" cy="1917700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           … only a fraction of players </a:t>
            </a:r>
            <a:b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         made century breaks</a:t>
            </a:r>
            <a:r>
              <a:rPr lang="en-GB" altLang="en-US" sz="1800"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…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0292" name="Text Box 4">
            <a:extLst>
              <a:ext uri="{FF2B5EF4-FFF2-40B4-BE49-F238E27FC236}">
                <a16:creationId xmlns:a16="http://schemas.microsoft.com/office/drawing/2014/main" id="{9DC20E5A-D3D4-7E8F-2912-9D4A5BC58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35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fraction </a:t>
            </a:r>
            <a:r>
              <a:rPr lang="en-GB" altLang="en-US" sz="1800">
                <a:solidFill>
                  <a:srgbClr val="6DB4C0"/>
                </a:solidFill>
                <a:latin typeface="Arial" panose="020B0604020202020204" pitchFamily="34" charset="0"/>
              </a:rPr>
              <a:t>and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 percentage</a:t>
            </a:r>
          </a:p>
        </p:txBody>
      </p:sp>
      <p:sp>
        <p:nvSpPr>
          <p:cNvPr id="158725" name="Text Box 5">
            <a:extLst>
              <a:ext uri="{FF2B5EF4-FFF2-40B4-BE49-F238E27FC236}">
                <a16:creationId xmlns:a16="http://schemas.microsoft.com/office/drawing/2014/main" id="{F3FC4D84-3D4F-0379-FAE4-AAD5D36D6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975" y="2895600"/>
            <a:ext cx="3409950" cy="457200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… only a small fraction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>
            <a:extLst>
              <a:ext uri="{FF2B5EF4-FFF2-40B4-BE49-F238E27FC236}">
                <a16:creationId xmlns:a16="http://schemas.microsoft.com/office/drawing/2014/main" id="{6EE498C7-8B3C-5D0A-0FBE-4D18D840B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" y="546100"/>
            <a:ext cx="7073900" cy="1006475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BDBDBD"/>
                </a:solidFill>
                <a:latin typeface="Arial" panose="020B0604020202020204" pitchFamily="34" charset="0"/>
              </a:rPr>
              <a:t>Grammar and the Correct Use of Words</a:t>
            </a:r>
            <a:r>
              <a:rPr lang="en-GB" altLang="en-US" sz="3600">
                <a:solidFill>
                  <a:srgbClr val="BDBDBD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2339" name="Text Box 3">
            <a:extLst>
              <a:ext uri="{FF2B5EF4-FFF2-40B4-BE49-F238E27FC236}">
                <a16:creationId xmlns:a16="http://schemas.microsoft.com/office/drawing/2014/main" id="{C8287FA8-2EBA-A42B-6DCF-829D6126D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1511300"/>
            <a:ext cx="6069013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According to a survey carried out by the Billiards Association some 50 years ago of some 800 clubs, some 14,000 people played billiards biweekly, and some 47 were qualified as billiards referees.</a:t>
            </a:r>
          </a:p>
        </p:txBody>
      </p:sp>
      <p:sp>
        <p:nvSpPr>
          <p:cNvPr id="142340" name="Text Box 4">
            <a:extLst>
              <a:ext uri="{FF2B5EF4-FFF2-40B4-BE49-F238E27FC236}">
                <a16:creationId xmlns:a16="http://schemas.microsoft.com/office/drawing/2014/main" id="{6D7A7BB2-A96A-A3A3-410C-5B2548F04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4652963"/>
            <a:ext cx="5816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BDBDBD"/>
                </a:solidFill>
                <a:latin typeface="Arial" panose="020B0604020202020204" pitchFamily="34" charset="0"/>
              </a:rPr>
              <a:t>What’s wrong here?</a:t>
            </a:r>
          </a:p>
        </p:txBody>
      </p:sp>
    </p:spTree>
  </p:cSld>
  <p:clrMapOvr>
    <a:masterClrMapping/>
  </p:clrMapOvr>
  <p:transition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>
            <a:extLst>
              <a:ext uri="{FF2B5EF4-FFF2-40B4-BE49-F238E27FC236}">
                <a16:creationId xmlns:a16="http://schemas.microsoft.com/office/drawing/2014/main" id="{CC1B260F-195A-5E5C-DC79-09A9E23FA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1543050"/>
            <a:ext cx="8394700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5945" indent="-385445" eaLnBrk="1" hangingPunct="1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solidFill>
                  <a:srgbClr val="D3A41B"/>
                </a:solidFill>
                <a:latin typeface="Arial"/>
                <a:cs typeface="Arial"/>
              </a:rPr>
              <a:t>Read the passage on the grey slide </a:t>
            </a:r>
            <a:br>
              <a:rPr lang="en-GB" altLang="en-US" sz="2400" dirty="0">
                <a:latin typeface="Arial" panose="020B0604020202020204" pitchFamily="34" charset="0"/>
              </a:rPr>
            </a:br>
            <a:r>
              <a:rPr lang="en-GB" altLang="en-US" sz="2400" dirty="0">
                <a:solidFill>
                  <a:srgbClr val="D3A41B"/>
                </a:solidFill>
                <a:latin typeface="Arial"/>
                <a:cs typeface="Arial"/>
              </a:rPr>
              <a:t>and try to spot the mistakes.</a:t>
            </a:r>
            <a:endParaRPr lang="en-US" dirty="0">
              <a:latin typeface="Arial"/>
              <a:cs typeface="Arial"/>
            </a:endParaRPr>
          </a:p>
          <a:p>
            <a:pPr marL="575945" indent="-385445" eaLnBrk="1" hangingPunct="1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solidFill>
                  <a:srgbClr val="D3A41B"/>
                </a:solidFill>
                <a:latin typeface="Arial"/>
                <a:cs typeface="Arial"/>
              </a:rPr>
              <a:t>The next slides will show the mistakes highlighted in </a:t>
            </a:r>
            <a:r>
              <a:rPr lang="en-GB" altLang="en-US" sz="2400" dirty="0">
                <a:solidFill>
                  <a:srgbClr val="FF0000"/>
                </a:solidFill>
                <a:latin typeface="Arial"/>
                <a:cs typeface="Arial"/>
              </a:rPr>
              <a:t>red</a:t>
            </a:r>
            <a:r>
              <a:rPr lang="en-GB" altLang="en-US" sz="2400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lang="en-GB" altLang="en-US" sz="2400" dirty="0">
                <a:solidFill>
                  <a:srgbClr val="D3A41B"/>
                </a:solidFill>
                <a:latin typeface="Arial"/>
                <a:cs typeface="Arial"/>
              </a:rPr>
              <a:t>(or </a:t>
            </a:r>
            <a:r>
              <a:rPr lang="en-GB" altLang="en-US" sz="2400" dirty="0">
                <a:solidFill>
                  <a:schemeClr val="accent2"/>
                </a:solidFill>
                <a:latin typeface="Arial"/>
                <a:cs typeface="Arial"/>
              </a:rPr>
              <a:t>orange</a:t>
            </a:r>
            <a:r>
              <a:rPr lang="en-GB" altLang="en-US" sz="2400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lang="en-GB" altLang="en-US" sz="2400" dirty="0">
                <a:solidFill>
                  <a:srgbClr val="D3A41B"/>
                </a:solidFill>
                <a:latin typeface="Arial"/>
                <a:cs typeface="Arial"/>
              </a:rPr>
              <a:t>if it is a bit sloppy rather than being wrong).</a:t>
            </a:r>
          </a:p>
          <a:p>
            <a:pPr marL="575945" indent="-385445" eaLnBrk="1" hangingPunct="1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solidFill>
                  <a:srgbClr val="D3A41B"/>
                </a:solidFill>
                <a:latin typeface="Arial"/>
                <a:cs typeface="Arial"/>
              </a:rPr>
              <a:t>The next blue slides explain the mistakes.</a:t>
            </a:r>
          </a:p>
          <a:p>
            <a:pPr marL="575945" indent="-385445" eaLnBrk="1" hangingPunct="1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solidFill>
                  <a:srgbClr val="D3A41B"/>
                </a:solidFill>
                <a:latin typeface="Arial"/>
                <a:cs typeface="Arial"/>
              </a:rPr>
              <a:t>All the passages are about the game of billiards.</a:t>
            </a:r>
            <a:br>
              <a:rPr lang="en-GB" altLang="en-US" sz="2400" dirty="0">
                <a:latin typeface="Arial" panose="020B0604020202020204" pitchFamily="34" charset="0"/>
              </a:rPr>
            </a:br>
            <a:r>
              <a:rPr lang="en-GB" altLang="en-US" sz="2400" dirty="0">
                <a:solidFill>
                  <a:srgbClr val="D3A41B"/>
                </a:solidFill>
                <a:latin typeface="Arial"/>
                <a:cs typeface="Arial"/>
              </a:rPr>
              <a:t>You don’t need to know anything about billiards other than it is the game that preceded snooker </a:t>
            </a:r>
            <a:br>
              <a:rPr lang="en-GB" altLang="en-US" sz="2400" dirty="0">
                <a:latin typeface="Arial" panose="020B0604020202020204" pitchFamily="34" charset="0"/>
              </a:rPr>
            </a:br>
            <a:r>
              <a:rPr lang="en-GB" altLang="en-US" sz="2400" dirty="0">
                <a:solidFill>
                  <a:srgbClr val="D3A41B"/>
                </a:solidFill>
                <a:latin typeface="Arial"/>
                <a:cs typeface="Arial"/>
              </a:rPr>
              <a:t>and it is played with two white balls and one red ball (and you don’t really need to know that).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9958197A-B85D-C153-12B8-72297651A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6DB4C0"/>
                </a:solidFill>
                <a:latin typeface="Arial" panose="020B0604020202020204" pitchFamily="34" charset="0"/>
              </a:rPr>
              <a:t>Grammar and the Correct Use of Words</a:t>
            </a:r>
          </a:p>
        </p:txBody>
      </p:sp>
    </p:spTree>
  </p:cSld>
  <p:clrMapOvr>
    <a:masterClrMapping/>
  </p:clrMapOvr>
  <p:transition spd="slow">
    <p:cover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>
            <a:extLst>
              <a:ext uri="{FF2B5EF4-FFF2-40B4-BE49-F238E27FC236}">
                <a16:creationId xmlns:a16="http://schemas.microsoft.com/office/drawing/2014/main" id="{70EF9C44-58AD-97A8-4254-C673FF1B5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" y="546100"/>
            <a:ext cx="7073900" cy="1006475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BDBDBD"/>
                </a:solidFill>
                <a:latin typeface="Arial" panose="020B0604020202020204" pitchFamily="34" charset="0"/>
              </a:rPr>
              <a:t>Grammar and the Correct Use of Words</a:t>
            </a:r>
            <a:r>
              <a:rPr lang="en-GB" altLang="en-US" sz="3600">
                <a:solidFill>
                  <a:srgbClr val="BDBDBD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4387" name="Text Box 3">
            <a:extLst>
              <a:ext uri="{FF2B5EF4-FFF2-40B4-BE49-F238E27FC236}">
                <a16:creationId xmlns:a16="http://schemas.microsoft.com/office/drawing/2014/main" id="{F6FA9EB7-5CD3-C1BB-0982-3596FB008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1511300"/>
            <a:ext cx="611187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According to a survey carried out by the Billiards Association </a:t>
            </a:r>
            <a:r>
              <a:rPr lang="en-GB" altLang="en-US" sz="2400">
                <a:solidFill>
                  <a:srgbClr val="FFCC00"/>
                </a:solidFill>
                <a:latin typeface="Arial" panose="020B0604020202020204" pitchFamily="34" charset="0"/>
              </a:rPr>
              <a:t>some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 50 years ago of </a:t>
            </a:r>
            <a:r>
              <a:rPr lang="en-GB" altLang="en-US" sz="2400">
                <a:solidFill>
                  <a:srgbClr val="FFCC00"/>
                </a:solidFill>
                <a:latin typeface="Arial" panose="020B0604020202020204" pitchFamily="34" charset="0"/>
              </a:rPr>
              <a:t>some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 800 clubs, </a:t>
            </a:r>
            <a:r>
              <a:rPr lang="en-GB" altLang="en-US" sz="2400">
                <a:solidFill>
                  <a:srgbClr val="FFCC00"/>
                </a:solidFill>
                <a:latin typeface="Arial" panose="020B0604020202020204" pitchFamily="34" charset="0"/>
              </a:rPr>
              <a:t>some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 14,000 people played billiards biweekly, and </a:t>
            </a:r>
            <a:r>
              <a:rPr lang="en-GB" altLang="en-US" sz="2400">
                <a:solidFill>
                  <a:srgbClr val="FFCC00"/>
                </a:solidFill>
                <a:latin typeface="Arial" panose="020B0604020202020204" pitchFamily="34" charset="0"/>
              </a:rPr>
              <a:t>some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 47 were qualified as billiards referees.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>
            <a:extLst>
              <a:ext uri="{FF2B5EF4-FFF2-40B4-BE49-F238E27FC236}">
                <a16:creationId xmlns:a16="http://schemas.microsoft.com/office/drawing/2014/main" id="{AD413411-B9C3-D591-42CE-24CE26131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" y="546100"/>
            <a:ext cx="7073900" cy="1006475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BDBDBD"/>
                </a:solidFill>
                <a:latin typeface="Arial" panose="020B0604020202020204" pitchFamily="34" charset="0"/>
              </a:rPr>
              <a:t>Grammar and the Correct Use of Words</a:t>
            </a:r>
            <a:r>
              <a:rPr lang="en-GB" altLang="en-US" sz="3600">
                <a:solidFill>
                  <a:srgbClr val="BDBDBD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6435" name="Text Box 3">
            <a:extLst>
              <a:ext uri="{FF2B5EF4-FFF2-40B4-BE49-F238E27FC236}">
                <a16:creationId xmlns:a16="http://schemas.microsoft.com/office/drawing/2014/main" id="{BF7B42F3-3802-7340-987C-9287920D1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1511300"/>
            <a:ext cx="603885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According to a survey carried out by the Billiards Association some 50 years ago of some 800 clubs, some 14,000 people played billiards </a:t>
            </a:r>
            <a:r>
              <a:rPr lang="en-GB" altLang="en-US" sz="2400">
                <a:solidFill>
                  <a:srgbClr val="FF0000"/>
                </a:solidFill>
                <a:latin typeface="Arial" panose="020B0604020202020204" pitchFamily="34" charset="0"/>
              </a:rPr>
              <a:t>biweekly</a:t>
            </a: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, and some 47 were qualified as billiards referees.</a:t>
            </a: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69997D03-BC59-F53D-AD8E-CDB7E04ED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149507" name="Text Box 3">
            <a:extLst>
              <a:ext uri="{FF2B5EF4-FFF2-40B4-BE49-F238E27FC236}">
                <a16:creationId xmlns:a16="http://schemas.microsoft.com/office/drawing/2014/main" id="{D8D94308-1E5C-30E9-ADF9-35670549D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49500"/>
            <a:ext cx="77597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there’s nothing wrong with using the word</a:t>
            </a:r>
            <a:r>
              <a:rPr lang="en-GB" altLang="en-US" sz="2400" i="1">
                <a:solidFill>
                  <a:srgbClr val="D3A41B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some</a:t>
            </a:r>
            <a:r>
              <a:rPr lang="en-GB" altLang="en-US" sz="2400" i="1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to mean about, as in: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66"/>
              </a:buClr>
              <a:buFontTx/>
              <a:buNone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     “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some</a:t>
            </a:r>
            <a: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14,000 people played billiards …”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the problem is that the word 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can give the impression that the writer 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is unsure of the reliability of the figures,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66"/>
              </a:buClr>
              <a:buFontTx/>
              <a:buNone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     particularly if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some</a:t>
            </a:r>
            <a: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is used repetitively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positive expressions 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(like “nearly” or “just over”) are better</a:t>
            </a:r>
          </a:p>
        </p:txBody>
      </p:sp>
      <p:sp>
        <p:nvSpPr>
          <p:cNvPr id="148484" name="Text Box 4">
            <a:extLst>
              <a:ext uri="{FF2B5EF4-FFF2-40B4-BE49-F238E27FC236}">
                <a16:creationId xmlns:a16="http://schemas.microsoft.com/office/drawing/2014/main" id="{2AC51B5F-1471-5A5E-8C2D-851BFBC61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35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600">
                <a:solidFill>
                  <a:srgbClr val="6DB4C0"/>
                </a:solidFill>
                <a:latin typeface="Arial" panose="020B0604020202020204" pitchFamily="34" charset="0"/>
              </a:rPr>
              <a:t>some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405F0DAF-C4DF-AD12-C62E-D11772D7E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150531" name="Text Box 3">
            <a:extLst>
              <a:ext uri="{FF2B5EF4-FFF2-40B4-BE49-F238E27FC236}">
                <a16:creationId xmlns:a16="http://schemas.microsoft.com/office/drawing/2014/main" id="{58A5396B-1472-3497-6A92-113F9D85E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854" y="2475424"/>
            <a:ext cx="7759700" cy="2282825"/>
          </a:xfrm>
          <a:prstGeom prst="rect">
            <a:avLst/>
          </a:prstGeom>
          <a:solidFill>
            <a:srgbClr val="393F4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69863" indent="4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According to a survey … of some 850 clubs, </a:t>
            </a:r>
            <a:b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some 14,000 people played billiards …, </a:t>
            </a:r>
            <a:b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and some 47 were qualified as billiards referees</a:t>
            </a:r>
            <a:r>
              <a:rPr lang="en-GB" altLang="en-US" sz="180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0532" name="Text Box 4">
            <a:extLst>
              <a:ext uri="{FF2B5EF4-FFF2-40B4-BE49-F238E27FC236}">
                <a16:creationId xmlns:a16="http://schemas.microsoft.com/office/drawing/2014/main" id="{2F4DBC31-3CA9-2762-B2F8-3E8E282E9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35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some</a:t>
            </a:r>
          </a:p>
        </p:txBody>
      </p:sp>
      <p:sp>
        <p:nvSpPr>
          <p:cNvPr id="150534" name="Text Box 6">
            <a:extLst>
              <a:ext uri="{FF2B5EF4-FFF2-40B4-BE49-F238E27FC236}">
                <a16:creationId xmlns:a16="http://schemas.microsoft.com/office/drawing/2014/main" id="{C923EC34-BA94-2554-112B-5C9A83AEC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854" y="2470339"/>
            <a:ext cx="7759700" cy="2282825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4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According to a survey … of nearly 800 clubs, </a:t>
            </a:r>
            <a:b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an estimated 14,000 people played billiards …, </a:t>
            </a:r>
            <a:b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and 47 were qualified as billiards referees</a:t>
            </a:r>
            <a:r>
              <a:rPr lang="en-GB" altLang="en-US" sz="180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4191AC07-303B-504E-6AAA-9322FD8526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152579" name="Text Box 3">
            <a:extLst>
              <a:ext uri="{FF2B5EF4-FFF2-40B4-BE49-F238E27FC236}">
                <a16:creationId xmlns:a16="http://schemas.microsoft.com/office/drawing/2014/main" id="{5A0D6B55-D17C-E840-C688-4729DEE70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49500"/>
            <a:ext cx="77597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usually the word</a:t>
            </a:r>
            <a:r>
              <a:rPr lang="en-GB" altLang="en-US" sz="2400" i="1">
                <a:solidFill>
                  <a:srgbClr val="D3A41B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some</a:t>
            </a:r>
            <a:r>
              <a:rPr lang="en-GB" altLang="en-US" sz="2400" i="1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can be left out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with no danger of appearing vague or reckless</a:t>
            </a:r>
          </a:p>
        </p:txBody>
      </p:sp>
      <p:sp>
        <p:nvSpPr>
          <p:cNvPr id="152580" name="Text Box 4">
            <a:extLst>
              <a:ext uri="{FF2B5EF4-FFF2-40B4-BE49-F238E27FC236}">
                <a16:creationId xmlns:a16="http://schemas.microsoft.com/office/drawing/2014/main" id="{0ACFED0B-7EA0-0DA2-4DB3-3A8B8D097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35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some</a:t>
            </a:r>
          </a:p>
        </p:txBody>
      </p:sp>
      <p:sp>
        <p:nvSpPr>
          <p:cNvPr id="164869" name="Text Box 5">
            <a:extLst>
              <a:ext uri="{FF2B5EF4-FFF2-40B4-BE49-F238E27FC236}">
                <a16:creationId xmlns:a16="http://schemas.microsoft.com/office/drawing/2014/main" id="{0A2F5AA0-155B-A34F-C9EE-580A577E4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335338"/>
            <a:ext cx="77597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large rounded numbers are nearly always thought of as estimates: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66"/>
              </a:buClr>
              <a:buFontTx/>
              <a:buNone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    </a:t>
            </a:r>
            <a:r>
              <a:rPr lang="en-GB" altLang="en-US" sz="800">
                <a:solidFill>
                  <a:srgbClr val="D3A41B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they don’t need to be qualified.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C0211F86-67BA-FA9A-6AEC-D5A24AC75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154627" name="Text Box 4">
            <a:extLst>
              <a:ext uri="{FF2B5EF4-FFF2-40B4-BE49-F238E27FC236}">
                <a16:creationId xmlns:a16="http://schemas.microsoft.com/office/drawing/2014/main" id="{93B88965-24E4-77FA-6A7C-E64D40EEE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35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some</a:t>
            </a:r>
          </a:p>
        </p:txBody>
      </p:sp>
      <p:sp>
        <p:nvSpPr>
          <p:cNvPr id="154628" name="Text Box 5">
            <a:extLst>
              <a:ext uri="{FF2B5EF4-FFF2-40B4-BE49-F238E27FC236}">
                <a16:creationId xmlns:a16="http://schemas.microsoft.com/office/drawing/2014/main" id="{C125CCF6-615A-6F49-72C0-69E60EE39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8" y="2333625"/>
            <a:ext cx="7759700" cy="2282825"/>
          </a:xfrm>
          <a:prstGeom prst="rect">
            <a:avLst/>
          </a:prstGeom>
          <a:solidFill>
            <a:srgbClr val="393F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69863" indent="4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According to a survey … of nearly 800 clubs, </a:t>
            </a:r>
            <a:b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an estimated 14,000 people played billiards …, </a:t>
            </a:r>
            <a:b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and 47 were qualified as billiards referees</a:t>
            </a:r>
            <a:r>
              <a:rPr lang="en-GB" altLang="en-US" sz="180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1798" name="Text Box 6">
            <a:extLst>
              <a:ext uri="{FF2B5EF4-FFF2-40B4-BE49-F238E27FC236}">
                <a16:creationId xmlns:a16="http://schemas.microsoft.com/office/drawing/2014/main" id="{5988E957-F14A-8E96-D153-5654C2D41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8" y="2334109"/>
            <a:ext cx="7759700" cy="2282825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4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According to a survey … of 800 clubs, </a:t>
            </a:r>
            <a:b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14,000 people played billiards …, </a:t>
            </a:r>
            <a:b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and 47 were qualified as billiards referees</a:t>
            </a:r>
            <a:r>
              <a:rPr lang="en-GB" altLang="en-US" sz="180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FBB6A4E3-D4D6-BAFF-90F3-23B6AF34F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168963" name="Text Box 3">
            <a:extLst>
              <a:ext uri="{FF2B5EF4-FFF2-40B4-BE49-F238E27FC236}">
                <a16:creationId xmlns:a16="http://schemas.microsoft.com/office/drawing/2014/main" id="{039A6C89-4560-8E34-D4A4-54574A9C2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49500"/>
            <a:ext cx="77597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words like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biweekly</a:t>
            </a:r>
            <a: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and</a:t>
            </a:r>
            <a: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i="1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bimonthly</a:t>
            </a:r>
            <a:br>
              <a:rPr lang="en-GB" altLang="en-US" sz="2400" i="1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are at best confusing and at worst misleading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it’s kinder to the reader to say things like</a:t>
            </a:r>
            <a:b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</a:b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every two weeks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or</a:t>
            </a:r>
            <a: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twice a week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you could even say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every two years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b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instead of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biennial</a:t>
            </a:r>
            <a:r>
              <a:rPr lang="en-GB" altLang="en-US" sz="240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then no-one will have to try and remember what the word means</a:t>
            </a:r>
          </a:p>
        </p:txBody>
      </p:sp>
      <p:sp>
        <p:nvSpPr>
          <p:cNvPr id="156676" name="Text Box 4">
            <a:extLst>
              <a:ext uri="{FF2B5EF4-FFF2-40B4-BE49-F238E27FC236}">
                <a16:creationId xmlns:a16="http://schemas.microsoft.com/office/drawing/2014/main" id="{652B2980-ED22-2C82-4AC3-BDB95EA17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35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600">
                <a:solidFill>
                  <a:srgbClr val="6DB4C0"/>
                </a:solidFill>
                <a:latin typeface="Arial" panose="020B0604020202020204" pitchFamily="34" charset="0"/>
              </a:rPr>
              <a:t>biweekly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35A064DE-E2FC-2D9C-9862-D918353CC0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pic>
        <p:nvPicPr>
          <p:cNvPr id="158723" name="Picture 5" descr="img01846">
            <a:extLst>
              <a:ext uri="{FF2B5EF4-FFF2-40B4-BE49-F238E27FC236}">
                <a16:creationId xmlns:a16="http://schemas.microsoft.com/office/drawing/2014/main" id="{B4597D8E-1282-46CB-AC63-506727D6D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366963"/>
            <a:ext cx="8748713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9" name="Rectangle 11">
            <a:extLst>
              <a:ext uri="{FF2B5EF4-FFF2-40B4-BE49-F238E27FC236}">
                <a16:creationId xmlns:a16="http://schemas.microsoft.com/office/drawing/2014/main" id="{1C3744CB-A368-1554-33DD-2E544A35A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" y="2857500"/>
            <a:ext cx="1536700" cy="304800"/>
          </a:xfrm>
          <a:prstGeom prst="rect">
            <a:avLst/>
          </a:prstGeom>
          <a:solidFill>
            <a:srgbClr val="00FF00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8621" name="Rectangle 13">
            <a:extLst>
              <a:ext uri="{FF2B5EF4-FFF2-40B4-BE49-F238E27FC236}">
                <a16:creationId xmlns:a16="http://schemas.microsoft.com/office/drawing/2014/main" id="{B383298E-EC2A-59D8-1B53-D8D4832A9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0" y="3022600"/>
            <a:ext cx="2235200" cy="266700"/>
          </a:xfrm>
          <a:prstGeom prst="rect">
            <a:avLst/>
          </a:prstGeom>
          <a:solidFill>
            <a:srgbClr val="00FF00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8622" name="Rectangle 14">
            <a:extLst>
              <a:ext uri="{FF2B5EF4-FFF2-40B4-BE49-F238E27FC236}">
                <a16:creationId xmlns:a16="http://schemas.microsoft.com/office/drawing/2014/main" id="{9658E1A5-6707-4805-8D67-D4EB111DD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8600" y="3327400"/>
            <a:ext cx="2032000" cy="254000"/>
          </a:xfrm>
          <a:prstGeom prst="rect">
            <a:avLst/>
          </a:prstGeom>
          <a:solidFill>
            <a:srgbClr val="00FF00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8623" name="Text Box 15">
            <a:extLst>
              <a:ext uri="{FF2B5EF4-FFF2-40B4-BE49-F238E27FC236}">
                <a16:creationId xmlns:a16="http://schemas.microsoft.com/office/drawing/2014/main" id="{C354FED1-9824-9848-5114-39C3FD858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650" y="5181600"/>
            <a:ext cx="3314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600">
                <a:solidFill>
                  <a:srgbClr val="D3A41B"/>
                </a:solidFill>
                <a:latin typeface="Arial" panose="020B0604020202020204" pitchFamily="34" charset="0"/>
              </a:rPr>
              <a:t>USELESS!</a:t>
            </a:r>
          </a:p>
        </p:txBody>
      </p:sp>
      <p:sp>
        <p:nvSpPr>
          <p:cNvPr id="158728" name="Text Box 16">
            <a:extLst>
              <a:ext uri="{FF2B5EF4-FFF2-40B4-BE49-F238E27FC236}">
                <a16:creationId xmlns:a16="http://schemas.microsoft.com/office/drawing/2014/main" id="{C7C40802-B9A4-8960-C883-099416B83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35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biweekly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3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987D68AF-292E-A3A0-23B5-C333218C52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160771" name="Text Box 4">
            <a:extLst>
              <a:ext uri="{FF2B5EF4-FFF2-40B4-BE49-F238E27FC236}">
                <a16:creationId xmlns:a16="http://schemas.microsoft.com/office/drawing/2014/main" id="{0B99AFD4-BE05-DD73-E39A-0A1213F58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35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biweekly</a:t>
            </a:r>
          </a:p>
        </p:txBody>
      </p:sp>
      <p:sp>
        <p:nvSpPr>
          <p:cNvPr id="160772" name="Text Box 5">
            <a:extLst>
              <a:ext uri="{FF2B5EF4-FFF2-40B4-BE49-F238E27FC236}">
                <a16:creationId xmlns:a16="http://schemas.microsoft.com/office/drawing/2014/main" id="{BA4A9409-504E-B8A9-1FF6-8A433AA8A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63788"/>
            <a:ext cx="7135813" cy="1187450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4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14,000 people played billiards biweekly,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7942" name="Text Box 6">
            <a:extLst>
              <a:ext uri="{FF2B5EF4-FFF2-40B4-BE49-F238E27FC236}">
                <a16:creationId xmlns:a16="http://schemas.microsoft.com/office/drawing/2014/main" id="{ADD02D4D-D88D-1054-722B-16A02AEB2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1463" y="2720975"/>
            <a:ext cx="2614612" cy="457200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twice a week,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A82D4DC1-03AE-7719-19E3-DE0ED43C66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348163" name="Text Box 3">
            <a:extLst>
              <a:ext uri="{FF2B5EF4-FFF2-40B4-BE49-F238E27FC236}">
                <a16:creationId xmlns:a16="http://schemas.microsoft.com/office/drawing/2014/main" id="{B6AD9CC7-A973-987B-5542-2A31B0571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49500"/>
            <a:ext cx="77597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strictly speaking</a:t>
            </a:r>
            <a:r>
              <a:rPr lang="en-GB" altLang="en-US" sz="2400" i="1">
                <a:solidFill>
                  <a:srgbClr val="D3A41B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data</a:t>
            </a:r>
            <a:r>
              <a:rPr lang="en-GB" altLang="en-US" sz="2400" i="1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is a plural noun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but you wouldn’t say: “the player’s stamina were in need of improvement”</a:t>
            </a:r>
            <a:r>
              <a:rPr lang="en-GB" altLang="en-US" sz="1800">
                <a:solidFill>
                  <a:srgbClr val="D3A41B"/>
                </a:solidFill>
                <a:latin typeface="Arial" panose="020B0604020202020204" pitchFamily="34" charset="0"/>
              </a:rPr>
              <a:t> </a:t>
            </a:r>
            <a:endParaRPr lang="en-GB" altLang="en-US" sz="2400">
              <a:solidFill>
                <a:srgbClr val="D3A41B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a collective noun can be singular or plural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“the team was relegated” 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“the team were presented with medals”</a:t>
            </a:r>
            <a:endParaRPr lang="en-GB" altLang="en-US" sz="1800">
              <a:solidFill>
                <a:srgbClr val="D3A41B"/>
              </a:solidFill>
              <a:latin typeface="Arial" panose="020B0604020202020204" pitchFamily="34" charset="0"/>
            </a:endParaRPr>
          </a:p>
        </p:txBody>
      </p:sp>
      <p:sp>
        <p:nvSpPr>
          <p:cNvPr id="162820" name="Text Box 4">
            <a:extLst>
              <a:ext uri="{FF2B5EF4-FFF2-40B4-BE49-F238E27FC236}">
                <a16:creationId xmlns:a16="http://schemas.microsoft.com/office/drawing/2014/main" id="{B9A92D72-26F6-A249-FAC2-C22CF49B8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35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600">
                <a:solidFill>
                  <a:srgbClr val="6DB4C0"/>
                </a:solidFill>
                <a:latin typeface="Arial" panose="020B0604020202020204" pitchFamily="34" charset="0"/>
              </a:rPr>
              <a:t>“data is” or “data are”?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>
            <a:extLst>
              <a:ext uri="{FF2B5EF4-FFF2-40B4-BE49-F238E27FC236}">
                <a16:creationId xmlns:a16="http://schemas.microsoft.com/office/drawing/2014/main" id="{C26E7AC7-9318-3458-EF01-921943015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1816100"/>
            <a:ext cx="52705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6">
            <a:extLst>
              <a:ext uri="{FF2B5EF4-FFF2-40B4-BE49-F238E27FC236}">
                <a16:creationId xmlns:a16="http://schemas.microsoft.com/office/drawing/2014/main" id="{95E7E73B-F8AD-2DDF-7983-6839D1D4B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546100"/>
            <a:ext cx="6832600" cy="1601788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600">
                <a:solidFill>
                  <a:schemeClr val="bg1"/>
                </a:solidFill>
                <a:latin typeface="Arial" panose="020B0604020202020204" pitchFamily="34" charset="0"/>
              </a:rPr>
              <a:t>Billiards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B56DDD7D-BF49-41EF-E389-F977748188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1800" b="1">
                <a:solidFill>
                  <a:srgbClr val="6DB4C0"/>
                </a:solidFill>
              </a:rPr>
              <a:t>Grammar and the Correct Use of Words</a:t>
            </a:r>
          </a:p>
        </p:txBody>
      </p:sp>
      <p:sp>
        <p:nvSpPr>
          <p:cNvPr id="350211" name="Text Box 3">
            <a:extLst>
              <a:ext uri="{FF2B5EF4-FFF2-40B4-BE49-F238E27FC236}">
                <a16:creationId xmlns:a16="http://schemas.microsoft.com/office/drawing/2014/main" id="{C68D5FE6-BDA6-F783-CFF1-0701FCAC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668713"/>
            <a:ext cx="77597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precedent: cutlery and luggage are singular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bowlful of sugar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FFFF66"/>
              </a:buClr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so say </a:t>
            </a:r>
            <a:r>
              <a:rPr lang="en-GB" altLang="en-US" sz="2400" i="1">
                <a:solidFill>
                  <a:srgbClr val="6DB4C0"/>
                </a:solidFill>
                <a:latin typeface="Arial" panose="020B0604020202020204" pitchFamily="34" charset="0"/>
              </a:rPr>
              <a:t>data is</a:t>
            </a: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unless it sounds really odd</a:t>
            </a:r>
          </a:p>
        </p:txBody>
      </p:sp>
      <p:sp>
        <p:nvSpPr>
          <p:cNvPr id="164868" name="Text Box 4">
            <a:extLst>
              <a:ext uri="{FF2B5EF4-FFF2-40B4-BE49-F238E27FC236}">
                <a16:creationId xmlns:a16="http://schemas.microsoft.com/office/drawing/2014/main" id="{D04FE74B-65CF-F8DA-498A-963885ECB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335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5163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6DB4C0"/>
                </a:solidFill>
                <a:latin typeface="Arial" panose="020B0604020202020204" pitchFamily="34" charset="0"/>
              </a:rPr>
              <a:t>“data is” or “data are”?</a:t>
            </a:r>
          </a:p>
        </p:txBody>
      </p:sp>
      <p:sp>
        <p:nvSpPr>
          <p:cNvPr id="164869" name="Text Box 6">
            <a:extLst>
              <a:ext uri="{FF2B5EF4-FFF2-40B4-BE49-F238E27FC236}">
                <a16:creationId xmlns:a16="http://schemas.microsoft.com/office/drawing/2014/main" id="{527469D1-B64B-5F1F-A926-B0171B524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016125"/>
            <a:ext cx="77597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6263" indent="-3857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in general use “data” was considered 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as a plural (“data are”), 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and in technical use (computing, statistics, …) </a:t>
            </a:r>
            <a:b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</a:br>
            <a:r>
              <a:rPr lang="en-GB" altLang="en-US" sz="2400">
                <a:solidFill>
                  <a:srgbClr val="D3A41B"/>
                </a:solidFill>
                <a:latin typeface="Arial" panose="020B0604020202020204" pitchFamily="34" charset="0"/>
              </a:rPr>
              <a:t>it was treated as singular (“data is”)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 build="p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>
            <a:extLst>
              <a:ext uri="{FF2B5EF4-FFF2-40B4-BE49-F238E27FC236}">
                <a16:creationId xmlns:a16="http://schemas.microsoft.com/office/drawing/2014/main" id="{D2A9ED0F-0179-43ED-3F19-98A45B00C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1195388"/>
            <a:ext cx="5270500" cy="382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5" name="Rectangle 3">
            <a:extLst>
              <a:ext uri="{FF2B5EF4-FFF2-40B4-BE49-F238E27FC236}">
                <a16:creationId xmlns:a16="http://schemas.microsoft.com/office/drawing/2014/main" id="{79E48569-A24B-C3EC-6767-F155D2F7C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575" y="869950"/>
            <a:ext cx="6108700" cy="596900"/>
          </a:xfrm>
          <a:prstGeom prst="rect">
            <a:avLst/>
          </a:prstGeom>
          <a:solidFill>
            <a:srgbClr val="004B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03F33A1E-A9A6-5E4E-C5C9-8A574A593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" y="546100"/>
            <a:ext cx="7073900" cy="1006475"/>
          </a:xfrm>
          <a:prstGeom prst="rect">
            <a:avLst/>
          </a:prstGeom>
          <a:solidFill>
            <a:srgbClr val="393F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BDBDBD"/>
                </a:solidFill>
                <a:latin typeface="Arial" panose="020B0604020202020204" pitchFamily="34" charset="0"/>
              </a:rPr>
              <a:t>Grammar and the Correct Use of Words</a:t>
            </a:r>
            <a:r>
              <a:rPr lang="en-GB" altLang="en-US" sz="3600">
                <a:solidFill>
                  <a:srgbClr val="BDBDBD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Text Box 4">
            <a:extLst>
              <a:ext uri="{FF2B5EF4-FFF2-40B4-BE49-F238E27FC236}">
                <a16:creationId xmlns:a16="http://schemas.microsoft.com/office/drawing/2014/main" id="{EE7D9529-4C25-C73F-908B-D0977B81A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1511300"/>
            <a:ext cx="581660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Less people know the rules of billiards compared to fifty years ago, and none of the current professionals is making breaks as large as the earlier players.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E8124A3C-7639-D26D-1D95-2ACC6C3AE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3716338"/>
            <a:ext cx="58166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BDBDBD"/>
                </a:solidFill>
                <a:latin typeface="Arial" panose="020B0604020202020204" pitchFamily="34" charset="0"/>
              </a:rPr>
              <a:t>What’s wrong here?</a:t>
            </a:r>
          </a:p>
        </p:txBody>
      </p:sp>
    </p:spTree>
  </p:cSld>
  <p:clrMapOvr>
    <a:masterClrMapping/>
  </p:clrMapOvr>
  <p:transition>
    <p:cover dir="r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3a6031d-d412-49c7-857c-0928ca211b36">
      <UserInfo>
        <DisplayName/>
        <AccountId xsi:nil="true"/>
        <AccountType/>
      </UserInfo>
    </SharedWithUsers>
    <lcf76f155ced4ddcb4097134ff3c332f xmlns="1fbf5433-4bce-4652-b68a-1a4c859d424f">
      <Terms xmlns="http://schemas.microsoft.com/office/infopath/2007/PartnerControls"/>
    </lcf76f155ced4ddcb4097134ff3c332f>
    <TaxCatchAll xmlns="63a6031d-d412-49c7-857c-0928ca211b3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F9203F7B7A9E4493CF4E875DEC6C1F" ma:contentTypeVersion="16" ma:contentTypeDescription="Create a new document." ma:contentTypeScope="" ma:versionID="98b232d77c285dbf8744c55a45fe1993">
  <xsd:schema xmlns:xsd="http://www.w3.org/2001/XMLSchema" xmlns:xs="http://www.w3.org/2001/XMLSchema" xmlns:p="http://schemas.microsoft.com/office/2006/metadata/properties" xmlns:ns2="1fbf5433-4bce-4652-b68a-1a4c859d424f" xmlns:ns3="63a6031d-d412-49c7-857c-0928ca211b36" targetNamespace="http://schemas.microsoft.com/office/2006/metadata/properties" ma:root="true" ma:fieldsID="0e64040c3ef78078d2a4138c81aa62e0" ns2:_="" ns3:_="">
    <xsd:import namespace="1fbf5433-4bce-4652-b68a-1a4c859d424f"/>
    <xsd:import namespace="63a6031d-d412-49c7-857c-0928ca211b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bf5433-4bce-4652-b68a-1a4c859d42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4f62ad9-f238-4bd5-97ff-bfbdf6e6c1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6031d-d412-49c7-857c-0928ca211b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cb930bc-bc8e-4b48-b93a-3484d871125c}" ma:internalName="TaxCatchAll" ma:showField="CatchAllData" ma:web="63a6031d-d412-49c7-857c-0928ca211b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2822FB-5AC1-438E-9568-228076479F95}">
  <ds:schemaRefs>
    <ds:schemaRef ds:uri="http://schemas.microsoft.com/office/2006/metadata/properties"/>
    <ds:schemaRef ds:uri="http://schemas.microsoft.com/office/infopath/2007/PartnerControls"/>
    <ds:schemaRef ds:uri="63a6031d-d412-49c7-857c-0928ca211b36"/>
    <ds:schemaRef ds:uri="1fbf5433-4bce-4652-b68a-1a4c859d424f"/>
  </ds:schemaRefs>
</ds:datastoreItem>
</file>

<file path=customXml/itemProps2.xml><?xml version="1.0" encoding="utf-8"?>
<ds:datastoreItem xmlns:ds="http://schemas.openxmlformats.org/officeDocument/2006/customXml" ds:itemID="{0686AAF1-0BF3-4769-A576-DD912BB426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bf5433-4bce-4652-b68a-1a4c859d424f"/>
    <ds:schemaRef ds:uri="63a6031d-d412-49c7-857c-0928ca211b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670B56-4BC8-4915-83B3-E10A481C11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Words>3568</Words>
  <Application>Microsoft Office PowerPoint</Application>
  <PresentationFormat>On-screen Show (4:3)</PresentationFormat>
  <Paragraphs>422</Paragraphs>
  <Slides>81</Slides>
  <Notes>80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Office Theme</vt:lpstr>
      <vt:lpstr>PowerPoint Presentation</vt:lpstr>
      <vt:lpstr>PowerPoint Presentation</vt:lpstr>
      <vt:lpstr>How to Write Numbers</vt:lpstr>
      <vt:lpstr>How to Write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Grammar and the Correct Use of Words</vt:lpstr>
      <vt:lpstr>Grammar and the Correct Use of Words</vt:lpstr>
      <vt:lpstr>Grammar and the Correct Use of Words</vt:lpstr>
      <vt:lpstr>Grammar and the Correct Use of Words</vt:lpstr>
      <vt:lpstr>Grammar and the Correct Use of Words</vt:lpstr>
      <vt:lpstr>Grammar and the Correct Use of Words</vt:lpstr>
      <vt:lpstr>Grammar and the Correct Use of Words</vt:lpstr>
      <vt:lpstr>Grammar and the Correct Use of Words</vt:lpstr>
      <vt:lpstr>Grammar and the Correct Use of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Grammar and the Correct Use of Words</vt:lpstr>
      <vt:lpstr>Grammar and the Correct Use of Words</vt:lpstr>
      <vt:lpstr>Grammar and the Correct Use of Words</vt:lpstr>
      <vt:lpstr>Grammar and the Correct Use of Words</vt:lpstr>
      <vt:lpstr>Grammar and the Correct Use of Words</vt:lpstr>
      <vt:lpstr>Grammar and the Correct Use of Words</vt:lpstr>
      <vt:lpstr>Grammar and the Correct Use of Words</vt:lpstr>
      <vt:lpstr>Grammar and the Correct Use of Words</vt:lpstr>
      <vt:lpstr>PowerPoint Presentation</vt:lpstr>
      <vt:lpstr>PowerPoint Presentation</vt:lpstr>
      <vt:lpstr>PowerPoint Presentation</vt:lpstr>
      <vt:lpstr>PowerPoint Presentation</vt:lpstr>
      <vt:lpstr>Grammar and the Correct Use of Words</vt:lpstr>
      <vt:lpstr>Grammar and the Correct Use of Words</vt:lpstr>
      <vt:lpstr>Grammar and the Correct Use of Words</vt:lpstr>
      <vt:lpstr>Grammar and the Correct Use of Words</vt:lpstr>
      <vt:lpstr>Grammar and the Correct Use of Words</vt:lpstr>
      <vt:lpstr>Grammar and the Correct Use of Words</vt:lpstr>
      <vt:lpstr>PowerPoint Presentation</vt:lpstr>
      <vt:lpstr>PowerPoint Presentation</vt:lpstr>
      <vt:lpstr>PowerPoint Presentation</vt:lpstr>
      <vt:lpstr>PowerPoint Presentation</vt:lpstr>
      <vt:lpstr>Grammar and the Correct Use of Words</vt:lpstr>
      <vt:lpstr>Grammar and the Correct Use of Words</vt:lpstr>
      <vt:lpstr>Grammar and the Correct Use of Words</vt:lpstr>
      <vt:lpstr>Grammar and the Correct Use of Words</vt:lpstr>
      <vt:lpstr>Grammar and the Correct Use of Words</vt:lpstr>
      <vt:lpstr>Grammar and the Correct Use of Words</vt:lpstr>
      <vt:lpstr>Grammar and the Correct Use of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Grammar and the Correct Use of Words</vt:lpstr>
      <vt:lpstr>Grammar and the Correct Use of Words</vt:lpstr>
      <vt:lpstr>Grammar and the Correct Use of Words</vt:lpstr>
      <vt:lpstr>Grammar and the Correct Use of Words</vt:lpstr>
      <vt:lpstr>Grammar and the Correct Use of Words</vt:lpstr>
      <vt:lpstr>Grammar and the Correct Use of Words</vt:lpstr>
      <vt:lpstr>Grammar and the Correct Use of Words</vt:lpstr>
      <vt:lpstr>Grammar and the Correct Use of Words</vt:lpstr>
      <vt:lpstr>PowerPoint Presentation</vt:lpstr>
      <vt:lpstr>PowerPoint Presentation</vt:lpstr>
      <vt:lpstr>PowerPoint Presentation</vt:lpstr>
      <vt:lpstr>Grammar and the Correct Use of Words</vt:lpstr>
      <vt:lpstr>Grammar and the Correct Use of Words</vt:lpstr>
      <vt:lpstr>Grammar and the Correct Use of Words</vt:lpstr>
      <vt:lpstr>Grammar and the Correct Use of Words</vt:lpstr>
      <vt:lpstr>Grammar and the Correct Use of Words</vt:lpstr>
      <vt:lpstr>Grammar and the Correct Use of Words</vt:lpstr>
      <vt:lpstr>Grammar and the Correct Use of Words</vt:lpstr>
      <vt:lpstr>Grammar and the Correct Use of Words</vt:lpstr>
      <vt:lpstr>Grammar and the Correct Use of Words</vt:lpstr>
      <vt:lpstr>PowerPoint Presentation</vt:lpstr>
    </vt:vector>
  </TitlesOfParts>
  <Company>Welsh Assembly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jacksonah</dc:creator>
  <cp:lastModifiedBy>Sara McDonnell</cp:lastModifiedBy>
  <cp:revision>117</cp:revision>
  <dcterms:created xsi:type="dcterms:W3CDTF">2008-04-04T13:29:49Z</dcterms:created>
  <dcterms:modified xsi:type="dcterms:W3CDTF">2022-06-27T19:29:50Z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0x01010007F9203F7B7A9E4493CF4E875DEC6C1F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</Properties>
</file>