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9" r:id="rId2"/>
    <p:sldMasterId id="2147483677" r:id="rId3"/>
    <p:sldMasterId id="2147483681" r:id="rId4"/>
  </p:sldMasterIdLst>
  <p:notesMasterIdLst>
    <p:notesMasterId r:id="rId42"/>
  </p:notesMasterIdLst>
  <p:handoutMasterIdLst>
    <p:handoutMasterId r:id="rId43"/>
  </p:handoutMasterIdLst>
  <p:sldIdLst>
    <p:sldId id="718" r:id="rId5"/>
    <p:sldId id="545" r:id="rId6"/>
    <p:sldId id="649" r:id="rId7"/>
    <p:sldId id="548" r:id="rId8"/>
    <p:sldId id="678" r:id="rId9"/>
    <p:sldId id="552" r:id="rId10"/>
    <p:sldId id="655" r:id="rId11"/>
    <p:sldId id="683" r:id="rId12"/>
    <p:sldId id="716" r:id="rId13"/>
    <p:sldId id="687" r:id="rId14"/>
    <p:sldId id="685" r:id="rId15"/>
    <p:sldId id="686" r:id="rId16"/>
    <p:sldId id="688" r:id="rId17"/>
    <p:sldId id="689" r:id="rId18"/>
    <p:sldId id="693" r:id="rId19"/>
    <p:sldId id="696" r:id="rId20"/>
    <p:sldId id="684" r:id="rId21"/>
    <p:sldId id="654" r:id="rId22"/>
    <p:sldId id="717" r:id="rId23"/>
    <p:sldId id="695" r:id="rId24"/>
    <p:sldId id="694" r:id="rId25"/>
    <p:sldId id="703" r:id="rId26"/>
    <p:sldId id="704" r:id="rId27"/>
    <p:sldId id="705" r:id="rId28"/>
    <p:sldId id="706" r:id="rId29"/>
    <p:sldId id="707" r:id="rId30"/>
    <p:sldId id="708" r:id="rId31"/>
    <p:sldId id="709" r:id="rId32"/>
    <p:sldId id="699" r:id="rId33"/>
    <p:sldId id="711" r:id="rId34"/>
    <p:sldId id="701" r:id="rId35"/>
    <p:sldId id="702" r:id="rId36"/>
    <p:sldId id="712" r:id="rId37"/>
    <p:sldId id="700" r:id="rId38"/>
    <p:sldId id="713" r:id="rId39"/>
    <p:sldId id="697" r:id="rId40"/>
    <p:sldId id="715" r:id="rId41"/>
  </p:sldIdLst>
  <p:sldSz cx="9144000" cy="6858000" type="screen4x3"/>
  <p:notesSz cx="7023100" cy="9309100"/>
  <p:custDataLst>
    <p:tags r:id="rId44"/>
  </p:custDataLst>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S PGothic" pitchFamily="34" charset="-128"/>
      </a:defRPr>
    </a:lvl1pPr>
    <a:lvl2pPr marL="457200" algn="l" rtl="0" fontAlgn="base">
      <a:spcBef>
        <a:spcPct val="0"/>
      </a:spcBef>
      <a:spcAft>
        <a:spcPct val="0"/>
      </a:spcAft>
      <a:defRPr kern="1200">
        <a:solidFill>
          <a:schemeClr val="tx1"/>
        </a:solidFill>
        <a:latin typeface="Arial" charset="0"/>
        <a:ea typeface="MS PGothic" pitchFamily="34" charset="-128"/>
        <a:cs typeface="MS PGothic" pitchFamily="34" charset="-128"/>
      </a:defRPr>
    </a:lvl2pPr>
    <a:lvl3pPr marL="914400" algn="l" rtl="0" fontAlgn="base">
      <a:spcBef>
        <a:spcPct val="0"/>
      </a:spcBef>
      <a:spcAft>
        <a:spcPct val="0"/>
      </a:spcAft>
      <a:defRPr kern="1200">
        <a:solidFill>
          <a:schemeClr val="tx1"/>
        </a:solidFill>
        <a:latin typeface="Arial" charset="0"/>
        <a:ea typeface="MS PGothic" pitchFamily="34" charset="-128"/>
        <a:cs typeface="MS PGothic" pitchFamily="34" charset="-128"/>
      </a:defRPr>
    </a:lvl3pPr>
    <a:lvl4pPr marL="1371600" algn="l" rtl="0" fontAlgn="base">
      <a:spcBef>
        <a:spcPct val="0"/>
      </a:spcBef>
      <a:spcAft>
        <a:spcPct val="0"/>
      </a:spcAft>
      <a:defRPr kern="1200">
        <a:solidFill>
          <a:schemeClr val="tx1"/>
        </a:solidFill>
        <a:latin typeface="Arial" charset="0"/>
        <a:ea typeface="MS PGothic" pitchFamily="34" charset="-128"/>
        <a:cs typeface="MS PGothic" pitchFamily="34" charset="-128"/>
      </a:defRPr>
    </a:lvl4pPr>
    <a:lvl5pPr marL="1828800" algn="l" rtl="0" fontAlgn="base">
      <a:spcBef>
        <a:spcPct val="0"/>
      </a:spcBef>
      <a:spcAft>
        <a:spcPct val="0"/>
      </a:spcAft>
      <a:defRPr kern="1200">
        <a:solidFill>
          <a:schemeClr val="tx1"/>
        </a:solidFill>
        <a:latin typeface="Arial" charset="0"/>
        <a:ea typeface="MS PGothic" pitchFamily="34" charset="-128"/>
        <a:cs typeface="MS PGothic" pitchFamily="34" charset="-128"/>
      </a:defRPr>
    </a:lvl5pPr>
    <a:lvl6pPr marL="2286000" algn="l" defTabSz="457200" rtl="0" eaLnBrk="1" latinLnBrk="0" hangingPunct="1">
      <a:defRPr kern="1200">
        <a:solidFill>
          <a:schemeClr val="tx1"/>
        </a:solidFill>
        <a:latin typeface="Arial" charset="0"/>
        <a:ea typeface="MS PGothic" pitchFamily="34" charset="-128"/>
        <a:cs typeface="MS PGothic" pitchFamily="34" charset="-128"/>
      </a:defRPr>
    </a:lvl6pPr>
    <a:lvl7pPr marL="2743200" algn="l" defTabSz="457200" rtl="0" eaLnBrk="1" latinLnBrk="0" hangingPunct="1">
      <a:defRPr kern="1200">
        <a:solidFill>
          <a:schemeClr val="tx1"/>
        </a:solidFill>
        <a:latin typeface="Arial" charset="0"/>
        <a:ea typeface="MS PGothic" pitchFamily="34" charset="-128"/>
        <a:cs typeface="MS PGothic" pitchFamily="34" charset="-128"/>
      </a:defRPr>
    </a:lvl7pPr>
    <a:lvl8pPr marL="3200400" algn="l" defTabSz="457200" rtl="0" eaLnBrk="1" latinLnBrk="0" hangingPunct="1">
      <a:defRPr kern="1200">
        <a:solidFill>
          <a:schemeClr val="tx1"/>
        </a:solidFill>
        <a:latin typeface="Arial" charset="0"/>
        <a:ea typeface="MS PGothic" pitchFamily="34" charset="-128"/>
        <a:cs typeface="MS PGothic" pitchFamily="34" charset="-128"/>
      </a:defRPr>
    </a:lvl8pPr>
    <a:lvl9pPr marL="3657600" algn="l" defTabSz="457200" rtl="0" eaLnBrk="1" latinLnBrk="0" hangingPunct="1">
      <a:defRPr kern="1200">
        <a:solidFill>
          <a:schemeClr val="tx1"/>
        </a:solidFill>
        <a:latin typeface="Arial"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CSF" initials="U" lastIdx="38" clrIdx="0"/>
  <p:cmAuthor id="1" name="Leslie Floren" initials="" lastIdx="0" clrIdx="1"/>
  <p:cmAuthor id="2" name="Jennifer Scott"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clrMode="bw"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FF"/>
    <a:srgbClr val="FFFF99"/>
    <a:srgbClr val="3D330F"/>
    <a:srgbClr val="E5EDB5"/>
    <a:srgbClr val="B5C138"/>
    <a:srgbClr val="FFFFD1"/>
    <a:srgbClr val="A5AF4B"/>
    <a:srgbClr val="6DA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95" autoAdjust="0"/>
    <p:restoredTop sz="91085" autoAdjust="0"/>
  </p:normalViewPr>
  <p:slideViewPr>
    <p:cSldViewPr>
      <p:cViewPr varScale="1">
        <p:scale>
          <a:sx n="69" d="100"/>
          <a:sy n="69" d="100"/>
        </p:scale>
        <p:origin x="1758" y="6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75" d="100"/>
        <a:sy n="75" d="100"/>
      </p:scale>
      <p:origin x="0" y="1603"/>
    </p:cViewPr>
  </p:sorterViewPr>
  <p:notesViewPr>
    <p:cSldViewPr>
      <p:cViewPr>
        <p:scale>
          <a:sx n="80" d="100"/>
          <a:sy n="80" d="100"/>
        </p:scale>
        <p:origin x="-534" y="21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35" cy="465381"/>
          </a:xfrm>
          <a:prstGeom prst="rect">
            <a:avLst/>
          </a:prstGeom>
        </p:spPr>
        <p:txBody>
          <a:bodyPr vert="horz" wrap="square" lIns="92576" tIns="46288" rIns="92576" bIns="46288" numCol="1" anchor="t" anchorCtr="0" compatLnSpc="1">
            <a:prstTxWarp prst="textNoShape">
              <a:avLst/>
            </a:prstTxWarp>
          </a:bodyPr>
          <a:lstStyle>
            <a:lvl1pPr>
              <a:defRPr sz="1200"/>
            </a:lvl1pPr>
          </a:lstStyle>
          <a:p>
            <a:endParaRPr lang="en-AU" dirty="0"/>
          </a:p>
        </p:txBody>
      </p:sp>
      <p:sp>
        <p:nvSpPr>
          <p:cNvPr id="3" name="Date Placeholder 2"/>
          <p:cNvSpPr>
            <a:spLocks noGrp="1"/>
          </p:cNvSpPr>
          <p:nvPr>
            <p:ph type="dt" sz="quarter" idx="1"/>
          </p:nvPr>
        </p:nvSpPr>
        <p:spPr>
          <a:xfrm>
            <a:off x="3979266" y="0"/>
            <a:ext cx="3042196" cy="465381"/>
          </a:xfrm>
          <a:prstGeom prst="rect">
            <a:avLst/>
          </a:prstGeom>
        </p:spPr>
        <p:txBody>
          <a:bodyPr vert="horz" wrap="square" lIns="92576" tIns="46288" rIns="92576" bIns="46288" numCol="1" anchor="t" anchorCtr="0" compatLnSpc="1">
            <a:prstTxWarp prst="textNoShape">
              <a:avLst/>
            </a:prstTxWarp>
          </a:bodyPr>
          <a:lstStyle>
            <a:lvl1pPr algn="r">
              <a:defRPr sz="1200"/>
            </a:lvl1pPr>
          </a:lstStyle>
          <a:p>
            <a:fld id="{DBAE1C5D-0BB9-9243-9F77-2FA3C609081C}" type="datetime1">
              <a:rPr lang="en-US"/>
              <a:pPr/>
              <a:t>9/12/2019</a:t>
            </a:fld>
            <a:endParaRPr lang="en-US" dirty="0"/>
          </a:p>
        </p:txBody>
      </p:sp>
      <p:sp>
        <p:nvSpPr>
          <p:cNvPr id="4" name="Footer Placeholder 3"/>
          <p:cNvSpPr>
            <a:spLocks noGrp="1"/>
          </p:cNvSpPr>
          <p:nvPr>
            <p:ph type="ftr" sz="quarter" idx="2"/>
          </p:nvPr>
        </p:nvSpPr>
        <p:spPr>
          <a:xfrm>
            <a:off x="0" y="8842233"/>
            <a:ext cx="3043835" cy="465380"/>
          </a:xfrm>
          <a:prstGeom prst="rect">
            <a:avLst/>
          </a:prstGeom>
        </p:spPr>
        <p:txBody>
          <a:bodyPr vert="horz" wrap="square" lIns="92576" tIns="46288" rIns="92576" bIns="46288" numCol="1" anchor="b" anchorCtr="0" compatLnSpc="1">
            <a:prstTxWarp prst="textNoShape">
              <a:avLst/>
            </a:prstTxWarp>
          </a:bodyPr>
          <a:lstStyle>
            <a:lvl1pPr>
              <a:defRPr sz="1200"/>
            </a:lvl1pPr>
          </a:lstStyle>
          <a:p>
            <a:endParaRPr lang="en-AU" dirty="0"/>
          </a:p>
        </p:txBody>
      </p:sp>
      <p:sp>
        <p:nvSpPr>
          <p:cNvPr id="5" name="Slide Number Placeholder 4"/>
          <p:cNvSpPr>
            <a:spLocks noGrp="1"/>
          </p:cNvSpPr>
          <p:nvPr>
            <p:ph type="sldNum" sz="quarter" idx="3"/>
          </p:nvPr>
        </p:nvSpPr>
        <p:spPr>
          <a:xfrm>
            <a:off x="3979266" y="8842233"/>
            <a:ext cx="3042196" cy="465380"/>
          </a:xfrm>
          <a:prstGeom prst="rect">
            <a:avLst/>
          </a:prstGeom>
        </p:spPr>
        <p:txBody>
          <a:bodyPr vert="horz" wrap="square" lIns="92576" tIns="46288" rIns="92576" bIns="46288" numCol="1" anchor="b" anchorCtr="0" compatLnSpc="1">
            <a:prstTxWarp prst="textNoShape">
              <a:avLst/>
            </a:prstTxWarp>
          </a:bodyPr>
          <a:lstStyle>
            <a:lvl1pPr algn="r">
              <a:defRPr sz="1200"/>
            </a:lvl1pPr>
          </a:lstStyle>
          <a:p>
            <a:fld id="{CD17202B-E78B-724A-8D5A-3C83BDEFA0DA}" type="slidenum">
              <a:rPr lang="en-US"/>
              <a:pPr/>
              <a:t>‹#›</a:t>
            </a:fld>
            <a:endParaRPr lang="en-US" dirty="0"/>
          </a:p>
        </p:txBody>
      </p:sp>
    </p:spTree>
    <p:extLst>
      <p:ext uri="{BB962C8B-B14F-4D97-AF65-F5344CB8AC3E}">
        <p14:creationId xmlns:p14="http://schemas.microsoft.com/office/powerpoint/2010/main" val="40832544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835" cy="465381"/>
          </a:xfrm>
          <a:prstGeom prst="rect">
            <a:avLst/>
          </a:prstGeom>
        </p:spPr>
        <p:txBody>
          <a:bodyPr vert="horz" wrap="square" lIns="92576" tIns="46288" rIns="92576" bIns="46288" numCol="1" anchor="t" anchorCtr="0" compatLnSpc="1">
            <a:prstTxWarp prst="textNoShape">
              <a:avLst/>
            </a:prstTxWarp>
          </a:bodyPr>
          <a:lstStyle>
            <a:lvl1pPr>
              <a:defRPr sz="1200">
                <a:latin typeface="Calibri" charset="0"/>
              </a:defRPr>
            </a:lvl1pPr>
          </a:lstStyle>
          <a:p>
            <a:endParaRPr lang="en-AU" dirty="0"/>
          </a:p>
        </p:txBody>
      </p:sp>
      <p:sp>
        <p:nvSpPr>
          <p:cNvPr id="3" name="Date Placeholder 2"/>
          <p:cNvSpPr>
            <a:spLocks noGrp="1"/>
          </p:cNvSpPr>
          <p:nvPr>
            <p:ph type="dt" idx="1"/>
          </p:nvPr>
        </p:nvSpPr>
        <p:spPr>
          <a:xfrm>
            <a:off x="3979266" y="0"/>
            <a:ext cx="3042196" cy="465381"/>
          </a:xfrm>
          <a:prstGeom prst="rect">
            <a:avLst/>
          </a:prstGeom>
        </p:spPr>
        <p:txBody>
          <a:bodyPr vert="horz" wrap="square" lIns="92576" tIns="46288" rIns="92576" bIns="46288" numCol="1" anchor="t" anchorCtr="0" compatLnSpc="1">
            <a:prstTxWarp prst="textNoShape">
              <a:avLst/>
            </a:prstTxWarp>
          </a:bodyPr>
          <a:lstStyle>
            <a:lvl1pPr algn="r">
              <a:defRPr sz="1200">
                <a:latin typeface="Calibri" charset="0"/>
              </a:defRPr>
            </a:lvl1pPr>
          </a:lstStyle>
          <a:p>
            <a:r>
              <a:rPr lang="en-AU" dirty="0"/>
              <a:t>Wk1-L2 Introduction to Management</a:t>
            </a:r>
          </a:p>
          <a:p>
            <a:endParaRPr lang="en-US" dirty="0"/>
          </a:p>
        </p:txBody>
      </p:sp>
      <p:sp>
        <p:nvSpPr>
          <p:cNvPr id="4" name="Slide Image Placeholder 3"/>
          <p:cNvSpPr>
            <a:spLocks noGrp="1" noRot="1" noChangeAspect="1"/>
          </p:cNvSpPr>
          <p:nvPr>
            <p:ph type="sldImg" idx="2"/>
          </p:nvPr>
        </p:nvSpPr>
        <p:spPr>
          <a:xfrm>
            <a:off x="1895475" y="587375"/>
            <a:ext cx="3803650" cy="2852738"/>
          </a:xfrm>
          <a:prstGeom prst="rect">
            <a:avLst/>
          </a:prstGeom>
          <a:noFill/>
          <a:ln w="12700">
            <a:solidFill>
              <a:prstClr val="black"/>
            </a:solidFill>
          </a:ln>
        </p:spPr>
        <p:txBody>
          <a:bodyPr vert="horz" wrap="square" lIns="92576" tIns="46288" rIns="92576" bIns="4628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2802" y="3513401"/>
            <a:ext cx="5717429" cy="5281252"/>
          </a:xfrm>
          <a:prstGeom prst="rect">
            <a:avLst/>
          </a:prstGeom>
        </p:spPr>
        <p:txBody>
          <a:bodyPr vert="horz" wrap="square" lIns="92576" tIns="46288" rIns="92576" bIns="46288" numCol="1" anchor="t" anchorCtr="0" compatLnSpc="1">
            <a:prstTxWarp prst="textNoShape">
              <a:avLst/>
            </a:prstTxWarp>
            <a:normAutofit/>
          </a:bodyPr>
          <a:lstStyle/>
          <a:p>
            <a:pPr lvl="0"/>
            <a:r>
              <a:rPr lang="en-US"/>
              <a:t>Click to edit Master text styles</a:t>
            </a:r>
          </a:p>
          <a:p>
            <a:pPr lvl="1"/>
            <a:r>
              <a:rPr lang="en-US"/>
              <a:t>Second level</a:t>
            </a:r>
          </a:p>
        </p:txBody>
      </p:sp>
      <p:sp>
        <p:nvSpPr>
          <p:cNvPr id="6" name="Footer Placeholder 5"/>
          <p:cNvSpPr>
            <a:spLocks noGrp="1"/>
          </p:cNvSpPr>
          <p:nvPr>
            <p:ph type="ftr" sz="quarter" idx="4"/>
          </p:nvPr>
        </p:nvSpPr>
        <p:spPr>
          <a:xfrm>
            <a:off x="0" y="8842233"/>
            <a:ext cx="3043835" cy="465380"/>
          </a:xfrm>
          <a:prstGeom prst="rect">
            <a:avLst/>
          </a:prstGeom>
        </p:spPr>
        <p:txBody>
          <a:bodyPr vert="horz" wrap="square" lIns="92576" tIns="46288" rIns="92576" bIns="46288" numCol="1" anchor="b" anchorCtr="0" compatLnSpc="1">
            <a:prstTxWarp prst="textNoShape">
              <a:avLst/>
            </a:prstTxWarp>
          </a:bodyPr>
          <a:lstStyle>
            <a:lvl1pPr>
              <a:defRPr sz="1200">
                <a:latin typeface="Calibri" charset="0"/>
              </a:defRPr>
            </a:lvl1pPr>
          </a:lstStyle>
          <a:p>
            <a:endParaRPr lang="en-AU" dirty="0"/>
          </a:p>
        </p:txBody>
      </p:sp>
      <p:sp>
        <p:nvSpPr>
          <p:cNvPr id="7" name="Slide Number Placeholder 6"/>
          <p:cNvSpPr>
            <a:spLocks noGrp="1"/>
          </p:cNvSpPr>
          <p:nvPr>
            <p:ph type="sldNum" sz="quarter" idx="5"/>
          </p:nvPr>
        </p:nvSpPr>
        <p:spPr>
          <a:xfrm>
            <a:off x="3979266" y="8842233"/>
            <a:ext cx="3042196" cy="465380"/>
          </a:xfrm>
          <a:prstGeom prst="rect">
            <a:avLst/>
          </a:prstGeom>
        </p:spPr>
        <p:txBody>
          <a:bodyPr vert="horz" wrap="square" lIns="92576" tIns="46288" rIns="92576" bIns="46288" numCol="1" anchor="b" anchorCtr="0" compatLnSpc="1">
            <a:prstTxWarp prst="textNoShape">
              <a:avLst/>
            </a:prstTxWarp>
          </a:bodyPr>
          <a:lstStyle>
            <a:lvl1pPr algn="r">
              <a:defRPr sz="1200">
                <a:latin typeface="Calibri" charset="0"/>
              </a:defRPr>
            </a:lvl1pPr>
          </a:lstStyle>
          <a:p>
            <a:fld id="{3A931BAD-7173-6E44-8B9B-DA352079C5CA}" type="slidenum">
              <a:rPr lang="en-US"/>
              <a:pPr/>
              <a:t>‹#›</a:t>
            </a:fld>
            <a:endParaRPr lang="en-US" dirty="0"/>
          </a:p>
        </p:txBody>
      </p:sp>
    </p:spTree>
    <p:extLst>
      <p:ext uri="{BB962C8B-B14F-4D97-AF65-F5344CB8AC3E}">
        <p14:creationId xmlns:p14="http://schemas.microsoft.com/office/powerpoint/2010/main" val="223805831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000" kern="1200">
        <a:solidFill>
          <a:schemeClr val="tx1"/>
        </a:solidFill>
        <a:latin typeface="Arial"/>
        <a:ea typeface="MS PGothic" pitchFamily="34" charset="-128"/>
        <a:cs typeface="Arial"/>
      </a:defRPr>
    </a:lvl1pPr>
    <a:lvl2pPr marL="457200" algn="l" rtl="0" eaLnBrk="0" fontAlgn="base" hangingPunct="0">
      <a:spcBef>
        <a:spcPct val="30000"/>
      </a:spcBef>
      <a:spcAft>
        <a:spcPct val="0"/>
      </a:spcAft>
      <a:defRPr sz="1000" kern="1200">
        <a:solidFill>
          <a:schemeClr val="tx1"/>
        </a:solidFill>
        <a:latin typeface="Arial"/>
        <a:ea typeface="MS PGothic" pitchFamily="34" charset="-128"/>
        <a:cs typeface="Arial"/>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1</a:t>
            </a:fld>
            <a:endParaRPr lang="en-US" dirty="0"/>
          </a:p>
        </p:txBody>
      </p:sp>
    </p:spTree>
    <p:extLst>
      <p:ext uri="{BB962C8B-B14F-4D97-AF65-F5344CB8AC3E}">
        <p14:creationId xmlns:p14="http://schemas.microsoft.com/office/powerpoint/2010/main" val="293050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16</a:t>
            </a:fld>
            <a:endParaRPr lang="en-US" dirty="0"/>
          </a:p>
        </p:txBody>
      </p:sp>
    </p:spTree>
    <p:extLst>
      <p:ext uri="{BB962C8B-B14F-4D97-AF65-F5344CB8AC3E}">
        <p14:creationId xmlns:p14="http://schemas.microsoft.com/office/powerpoint/2010/main" val="2512684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92213" y="703263"/>
            <a:ext cx="4637087" cy="3478212"/>
          </a:xfrm>
          <a:ln/>
        </p:spPr>
      </p:sp>
      <p:sp>
        <p:nvSpPr>
          <p:cNvPr id="66563" name="Rectangle 3"/>
          <p:cNvSpPr>
            <a:spLocks noGrp="1" noChangeArrowheads="1"/>
          </p:cNvSpPr>
          <p:nvPr>
            <p:ph type="body" idx="1"/>
          </p:nvPr>
        </p:nvSpPr>
        <p:spPr>
          <a:xfrm>
            <a:off x="936414" y="4421823"/>
            <a:ext cx="5150273" cy="4190711"/>
          </a:xfrm>
          <a:noFill/>
          <a:ln/>
        </p:spPr>
        <p:txBody>
          <a:bodyPr lIns="91408" tIns="45702" rIns="91408" bIns="45702"/>
          <a:lstStyle/>
          <a:p>
            <a:pPr eaLnBrk="1" hangingPunct="1"/>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92213" y="703263"/>
            <a:ext cx="4637087" cy="3478212"/>
          </a:xfrm>
          <a:ln/>
        </p:spPr>
      </p:sp>
      <p:sp>
        <p:nvSpPr>
          <p:cNvPr id="66563" name="Rectangle 3"/>
          <p:cNvSpPr>
            <a:spLocks noGrp="1" noChangeArrowheads="1"/>
          </p:cNvSpPr>
          <p:nvPr>
            <p:ph type="body" idx="1"/>
          </p:nvPr>
        </p:nvSpPr>
        <p:spPr>
          <a:xfrm>
            <a:off x="936414" y="4421823"/>
            <a:ext cx="5150273" cy="4190711"/>
          </a:xfrm>
          <a:noFill/>
          <a:ln/>
        </p:spPr>
        <p:txBody>
          <a:bodyPr lIns="91408" tIns="45702" rIns="91408" bIns="45702"/>
          <a:lstStyle/>
          <a:p>
            <a:pPr eaLnBrk="1" hangingPunct="1"/>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92213" y="703263"/>
            <a:ext cx="4637087" cy="3478212"/>
          </a:xfrm>
          <a:ln w="12700" cap="flat">
            <a:solidFill>
              <a:schemeClr val="tx1"/>
            </a:solidFill>
          </a:ln>
        </p:spPr>
      </p:sp>
      <p:sp>
        <p:nvSpPr>
          <p:cNvPr id="67587" name="Rectangle 3"/>
          <p:cNvSpPr>
            <a:spLocks noGrp="1" noChangeArrowheads="1"/>
          </p:cNvSpPr>
          <p:nvPr>
            <p:ph type="body" idx="1"/>
          </p:nvPr>
        </p:nvSpPr>
        <p:spPr>
          <a:xfrm>
            <a:off x="936414" y="4421823"/>
            <a:ext cx="5150273" cy="4190711"/>
          </a:xfrm>
          <a:noFill/>
          <a:ln/>
        </p:spPr>
        <p:txBody>
          <a:bodyPr lIns="92050" tIns="46024" rIns="92050" bIns="46024"/>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92213" y="703263"/>
            <a:ext cx="4637087" cy="3478212"/>
          </a:xfrm>
          <a:ln w="12700" cap="flat">
            <a:solidFill>
              <a:schemeClr val="tx1"/>
            </a:solidFill>
          </a:ln>
        </p:spPr>
      </p:sp>
      <p:sp>
        <p:nvSpPr>
          <p:cNvPr id="67587" name="Rectangle 3"/>
          <p:cNvSpPr>
            <a:spLocks noGrp="1" noChangeArrowheads="1"/>
          </p:cNvSpPr>
          <p:nvPr>
            <p:ph type="body" idx="1"/>
          </p:nvPr>
        </p:nvSpPr>
        <p:spPr>
          <a:xfrm>
            <a:off x="936414" y="4421823"/>
            <a:ext cx="5150273" cy="4190711"/>
          </a:xfrm>
          <a:noFill/>
          <a:ln/>
        </p:spPr>
        <p:txBody>
          <a:bodyPr lIns="92050" tIns="46024" rIns="92050" bIns="46024"/>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92213" y="703263"/>
            <a:ext cx="4637087" cy="3478212"/>
          </a:xfrm>
          <a:ln w="12700" cap="flat">
            <a:solidFill>
              <a:schemeClr val="tx1"/>
            </a:solidFill>
          </a:ln>
        </p:spPr>
      </p:sp>
      <p:sp>
        <p:nvSpPr>
          <p:cNvPr id="67587" name="Rectangle 3"/>
          <p:cNvSpPr>
            <a:spLocks noGrp="1" noChangeArrowheads="1"/>
          </p:cNvSpPr>
          <p:nvPr>
            <p:ph type="body" idx="1"/>
          </p:nvPr>
        </p:nvSpPr>
        <p:spPr>
          <a:xfrm>
            <a:off x="936414" y="4421823"/>
            <a:ext cx="5150273" cy="4190711"/>
          </a:xfrm>
          <a:noFill/>
          <a:ln/>
        </p:spPr>
        <p:txBody>
          <a:bodyPr lIns="92050" tIns="46024" rIns="92050" bIns="46024"/>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92213" y="703263"/>
            <a:ext cx="4637087" cy="3478212"/>
          </a:xfrm>
          <a:ln w="12700" cap="flat">
            <a:solidFill>
              <a:schemeClr val="tx1"/>
            </a:solidFill>
          </a:ln>
        </p:spPr>
      </p:sp>
      <p:sp>
        <p:nvSpPr>
          <p:cNvPr id="67587" name="Rectangle 3"/>
          <p:cNvSpPr>
            <a:spLocks noGrp="1" noChangeArrowheads="1"/>
          </p:cNvSpPr>
          <p:nvPr>
            <p:ph type="body" idx="1"/>
          </p:nvPr>
        </p:nvSpPr>
        <p:spPr>
          <a:xfrm>
            <a:off x="936414" y="4421823"/>
            <a:ext cx="5150273" cy="4190711"/>
          </a:xfrm>
          <a:noFill/>
          <a:ln/>
        </p:spPr>
        <p:txBody>
          <a:bodyPr lIns="92050" tIns="46024" rIns="92050" bIns="46024"/>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92213" y="703263"/>
            <a:ext cx="4637087" cy="3478212"/>
          </a:xfrm>
          <a:ln w="12700" cap="flat">
            <a:solidFill>
              <a:schemeClr val="tx1"/>
            </a:solidFill>
          </a:ln>
        </p:spPr>
      </p:sp>
      <p:sp>
        <p:nvSpPr>
          <p:cNvPr id="67587" name="Rectangle 3"/>
          <p:cNvSpPr>
            <a:spLocks noGrp="1" noChangeArrowheads="1"/>
          </p:cNvSpPr>
          <p:nvPr>
            <p:ph type="body" idx="1"/>
          </p:nvPr>
        </p:nvSpPr>
        <p:spPr>
          <a:xfrm>
            <a:off x="936414" y="4421823"/>
            <a:ext cx="5150273" cy="4190711"/>
          </a:xfrm>
          <a:noFill/>
          <a:ln/>
        </p:spPr>
        <p:txBody>
          <a:bodyPr lIns="92050" tIns="46024" rIns="92050" bIns="46024"/>
          <a:lstStyle/>
          <a:p>
            <a:pPr eaLnBrk="1" hangingPunct="1"/>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27</a:t>
            </a:fld>
            <a:endParaRPr lang="en-US" dirty="0"/>
          </a:p>
        </p:txBody>
      </p:sp>
    </p:spTree>
    <p:extLst>
      <p:ext uri="{BB962C8B-B14F-4D97-AF65-F5344CB8AC3E}">
        <p14:creationId xmlns:p14="http://schemas.microsoft.com/office/powerpoint/2010/main" val="1136522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28</a:t>
            </a:fld>
            <a:endParaRPr lang="en-US" dirty="0"/>
          </a:p>
        </p:txBody>
      </p:sp>
    </p:spTree>
    <p:extLst>
      <p:ext uri="{BB962C8B-B14F-4D97-AF65-F5344CB8AC3E}">
        <p14:creationId xmlns:p14="http://schemas.microsoft.com/office/powerpoint/2010/main" val="21919005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92213" y="703263"/>
            <a:ext cx="4637087" cy="3478212"/>
          </a:xfrm>
          <a:ln/>
        </p:spPr>
      </p:sp>
      <p:sp>
        <p:nvSpPr>
          <p:cNvPr id="61443" name="Rectangle 3"/>
          <p:cNvSpPr>
            <a:spLocks noGrp="1" noChangeArrowheads="1"/>
          </p:cNvSpPr>
          <p:nvPr>
            <p:ph type="body" idx="1"/>
          </p:nvPr>
        </p:nvSpPr>
        <p:spPr>
          <a:xfrm>
            <a:off x="936414" y="4421823"/>
            <a:ext cx="5150273" cy="4190711"/>
          </a:xfrm>
          <a:noFill/>
          <a:ln/>
        </p:spPr>
        <p:txBody>
          <a:bodyPr lIns="91408" tIns="45702" rIns="91408" bIns="45702"/>
          <a:lstStyle/>
          <a:p>
            <a:pPr eaLnBrk="1" hangingPunct="1"/>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30</a:t>
            </a:fld>
            <a:endParaRPr lang="en-US" dirty="0"/>
          </a:p>
        </p:txBody>
      </p:sp>
    </p:spTree>
    <p:extLst>
      <p:ext uri="{BB962C8B-B14F-4D97-AF65-F5344CB8AC3E}">
        <p14:creationId xmlns:p14="http://schemas.microsoft.com/office/powerpoint/2010/main" val="1485256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a:t>
            </a:r>
            <a:r>
              <a:rPr lang="en-US" baseline="0" dirty="0"/>
              <a:t> back from the crowd.  Think independently.  Not just contrarian…</a:t>
            </a:r>
            <a:endParaRPr lang="en-US"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31</a:t>
            </a:fld>
            <a:endParaRPr lang="en-US" dirty="0"/>
          </a:p>
        </p:txBody>
      </p:sp>
    </p:spTree>
    <p:extLst>
      <p:ext uri="{BB962C8B-B14F-4D97-AF65-F5344CB8AC3E}">
        <p14:creationId xmlns:p14="http://schemas.microsoft.com/office/powerpoint/2010/main" val="4212025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flat</a:t>
            </a:r>
            <a:r>
              <a:rPr lang="en-US" baseline="0" dirty="0"/>
              <a:t> top mound on the right was a significant land mark for early pioneers heading west on the Santa Fe trail. When we are in the midst of complex or difficult problems it can be useful for us to have landmarks to help maintain proper orientation </a:t>
            </a:r>
            <a:endParaRPr lang="en-US"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32</a:t>
            </a:fld>
            <a:endParaRPr lang="en-US" dirty="0"/>
          </a:p>
        </p:txBody>
      </p:sp>
    </p:spTree>
    <p:extLst>
      <p:ext uri="{BB962C8B-B14F-4D97-AF65-F5344CB8AC3E}">
        <p14:creationId xmlns:p14="http://schemas.microsoft.com/office/powerpoint/2010/main" val="3385357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33</a:t>
            </a:fld>
            <a:endParaRPr lang="en-US" dirty="0"/>
          </a:p>
        </p:txBody>
      </p:sp>
    </p:spTree>
    <p:extLst>
      <p:ext uri="{BB962C8B-B14F-4D97-AF65-F5344CB8AC3E}">
        <p14:creationId xmlns:p14="http://schemas.microsoft.com/office/powerpoint/2010/main" val="1098234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35</a:t>
            </a:fld>
            <a:endParaRPr lang="en-US" dirty="0"/>
          </a:p>
        </p:txBody>
      </p:sp>
    </p:spTree>
    <p:extLst>
      <p:ext uri="{BB962C8B-B14F-4D97-AF65-F5344CB8AC3E}">
        <p14:creationId xmlns:p14="http://schemas.microsoft.com/office/powerpoint/2010/main" val="2076559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36</a:t>
            </a:fld>
            <a:endParaRPr lang="en-US" dirty="0"/>
          </a:p>
        </p:txBody>
      </p:sp>
    </p:spTree>
    <p:extLst>
      <p:ext uri="{BB962C8B-B14F-4D97-AF65-F5344CB8AC3E}">
        <p14:creationId xmlns:p14="http://schemas.microsoft.com/office/powerpoint/2010/main" val="3391824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won’t get the shot if you don’t try.  Don’t be afraid to try.</a:t>
            </a:r>
          </a:p>
        </p:txBody>
      </p:sp>
      <p:sp>
        <p:nvSpPr>
          <p:cNvPr id="4" name="Footer Placeholder 3"/>
          <p:cNvSpPr>
            <a:spLocks noGrp="1"/>
          </p:cNvSpPr>
          <p:nvPr>
            <p:ph type="ftr" sz="quarter" idx="10"/>
          </p:nvPr>
        </p:nvSpPr>
        <p:spPr/>
        <p:txBody>
          <a:bodyPr/>
          <a:lstStyle/>
          <a:p>
            <a:endParaRPr lang="en-AU" dirty="0"/>
          </a:p>
        </p:txBody>
      </p:sp>
      <p:sp>
        <p:nvSpPr>
          <p:cNvPr id="5" name="Slide Number Placeholder 4"/>
          <p:cNvSpPr>
            <a:spLocks noGrp="1"/>
          </p:cNvSpPr>
          <p:nvPr>
            <p:ph type="sldNum" sz="quarter" idx="11"/>
          </p:nvPr>
        </p:nvSpPr>
        <p:spPr/>
        <p:txBody>
          <a:bodyPr/>
          <a:lstStyle/>
          <a:p>
            <a:fld id="{3A931BAD-7173-6E44-8B9B-DA352079C5CA}" type="slidenum">
              <a:rPr lang="en-US" smtClean="0"/>
              <a:pPr/>
              <a:t>37</a:t>
            </a:fld>
            <a:endParaRPr lang="en-US" dirty="0"/>
          </a:p>
        </p:txBody>
      </p:sp>
    </p:spTree>
    <p:extLst>
      <p:ext uri="{BB962C8B-B14F-4D97-AF65-F5344CB8AC3E}">
        <p14:creationId xmlns:p14="http://schemas.microsoft.com/office/powerpoint/2010/main" val="294489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192213" y="703263"/>
            <a:ext cx="4637087" cy="3478212"/>
          </a:xfrm>
          <a:ln/>
        </p:spPr>
      </p:sp>
      <p:sp>
        <p:nvSpPr>
          <p:cNvPr id="61443" name="Rectangle 3"/>
          <p:cNvSpPr>
            <a:spLocks noGrp="1" noChangeArrowheads="1"/>
          </p:cNvSpPr>
          <p:nvPr>
            <p:ph type="body" idx="1"/>
          </p:nvPr>
        </p:nvSpPr>
        <p:spPr>
          <a:xfrm>
            <a:off x="936414" y="4421823"/>
            <a:ext cx="5150273" cy="4190711"/>
          </a:xfrm>
          <a:noFill/>
          <a:ln/>
        </p:spPr>
        <p:txBody>
          <a:bodyPr lIns="91408" tIns="45702" rIns="91408" bIns="45702"/>
          <a:lstStyle/>
          <a:p>
            <a:pPr eaLnBrk="1" hangingPunct="1"/>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92213" y="703263"/>
            <a:ext cx="4637087" cy="3478212"/>
          </a:xfrm>
          <a:ln/>
        </p:spPr>
      </p:sp>
      <p:sp>
        <p:nvSpPr>
          <p:cNvPr id="66563" name="Rectangle 3"/>
          <p:cNvSpPr>
            <a:spLocks noGrp="1" noChangeArrowheads="1"/>
          </p:cNvSpPr>
          <p:nvPr>
            <p:ph type="body" idx="1"/>
          </p:nvPr>
        </p:nvSpPr>
        <p:spPr>
          <a:xfrm>
            <a:off x="936414" y="4421823"/>
            <a:ext cx="5150273" cy="4190711"/>
          </a:xfrm>
          <a:noFill/>
          <a:ln/>
        </p:spPr>
        <p:txBody>
          <a:bodyPr lIns="91408" tIns="45702" rIns="91408" bIns="45702"/>
          <a:lstStyle/>
          <a:p>
            <a:pPr eaLnBrk="1" hangingPunct="1"/>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4275" y="693738"/>
            <a:ext cx="4656138" cy="3492500"/>
          </a:xfrm>
          <a:ln/>
        </p:spPr>
      </p:sp>
      <p:sp>
        <p:nvSpPr>
          <p:cNvPr id="68611" name="Rectangle 3"/>
          <p:cNvSpPr>
            <a:spLocks noGrp="1" noChangeArrowheads="1"/>
          </p:cNvSpPr>
          <p:nvPr>
            <p:ph type="body" idx="1"/>
          </p:nvPr>
        </p:nvSpPr>
        <p:spPr>
          <a:xfrm>
            <a:off x="936414" y="4421823"/>
            <a:ext cx="5150273" cy="4192327"/>
          </a:xfrm>
          <a:noFill/>
          <a:ln/>
        </p:spPr>
        <p:txBody>
          <a:bodyPr/>
          <a:lstStyle/>
          <a:p>
            <a:pPr eaLnBrk="1" hangingPunct="1"/>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dirty="0">
                <a:solidFill>
                  <a:srgbClr val="000000"/>
                </a:solidFill>
              </a:rPr>
              <a:t> </a:t>
            </a:r>
            <a:fld id="{D3500657-514F-4A71-8B2A-644976227C5E}" type="slidenum">
              <a:rPr lang="en-US" sz="1600">
                <a:solidFill>
                  <a:srgbClr val="000000"/>
                </a:solidFill>
              </a:rPr>
              <a:pPr>
                <a:defRPr/>
              </a:pPr>
              <a:t>‹#›</a:t>
            </a:fld>
            <a:endParaRPr lang="en-US" sz="1600"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US" dirty="0">
                <a:solidFill>
                  <a:srgbClr val="000000"/>
                </a:solidFill>
              </a:rPr>
              <a:t> </a:t>
            </a:r>
            <a:fld id="{2A2CDFA8-13BA-40FA-A200-FB0693D4715A}" type="slidenum">
              <a:rPr lang="en-US" sz="1600">
                <a:solidFill>
                  <a:srgbClr val="000000"/>
                </a:solidFill>
              </a:rPr>
              <a:pPr>
                <a:defRPr/>
              </a:pPr>
              <a:t>‹#›</a:t>
            </a:fld>
            <a:endParaRPr lang="en-US" sz="1600"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dirty="0">
                <a:solidFill>
                  <a:srgbClr val="000000"/>
                </a:solidFill>
              </a:rPr>
              <a:t> </a:t>
            </a:r>
            <a:fld id="{D3500657-514F-4A71-8B2A-644976227C5E}" type="slidenum">
              <a:rPr lang="en-US" sz="1600">
                <a:solidFill>
                  <a:srgbClr val="000000"/>
                </a:solidFill>
              </a:rPr>
              <a:pPr>
                <a:defRPr/>
              </a:pPr>
              <a:t>‹#›</a:t>
            </a:fld>
            <a:endParaRPr lang="en-US" sz="1600"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r>
              <a:rPr lang="en-US" dirty="0">
                <a:solidFill>
                  <a:srgbClr val="000000"/>
                </a:solidFill>
              </a:rPr>
              <a:t> </a:t>
            </a:r>
            <a:fld id="{2A2CDFA8-13BA-40FA-A200-FB0693D4715A}" type="slidenum">
              <a:rPr lang="en-US" sz="1600">
                <a:solidFill>
                  <a:srgbClr val="000000"/>
                </a:solidFill>
              </a:rPr>
              <a:pPr>
                <a:defRPr/>
              </a:pPr>
              <a:t>‹#›</a:t>
            </a:fld>
            <a:endParaRPr lang="en-US" sz="1600" dirty="0">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sz="quarter" idx="10"/>
          </p:nvPr>
        </p:nvSpPr>
        <p:spPr>
          <a:ln/>
        </p:spPr>
        <p:txBody>
          <a:bodyPr/>
          <a:lstStyle>
            <a:lvl1pPr>
              <a:defRPr/>
            </a:lvl1pPr>
          </a:lstStyle>
          <a:p>
            <a:pPr>
              <a:defRPr/>
            </a:pPr>
            <a:r>
              <a:rPr lang="en-US" dirty="0">
                <a:solidFill>
                  <a:srgbClr val="000000"/>
                </a:solidFill>
              </a:rPr>
              <a:t> </a:t>
            </a:r>
            <a:fld id="{D3500657-514F-4A71-8B2A-644976227C5E}" type="slidenum">
              <a:rPr lang="en-US" sz="1600">
                <a:solidFill>
                  <a:srgbClr val="000000"/>
                </a:solidFill>
              </a:rPr>
              <a:pPr>
                <a:defRPr/>
              </a:pPr>
              <a:t>‹#›</a:t>
            </a:fld>
            <a:endParaRPr lang="en-US" sz="1600"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1" descr="ColorBarBackgrounds-Red.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4" name="Rectangle 2"/>
          <p:cNvSpPr>
            <a:spLocks noGrp="1" noChangeArrowheads="1"/>
          </p:cNvSpPr>
          <p:nvPr>
            <p:ph type="ctrTitle"/>
          </p:nvPr>
        </p:nvSpPr>
        <p:spPr>
          <a:xfrm>
            <a:off x="0" y="2115992"/>
            <a:ext cx="9143999" cy="753136"/>
          </a:xfrm>
          <a:effectLst/>
        </p:spPr>
        <p:txBody>
          <a:bodyPr/>
          <a:lstStyle>
            <a:lvl1pPr algn="ctr">
              <a:defRPr b="1" i="0">
                <a:solidFill>
                  <a:schemeClr val="bg1"/>
                </a:solidFill>
                <a:latin typeface="+mj-lt"/>
                <a:cs typeface="DIN-Bold"/>
              </a:defRPr>
            </a:lvl1pPr>
          </a:lstStyle>
          <a:p>
            <a:endParaRPr lang="en-US" dirty="0"/>
          </a:p>
        </p:txBody>
      </p:sp>
      <p:sp>
        <p:nvSpPr>
          <p:cNvPr id="3075" name="Rectangle 3"/>
          <p:cNvSpPr>
            <a:spLocks noGrp="1" noChangeArrowheads="1"/>
          </p:cNvSpPr>
          <p:nvPr>
            <p:ph type="subTitle" idx="1"/>
          </p:nvPr>
        </p:nvSpPr>
        <p:spPr>
          <a:xfrm>
            <a:off x="0" y="2975918"/>
            <a:ext cx="9144000" cy="455041"/>
          </a:xfrm>
          <a:effectLst/>
        </p:spPr>
        <p:txBody>
          <a:bodyPr/>
          <a:lstStyle>
            <a:lvl1pPr marL="0" indent="0" algn="ctr">
              <a:buFontTx/>
              <a:buNone/>
              <a:defRPr sz="2000" b="1" i="1">
                <a:solidFill>
                  <a:schemeClr val="bg1"/>
                </a:solidFill>
                <a:latin typeface="+mj-lt"/>
                <a:cs typeface="DIN-Bold"/>
              </a:defRPr>
            </a:lvl1pPr>
          </a:lstStyle>
          <a:p>
            <a:r>
              <a:rPr lang="en-US" dirty="0"/>
              <a:t>Click to edit Master subtitle style</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627176" y="5991448"/>
            <a:ext cx="1177122" cy="642185"/>
          </a:xfrm>
          <a:prstGeom prst="rect">
            <a:avLst/>
          </a:prstGeom>
        </p:spPr>
      </p:pic>
    </p:spTree>
    <p:extLst>
      <p:ext uri="{BB962C8B-B14F-4D97-AF65-F5344CB8AC3E}">
        <p14:creationId xmlns:p14="http://schemas.microsoft.com/office/powerpoint/2010/main" val="35794056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57150"/>
            <a:ext cx="8229600" cy="1143000"/>
          </a:xfrm>
          <a:prstGeom prst="rect">
            <a:avLst/>
          </a:prstGeom>
          <a:noFill/>
          <a:ln w="9525">
            <a:noFill/>
            <a:miter lim="800000"/>
            <a:headEnd/>
            <a:tailEnd/>
          </a:ln>
        </p:spPr>
        <p:txBody>
          <a:bodyPr vert="horz" wrap="square" lIns="0" tIns="0" rIns="0" bIns="54864"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20838"/>
            <a:ext cx="8229600" cy="4475162"/>
          </a:xfrm>
          <a:prstGeom prst="rect">
            <a:avLst/>
          </a:prstGeom>
          <a:noFill/>
          <a:ln w="9525">
            <a:noFill/>
            <a:miter lim="800000"/>
            <a:headEnd/>
            <a:tailEnd/>
          </a:ln>
        </p:spPr>
        <p:txBody>
          <a:bodyPr vert="horz" wrap="square" lIns="0" tIns="0" rIns="109728"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4" name="Rectangle 8"/>
          <p:cNvSpPr>
            <a:spLocks noGrp="1" noChangeArrowheads="1"/>
          </p:cNvSpPr>
          <p:nvPr>
            <p:ph type="sldNum" sz="quarter" idx="4"/>
          </p:nvPr>
        </p:nvSpPr>
        <p:spPr bwMode="gray">
          <a:xfrm>
            <a:off x="8359775" y="6450013"/>
            <a:ext cx="654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95000"/>
              </a:lnSpc>
              <a:defRPr sz="800"/>
            </a:lvl1pPr>
          </a:lstStyle>
          <a:p>
            <a:pPr eaLnBrk="0" hangingPunct="0">
              <a:defRPr/>
            </a:pPr>
            <a:r>
              <a:rPr lang="en-US" dirty="0">
                <a:solidFill>
                  <a:srgbClr val="000000"/>
                </a:solidFill>
              </a:rPr>
              <a:t> </a:t>
            </a:r>
            <a:fld id="{40167FFB-08E9-4590-AE0B-9634F5D3AC3B}" type="slidenum">
              <a:rPr lang="en-US" sz="1600">
                <a:solidFill>
                  <a:srgbClr val="000000"/>
                </a:solidFill>
              </a:rPr>
              <a:pPr eaLnBrk="0" hangingPunct="0">
                <a:defRPr/>
              </a:pPr>
              <a:t>‹#›</a:t>
            </a:fld>
            <a:endParaRPr lang="en-US" sz="16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79" r:id="rId2"/>
  </p:sldLayoutIdLst>
  <p:hf hdr="0" ftr="0" dt="0"/>
  <p:txStyles>
    <p:titleStyle>
      <a:lvl1pPr algn="l" rtl="0" eaLnBrk="0" fontAlgn="base" hangingPunct="0">
        <a:lnSpc>
          <a:spcPts val="4100"/>
        </a:lnSpc>
        <a:spcBef>
          <a:spcPct val="0"/>
        </a:spcBef>
        <a:spcAft>
          <a:spcPct val="0"/>
        </a:spcAft>
        <a:defRPr sz="3600" b="1">
          <a:solidFill>
            <a:srgbClr val="FF0000"/>
          </a:solidFill>
          <a:latin typeface="+mj-lt"/>
          <a:ea typeface="+mj-ea"/>
          <a:cs typeface="+mj-cs"/>
        </a:defRPr>
      </a:lvl1pPr>
      <a:lvl2pPr algn="l" rtl="0" eaLnBrk="0" fontAlgn="base" hangingPunct="0">
        <a:lnSpc>
          <a:spcPts val="4100"/>
        </a:lnSpc>
        <a:spcBef>
          <a:spcPct val="0"/>
        </a:spcBef>
        <a:spcAft>
          <a:spcPct val="0"/>
        </a:spcAft>
        <a:defRPr sz="3600" b="1">
          <a:solidFill>
            <a:srgbClr val="FF0000"/>
          </a:solidFill>
          <a:latin typeface="Arial" charset="0"/>
        </a:defRPr>
      </a:lvl2pPr>
      <a:lvl3pPr algn="l" rtl="0" eaLnBrk="0" fontAlgn="base" hangingPunct="0">
        <a:lnSpc>
          <a:spcPts val="4100"/>
        </a:lnSpc>
        <a:spcBef>
          <a:spcPct val="0"/>
        </a:spcBef>
        <a:spcAft>
          <a:spcPct val="0"/>
        </a:spcAft>
        <a:defRPr sz="3600" b="1">
          <a:solidFill>
            <a:srgbClr val="FF0000"/>
          </a:solidFill>
          <a:latin typeface="Arial" charset="0"/>
        </a:defRPr>
      </a:lvl3pPr>
      <a:lvl4pPr algn="l" rtl="0" eaLnBrk="0" fontAlgn="base" hangingPunct="0">
        <a:lnSpc>
          <a:spcPts val="4100"/>
        </a:lnSpc>
        <a:spcBef>
          <a:spcPct val="0"/>
        </a:spcBef>
        <a:spcAft>
          <a:spcPct val="0"/>
        </a:spcAft>
        <a:defRPr sz="3600" b="1">
          <a:solidFill>
            <a:srgbClr val="FF0000"/>
          </a:solidFill>
          <a:latin typeface="Arial" charset="0"/>
        </a:defRPr>
      </a:lvl4pPr>
      <a:lvl5pPr algn="l" rtl="0" eaLnBrk="0" fontAlgn="base" hangingPunct="0">
        <a:lnSpc>
          <a:spcPts val="4100"/>
        </a:lnSpc>
        <a:spcBef>
          <a:spcPct val="0"/>
        </a:spcBef>
        <a:spcAft>
          <a:spcPct val="0"/>
        </a:spcAft>
        <a:defRPr sz="3600" b="1">
          <a:solidFill>
            <a:srgbClr val="FF0000"/>
          </a:solidFill>
          <a:latin typeface="Arial" charset="0"/>
        </a:defRPr>
      </a:lvl5pPr>
      <a:lvl6pPr marL="457200" algn="l" rtl="0" eaLnBrk="0" fontAlgn="base" hangingPunct="0">
        <a:lnSpc>
          <a:spcPts val="4100"/>
        </a:lnSpc>
        <a:spcBef>
          <a:spcPct val="0"/>
        </a:spcBef>
        <a:spcAft>
          <a:spcPct val="0"/>
        </a:spcAft>
        <a:defRPr sz="3600" b="1">
          <a:solidFill>
            <a:srgbClr val="FF0000"/>
          </a:solidFill>
          <a:latin typeface="Arial" charset="0"/>
        </a:defRPr>
      </a:lvl6pPr>
      <a:lvl7pPr marL="914400" algn="l" rtl="0" eaLnBrk="0" fontAlgn="base" hangingPunct="0">
        <a:lnSpc>
          <a:spcPts val="4100"/>
        </a:lnSpc>
        <a:spcBef>
          <a:spcPct val="0"/>
        </a:spcBef>
        <a:spcAft>
          <a:spcPct val="0"/>
        </a:spcAft>
        <a:defRPr sz="3600" b="1">
          <a:solidFill>
            <a:srgbClr val="FF0000"/>
          </a:solidFill>
          <a:latin typeface="Arial" charset="0"/>
        </a:defRPr>
      </a:lvl7pPr>
      <a:lvl8pPr marL="1371600" algn="l" rtl="0" eaLnBrk="0" fontAlgn="base" hangingPunct="0">
        <a:lnSpc>
          <a:spcPts val="4100"/>
        </a:lnSpc>
        <a:spcBef>
          <a:spcPct val="0"/>
        </a:spcBef>
        <a:spcAft>
          <a:spcPct val="0"/>
        </a:spcAft>
        <a:defRPr sz="3600" b="1">
          <a:solidFill>
            <a:srgbClr val="FF0000"/>
          </a:solidFill>
          <a:latin typeface="Arial" charset="0"/>
        </a:defRPr>
      </a:lvl8pPr>
      <a:lvl9pPr marL="1828800" algn="l" rtl="0" eaLnBrk="0" fontAlgn="base" hangingPunct="0">
        <a:lnSpc>
          <a:spcPts val="4100"/>
        </a:lnSpc>
        <a:spcBef>
          <a:spcPct val="0"/>
        </a:spcBef>
        <a:spcAft>
          <a:spcPct val="0"/>
        </a:spcAft>
        <a:defRPr sz="3600" b="1">
          <a:solidFill>
            <a:srgbClr val="FF0000"/>
          </a:solidFill>
          <a:latin typeface="Arial" charset="0"/>
        </a:defRPr>
      </a:lvl9pPr>
    </p:titleStyle>
    <p:bodyStyle>
      <a:lvl1pPr marL="342900" indent="-342900" algn="l" rtl="0" eaLnBrk="0" fontAlgn="base" hangingPunct="0">
        <a:lnSpc>
          <a:spcPct val="95000"/>
        </a:lnSpc>
        <a:spcBef>
          <a:spcPct val="75000"/>
        </a:spcBef>
        <a:spcAft>
          <a:spcPct val="0"/>
        </a:spcAft>
        <a:defRPr sz="2600">
          <a:solidFill>
            <a:schemeClr val="tx1"/>
          </a:solidFill>
          <a:latin typeface="+mn-lt"/>
          <a:ea typeface="+mn-ea"/>
          <a:cs typeface="+mn-cs"/>
        </a:defRPr>
      </a:lvl1pPr>
      <a:lvl2pPr marL="339725" indent="-225425" algn="l" rtl="0" eaLnBrk="0" fontAlgn="base" hangingPunct="0">
        <a:lnSpc>
          <a:spcPct val="95000"/>
        </a:lnSpc>
        <a:spcBef>
          <a:spcPct val="25000"/>
        </a:spcBef>
        <a:spcAft>
          <a:spcPct val="0"/>
        </a:spcAft>
        <a:buSzPct val="80000"/>
        <a:buChar char="•"/>
        <a:defRPr sz="2000">
          <a:solidFill>
            <a:schemeClr val="tx1"/>
          </a:solidFill>
          <a:latin typeface="+mn-lt"/>
        </a:defRPr>
      </a:lvl2pPr>
      <a:lvl3pPr marL="795338" indent="-220663" algn="l" rtl="0" eaLnBrk="0" fontAlgn="base" hangingPunct="0">
        <a:lnSpc>
          <a:spcPct val="95000"/>
        </a:lnSpc>
        <a:spcBef>
          <a:spcPct val="25000"/>
        </a:spcBef>
        <a:spcAft>
          <a:spcPct val="0"/>
        </a:spcAft>
        <a:buChar char="–"/>
        <a:defRPr>
          <a:solidFill>
            <a:schemeClr val="tx1"/>
          </a:solidFill>
          <a:latin typeface="+mn-lt"/>
        </a:defRPr>
      </a:lvl3pPr>
      <a:lvl4pPr marL="1252538" indent="-222250" algn="l" rtl="0" eaLnBrk="0" fontAlgn="base" hangingPunct="0">
        <a:lnSpc>
          <a:spcPct val="95000"/>
        </a:lnSpc>
        <a:spcBef>
          <a:spcPct val="25000"/>
        </a:spcBef>
        <a:spcAft>
          <a:spcPct val="0"/>
        </a:spcAft>
        <a:buChar char="–"/>
        <a:defRPr>
          <a:solidFill>
            <a:schemeClr val="tx1"/>
          </a:solidFill>
          <a:latin typeface="+mn-lt"/>
        </a:defRPr>
      </a:lvl4pPr>
      <a:lvl5pPr marL="1709738" indent="-222250" algn="l" rtl="0" eaLnBrk="0" fontAlgn="base" hangingPunct="0">
        <a:lnSpc>
          <a:spcPct val="95000"/>
        </a:lnSpc>
        <a:spcBef>
          <a:spcPct val="25000"/>
        </a:spcBef>
        <a:spcAft>
          <a:spcPct val="0"/>
        </a:spcAft>
        <a:buChar char="–"/>
        <a:defRPr>
          <a:solidFill>
            <a:schemeClr val="tx1"/>
          </a:solidFill>
          <a:latin typeface="+mn-lt"/>
        </a:defRPr>
      </a:lvl5pPr>
      <a:lvl6pPr marL="2166938" indent="-222250" algn="l" rtl="0" eaLnBrk="0" fontAlgn="base" hangingPunct="0">
        <a:lnSpc>
          <a:spcPct val="95000"/>
        </a:lnSpc>
        <a:spcBef>
          <a:spcPct val="25000"/>
        </a:spcBef>
        <a:spcAft>
          <a:spcPct val="0"/>
        </a:spcAft>
        <a:buChar char="–"/>
        <a:defRPr>
          <a:solidFill>
            <a:schemeClr val="tx1"/>
          </a:solidFill>
          <a:latin typeface="+mn-lt"/>
        </a:defRPr>
      </a:lvl6pPr>
      <a:lvl7pPr marL="2624138" indent="-222250" algn="l" rtl="0" eaLnBrk="0" fontAlgn="base" hangingPunct="0">
        <a:lnSpc>
          <a:spcPct val="95000"/>
        </a:lnSpc>
        <a:spcBef>
          <a:spcPct val="25000"/>
        </a:spcBef>
        <a:spcAft>
          <a:spcPct val="0"/>
        </a:spcAft>
        <a:buChar char="–"/>
        <a:defRPr>
          <a:solidFill>
            <a:schemeClr val="tx1"/>
          </a:solidFill>
          <a:latin typeface="+mn-lt"/>
        </a:defRPr>
      </a:lvl7pPr>
      <a:lvl8pPr marL="3081338" indent="-222250" algn="l" rtl="0" eaLnBrk="0" fontAlgn="base" hangingPunct="0">
        <a:lnSpc>
          <a:spcPct val="95000"/>
        </a:lnSpc>
        <a:spcBef>
          <a:spcPct val="25000"/>
        </a:spcBef>
        <a:spcAft>
          <a:spcPct val="0"/>
        </a:spcAft>
        <a:buChar char="–"/>
        <a:defRPr>
          <a:solidFill>
            <a:schemeClr val="tx1"/>
          </a:solidFill>
          <a:latin typeface="+mn-lt"/>
        </a:defRPr>
      </a:lvl8pPr>
      <a:lvl9pPr marL="3538538" indent="-222250" algn="l" rtl="0" eaLnBrk="0" fontAlgn="base" hangingPunct="0">
        <a:lnSpc>
          <a:spcPct val="9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57150"/>
            <a:ext cx="8229600" cy="1143000"/>
          </a:xfrm>
          <a:prstGeom prst="rect">
            <a:avLst/>
          </a:prstGeom>
          <a:noFill/>
          <a:ln w="9525">
            <a:noFill/>
            <a:miter lim="800000"/>
            <a:headEnd/>
            <a:tailEnd/>
          </a:ln>
        </p:spPr>
        <p:txBody>
          <a:bodyPr vert="horz" wrap="square" lIns="0" tIns="0" rIns="0" bIns="54864"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20838"/>
            <a:ext cx="8229600" cy="4475162"/>
          </a:xfrm>
          <a:prstGeom prst="rect">
            <a:avLst/>
          </a:prstGeom>
          <a:noFill/>
          <a:ln w="9525">
            <a:noFill/>
            <a:miter lim="800000"/>
            <a:headEnd/>
            <a:tailEnd/>
          </a:ln>
        </p:spPr>
        <p:txBody>
          <a:bodyPr vert="horz" wrap="square" lIns="0" tIns="0" rIns="109728"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4" name="Rectangle 8"/>
          <p:cNvSpPr>
            <a:spLocks noGrp="1" noChangeArrowheads="1"/>
          </p:cNvSpPr>
          <p:nvPr>
            <p:ph type="sldNum" sz="quarter" idx="4"/>
          </p:nvPr>
        </p:nvSpPr>
        <p:spPr bwMode="gray">
          <a:xfrm>
            <a:off x="8359775" y="6450013"/>
            <a:ext cx="654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95000"/>
              </a:lnSpc>
              <a:defRPr sz="800"/>
            </a:lvl1pPr>
          </a:lstStyle>
          <a:p>
            <a:pPr eaLnBrk="0" hangingPunct="0">
              <a:defRPr/>
            </a:pPr>
            <a:r>
              <a:rPr lang="en-US" dirty="0">
                <a:solidFill>
                  <a:srgbClr val="000000"/>
                </a:solidFill>
              </a:rPr>
              <a:t> </a:t>
            </a:r>
            <a:fld id="{40167FFB-08E9-4590-AE0B-9634F5D3AC3B}" type="slidenum">
              <a:rPr lang="en-US" sz="1600">
                <a:solidFill>
                  <a:srgbClr val="000000"/>
                </a:solidFill>
              </a:rPr>
              <a:pPr eaLnBrk="0" hangingPunct="0">
                <a:defRPr/>
              </a:pPr>
              <a:t>‹#›</a:t>
            </a:fld>
            <a:endParaRPr lang="en-US" sz="16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rtl="0" eaLnBrk="0" fontAlgn="base" hangingPunct="0">
        <a:lnSpc>
          <a:spcPts val="4100"/>
        </a:lnSpc>
        <a:spcBef>
          <a:spcPct val="0"/>
        </a:spcBef>
        <a:spcAft>
          <a:spcPct val="0"/>
        </a:spcAft>
        <a:defRPr sz="3600" b="1">
          <a:solidFill>
            <a:srgbClr val="FF0000"/>
          </a:solidFill>
          <a:latin typeface="+mj-lt"/>
          <a:ea typeface="+mj-ea"/>
          <a:cs typeface="+mj-cs"/>
        </a:defRPr>
      </a:lvl1pPr>
      <a:lvl2pPr algn="l" rtl="0" eaLnBrk="0" fontAlgn="base" hangingPunct="0">
        <a:lnSpc>
          <a:spcPts val="4100"/>
        </a:lnSpc>
        <a:spcBef>
          <a:spcPct val="0"/>
        </a:spcBef>
        <a:spcAft>
          <a:spcPct val="0"/>
        </a:spcAft>
        <a:defRPr sz="3600" b="1">
          <a:solidFill>
            <a:srgbClr val="FF0000"/>
          </a:solidFill>
          <a:latin typeface="Arial" charset="0"/>
        </a:defRPr>
      </a:lvl2pPr>
      <a:lvl3pPr algn="l" rtl="0" eaLnBrk="0" fontAlgn="base" hangingPunct="0">
        <a:lnSpc>
          <a:spcPts val="4100"/>
        </a:lnSpc>
        <a:spcBef>
          <a:spcPct val="0"/>
        </a:spcBef>
        <a:spcAft>
          <a:spcPct val="0"/>
        </a:spcAft>
        <a:defRPr sz="3600" b="1">
          <a:solidFill>
            <a:srgbClr val="FF0000"/>
          </a:solidFill>
          <a:latin typeface="Arial" charset="0"/>
        </a:defRPr>
      </a:lvl3pPr>
      <a:lvl4pPr algn="l" rtl="0" eaLnBrk="0" fontAlgn="base" hangingPunct="0">
        <a:lnSpc>
          <a:spcPts val="4100"/>
        </a:lnSpc>
        <a:spcBef>
          <a:spcPct val="0"/>
        </a:spcBef>
        <a:spcAft>
          <a:spcPct val="0"/>
        </a:spcAft>
        <a:defRPr sz="3600" b="1">
          <a:solidFill>
            <a:srgbClr val="FF0000"/>
          </a:solidFill>
          <a:latin typeface="Arial" charset="0"/>
        </a:defRPr>
      </a:lvl4pPr>
      <a:lvl5pPr algn="l" rtl="0" eaLnBrk="0" fontAlgn="base" hangingPunct="0">
        <a:lnSpc>
          <a:spcPts val="4100"/>
        </a:lnSpc>
        <a:spcBef>
          <a:spcPct val="0"/>
        </a:spcBef>
        <a:spcAft>
          <a:spcPct val="0"/>
        </a:spcAft>
        <a:defRPr sz="3600" b="1">
          <a:solidFill>
            <a:srgbClr val="FF0000"/>
          </a:solidFill>
          <a:latin typeface="Arial" charset="0"/>
        </a:defRPr>
      </a:lvl5pPr>
      <a:lvl6pPr marL="457200" algn="l" rtl="0" eaLnBrk="0" fontAlgn="base" hangingPunct="0">
        <a:lnSpc>
          <a:spcPts val="4100"/>
        </a:lnSpc>
        <a:spcBef>
          <a:spcPct val="0"/>
        </a:spcBef>
        <a:spcAft>
          <a:spcPct val="0"/>
        </a:spcAft>
        <a:defRPr sz="3600" b="1">
          <a:solidFill>
            <a:srgbClr val="FF0000"/>
          </a:solidFill>
          <a:latin typeface="Arial" charset="0"/>
        </a:defRPr>
      </a:lvl6pPr>
      <a:lvl7pPr marL="914400" algn="l" rtl="0" eaLnBrk="0" fontAlgn="base" hangingPunct="0">
        <a:lnSpc>
          <a:spcPts val="4100"/>
        </a:lnSpc>
        <a:spcBef>
          <a:spcPct val="0"/>
        </a:spcBef>
        <a:spcAft>
          <a:spcPct val="0"/>
        </a:spcAft>
        <a:defRPr sz="3600" b="1">
          <a:solidFill>
            <a:srgbClr val="FF0000"/>
          </a:solidFill>
          <a:latin typeface="Arial" charset="0"/>
        </a:defRPr>
      </a:lvl7pPr>
      <a:lvl8pPr marL="1371600" algn="l" rtl="0" eaLnBrk="0" fontAlgn="base" hangingPunct="0">
        <a:lnSpc>
          <a:spcPts val="4100"/>
        </a:lnSpc>
        <a:spcBef>
          <a:spcPct val="0"/>
        </a:spcBef>
        <a:spcAft>
          <a:spcPct val="0"/>
        </a:spcAft>
        <a:defRPr sz="3600" b="1">
          <a:solidFill>
            <a:srgbClr val="FF0000"/>
          </a:solidFill>
          <a:latin typeface="Arial" charset="0"/>
        </a:defRPr>
      </a:lvl8pPr>
      <a:lvl9pPr marL="1828800" algn="l" rtl="0" eaLnBrk="0" fontAlgn="base" hangingPunct="0">
        <a:lnSpc>
          <a:spcPts val="4100"/>
        </a:lnSpc>
        <a:spcBef>
          <a:spcPct val="0"/>
        </a:spcBef>
        <a:spcAft>
          <a:spcPct val="0"/>
        </a:spcAft>
        <a:defRPr sz="3600" b="1">
          <a:solidFill>
            <a:srgbClr val="FF0000"/>
          </a:solidFill>
          <a:latin typeface="Arial" charset="0"/>
        </a:defRPr>
      </a:lvl9pPr>
    </p:titleStyle>
    <p:bodyStyle>
      <a:lvl1pPr marL="342900" indent="-342900" algn="l" rtl="0" eaLnBrk="0" fontAlgn="base" hangingPunct="0">
        <a:lnSpc>
          <a:spcPct val="95000"/>
        </a:lnSpc>
        <a:spcBef>
          <a:spcPct val="75000"/>
        </a:spcBef>
        <a:spcAft>
          <a:spcPct val="0"/>
        </a:spcAft>
        <a:defRPr sz="2600">
          <a:solidFill>
            <a:schemeClr val="tx1"/>
          </a:solidFill>
          <a:latin typeface="+mn-lt"/>
          <a:ea typeface="+mn-ea"/>
          <a:cs typeface="+mn-cs"/>
        </a:defRPr>
      </a:lvl1pPr>
      <a:lvl2pPr marL="339725" indent="-225425" algn="l" rtl="0" eaLnBrk="0" fontAlgn="base" hangingPunct="0">
        <a:lnSpc>
          <a:spcPct val="95000"/>
        </a:lnSpc>
        <a:spcBef>
          <a:spcPct val="25000"/>
        </a:spcBef>
        <a:spcAft>
          <a:spcPct val="0"/>
        </a:spcAft>
        <a:buSzPct val="80000"/>
        <a:buChar char="•"/>
        <a:defRPr sz="2000">
          <a:solidFill>
            <a:schemeClr val="tx1"/>
          </a:solidFill>
          <a:latin typeface="+mn-lt"/>
        </a:defRPr>
      </a:lvl2pPr>
      <a:lvl3pPr marL="795338" indent="-220663" algn="l" rtl="0" eaLnBrk="0" fontAlgn="base" hangingPunct="0">
        <a:lnSpc>
          <a:spcPct val="95000"/>
        </a:lnSpc>
        <a:spcBef>
          <a:spcPct val="25000"/>
        </a:spcBef>
        <a:spcAft>
          <a:spcPct val="0"/>
        </a:spcAft>
        <a:buChar char="–"/>
        <a:defRPr>
          <a:solidFill>
            <a:schemeClr val="tx1"/>
          </a:solidFill>
          <a:latin typeface="+mn-lt"/>
        </a:defRPr>
      </a:lvl3pPr>
      <a:lvl4pPr marL="1252538" indent="-222250" algn="l" rtl="0" eaLnBrk="0" fontAlgn="base" hangingPunct="0">
        <a:lnSpc>
          <a:spcPct val="95000"/>
        </a:lnSpc>
        <a:spcBef>
          <a:spcPct val="25000"/>
        </a:spcBef>
        <a:spcAft>
          <a:spcPct val="0"/>
        </a:spcAft>
        <a:buChar char="–"/>
        <a:defRPr>
          <a:solidFill>
            <a:schemeClr val="tx1"/>
          </a:solidFill>
          <a:latin typeface="+mn-lt"/>
        </a:defRPr>
      </a:lvl4pPr>
      <a:lvl5pPr marL="1709738" indent="-222250" algn="l" rtl="0" eaLnBrk="0" fontAlgn="base" hangingPunct="0">
        <a:lnSpc>
          <a:spcPct val="95000"/>
        </a:lnSpc>
        <a:spcBef>
          <a:spcPct val="25000"/>
        </a:spcBef>
        <a:spcAft>
          <a:spcPct val="0"/>
        </a:spcAft>
        <a:buChar char="–"/>
        <a:defRPr>
          <a:solidFill>
            <a:schemeClr val="tx1"/>
          </a:solidFill>
          <a:latin typeface="+mn-lt"/>
        </a:defRPr>
      </a:lvl5pPr>
      <a:lvl6pPr marL="2166938" indent="-222250" algn="l" rtl="0" eaLnBrk="0" fontAlgn="base" hangingPunct="0">
        <a:lnSpc>
          <a:spcPct val="95000"/>
        </a:lnSpc>
        <a:spcBef>
          <a:spcPct val="25000"/>
        </a:spcBef>
        <a:spcAft>
          <a:spcPct val="0"/>
        </a:spcAft>
        <a:buChar char="–"/>
        <a:defRPr>
          <a:solidFill>
            <a:schemeClr val="tx1"/>
          </a:solidFill>
          <a:latin typeface="+mn-lt"/>
        </a:defRPr>
      </a:lvl6pPr>
      <a:lvl7pPr marL="2624138" indent="-222250" algn="l" rtl="0" eaLnBrk="0" fontAlgn="base" hangingPunct="0">
        <a:lnSpc>
          <a:spcPct val="95000"/>
        </a:lnSpc>
        <a:spcBef>
          <a:spcPct val="25000"/>
        </a:spcBef>
        <a:spcAft>
          <a:spcPct val="0"/>
        </a:spcAft>
        <a:buChar char="–"/>
        <a:defRPr>
          <a:solidFill>
            <a:schemeClr val="tx1"/>
          </a:solidFill>
          <a:latin typeface="+mn-lt"/>
        </a:defRPr>
      </a:lvl7pPr>
      <a:lvl8pPr marL="3081338" indent="-222250" algn="l" rtl="0" eaLnBrk="0" fontAlgn="base" hangingPunct="0">
        <a:lnSpc>
          <a:spcPct val="95000"/>
        </a:lnSpc>
        <a:spcBef>
          <a:spcPct val="25000"/>
        </a:spcBef>
        <a:spcAft>
          <a:spcPct val="0"/>
        </a:spcAft>
        <a:buChar char="–"/>
        <a:defRPr>
          <a:solidFill>
            <a:schemeClr val="tx1"/>
          </a:solidFill>
          <a:latin typeface="+mn-lt"/>
        </a:defRPr>
      </a:lvl8pPr>
      <a:lvl9pPr marL="3538538" indent="-222250" algn="l" rtl="0" eaLnBrk="0" fontAlgn="base" hangingPunct="0">
        <a:lnSpc>
          <a:spcPct val="9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57150"/>
            <a:ext cx="8229600" cy="1143000"/>
          </a:xfrm>
          <a:prstGeom prst="rect">
            <a:avLst/>
          </a:prstGeom>
          <a:noFill/>
          <a:ln w="9525">
            <a:noFill/>
            <a:miter lim="800000"/>
            <a:headEnd/>
            <a:tailEnd/>
          </a:ln>
        </p:spPr>
        <p:txBody>
          <a:bodyPr vert="horz" wrap="square" lIns="0" tIns="0" rIns="0" bIns="54864"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20838"/>
            <a:ext cx="8229600" cy="4475162"/>
          </a:xfrm>
          <a:prstGeom prst="rect">
            <a:avLst/>
          </a:prstGeom>
          <a:noFill/>
          <a:ln w="9525">
            <a:noFill/>
            <a:miter lim="800000"/>
            <a:headEnd/>
            <a:tailEnd/>
          </a:ln>
        </p:spPr>
        <p:txBody>
          <a:bodyPr vert="horz" wrap="square" lIns="0" tIns="0" rIns="109728"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4" name="Rectangle 8"/>
          <p:cNvSpPr>
            <a:spLocks noGrp="1" noChangeArrowheads="1"/>
          </p:cNvSpPr>
          <p:nvPr>
            <p:ph type="sldNum" sz="quarter" idx="4"/>
          </p:nvPr>
        </p:nvSpPr>
        <p:spPr bwMode="gray">
          <a:xfrm>
            <a:off x="8359775" y="6450013"/>
            <a:ext cx="654050" cy="2603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lnSpc>
                <a:spcPct val="95000"/>
              </a:lnSpc>
              <a:defRPr sz="800"/>
            </a:lvl1pPr>
          </a:lstStyle>
          <a:p>
            <a:pPr eaLnBrk="0" hangingPunct="0">
              <a:defRPr/>
            </a:pPr>
            <a:r>
              <a:rPr lang="en-US" dirty="0">
                <a:solidFill>
                  <a:srgbClr val="000000"/>
                </a:solidFill>
              </a:rPr>
              <a:t> </a:t>
            </a:r>
            <a:fld id="{40167FFB-08E9-4590-AE0B-9634F5D3AC3B}" type="slidenum">
              <a:rPr lang="en-US" sz="1600">
                <a:solidFill>
                  <a:srgbClr val="000000"/>
                </a:solidFill>
              </a:rPr>
              <a:pPr eaLnBrk="0" hangingPunct="0">
                <a:defRPr/>
              </a:pPr>
              <a:t>‹#›</a:t>
            </a:fld>
            <a:endParaRPr lang="en-US" sz="160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80" r:id="rId2"/>
  </p:sldLayoutIdLst>
  <p:hf hdr="0" ftr="0" dt="0"/>
  <p:txStyles>
    <p:titleStyle>
      <a:lvl1pPr algn="l" rtl="0" eaLnBrk="0" fontAlgn="base" hangingPunct="0">
        <a:lnSpc>
          <a:spcPts val="4100"/>
        </a:lnSpc>
        <a:spcBef>
          <a:spcPct val="0"/>
        </a:spcBef>
        <a:spcAft>
          <a:spcPct val="0"/>
        </a:spcAft>
        <a:defRPr sz="3600" b="1">
          <a:solidFill>
            <a:srgbClr val="FF0000"/>
          </a:solidFill>
          <a:latin typeface="+mj-lt"/>
          <a:ea typeface="+mj-ea"/>
          <a:cs typeface="+mj-cs"/>
        </a:defRPr>
      </a:lvl1pPr>
      <a:lvl2pPr algn="l" rtl="0" eaLnBrk="0" fontAlgn="base" hangingPunct="0">
        <a:lnSpc>
          <a:spcPts val="4100"/>
        </a:lnSpc>
        <a:spcBef>
          <a:spcPct val="0"/>
        </a:spcBef>
        <a:spcAft>
          <a:spcPct val="0"/>
        </a:spcAft>
        <a:defRPr sz="3600" b="1">
          <a:solidFill>
            <a:srgbClr val="FF0000"/>
          </a:solidFill>
          <a:latin typeface="Arial" charset="0"/>
        </a:defRPr>
      </a:lvl2pPr>
      <a:lvl3pPr algn="l" rtl="0" eaLnBrk="0" fontAlgn="base" hangingPunct="0">
        <a:lnSpc>
          <a:spcPts val="4100"/>
        </a:lnSpc>
        <a:spcBef>
          <a:spcPct val="0"/>
        </a:spcBef>
        <a:spcAft>
          <a:spcPct val="0"/>
        </a:spcAft>
        <a:defRPr sz="3600" b="1">
          <a:solidFill>
            <a:srgbClr val="FF0000"/>
          </a:solidFill>
          <a:latin typeface="Arial" charset="0"/>
        </a:defRPr>
      </a:lvl3pPr>
      <a:lvl4pPr algn="l" rtl="0" eaLnBrk="0" fontAlgn="base" hangingPunct="0">
        <a:lnSpc>
          <a:spcPts val="4100"/>
        </a:lnSpc>
        <a:spcBef>
          <a:spcPct val="0"/>
        </a:spcBef>
        <a:spcAft>
          <a:spcPct val="0"/>
        </a:spcAft>
        <a:defRPr sz="3600" b="1">
          <a:solidFill>
            <a:srgbClr val="FF0000"/>
          </a:solidFill>
          <a:latin typeface="Arial" charset="0"/>
        </a:defRPr>
      </a:lvl4pPr>
      <a:lvl5pPr algn="l" rtl="0" eaLnBrk="0" fontAlgn="base" hangingPunct="0">
        <a:lnSpc>
          <a:spcPts val="4100"/>
        </a:lnSpc>
        <a:spcBef>
          <a:spcPct val="0"/>
        </a:spcBef>
        <a:spcAft>
          <a:spcPct val="0"/>
        </a:spcAft>
        <a:defRPr sz="3600" b="1">
          <a:solidFill>
            <a:srgbClr val="FF0000"/>
          </a:solidFill>
          <a:latin typeface="Arial" charset="0"/>
        </a:defRPr>
      </a:lvl5pPr>
      <a:lvl6pPr marL="457200" algn="l" rtl="0" eaLnBrk="0" fontAlgn="base" hangingPunct="0">
        <a:lnSpc>
          <a:spcPts val="4100"/>
        </a:lnSpc>
        <a:spcBef>
          <a:spcPct val="0"/>
        </a:spcBef>
        <a:spcAft>
          <a:spcPct val="0"/>
        </a:spcAft>
        <a:defRPr sz="3600" b="1">
          <a:solidFill>
            <a:srgbClr val="FF0000"/>
          </a:solidFill>
          <a:latin typeface="Arial" charset="0"/>
        </a:defRPr>
      </a:lvl6pPr>
      <a:lvl7pPr marL="914400" algn="l" rtl="0" eaLnBrk="0" fontAlgn="base" hangingPunct="0">
        <a:lnSpc>
          <a:spcPts val="4100"/>
        </a:lnSpc>
        <a:spcBef>
          <a:spcPct val="0"/>
        </a:spcBef>
        <a:spcAft>
          <a:spcPct val="0"/>
        </a:spcAft>
        <a:defRPr sz="3600" b="1">
          <a:solidFill>
            <a:srgbClr val="FF0000"/>
          </a:solidFill>
          <a:latin typeface="Arial" charset="0"/>
        </a:defRPr>
      </a:lvl7pPr>
      <a:lvl8pPr marL="1371600" algn="l" rtl="0" eaLnBrk="0" fontAlgn="base" hangingPunct="0">
        <a:lnSpc>
          <a:spcPts val="4100"/>
        </a:lnSpc>
        <a:spcBef>
          <a:spcPct val="0"/>
        </a:spcBef>
        <a:spcAft>
          <a:spcPct val="0"/>
        </a:spcAft>
        <a:defRPr sz="3600" b="1">
          <a:solidFill>
            <a:srgbClr val="FF0000"/>
          </a:solidFill>
          <a:latin typeface="Arial" charset="0"/>
        </a:defRPr>
      </a:lvl8pPr>
      <a:lvl9pPr marL="1828800" algn="l" rtl="0" eaLnBrk="0" fontAlgn="base" hangingPunct="0">
        <a:lnSpc>
          <a:spcPts val="4100"/>
        </a:lnSpc>
        <a:spcBef>
          <a:spcPct val="0"/>
        </a:spcBef>
        <a:spcAft>
          <a:spcPct val="0"/>
        </a:spcAft>
        <a:defRPr sz="3600" b="1">
          <a:solidFill>
            <a:srgbClr val="FF0000"/>
          </a:solidFill>
          <a:latin typeface="Arial" charset="0"/>
        </a:defRPr>
      </a:lvl9pPr>
    </p:titleStyle>
    <p:bodyStyle>
      <a:lvl1pPr marL="342900" indent="-342900" algn="l" rtl="0" eaLnBrk="0" fontAlgn="base" hangingPunct="0">
        <a:lnSpc>
          <a:spcPct val="95000"/>
        </a:lnSpc>
        <a:spcBef>
          <a:spcPct val="75000"/>
        </a:spcBef>
        <a:spcAft>
          <a:spcPct val="0"/>
        </a:spcAft>
        <a:defRPr sz="2600">
          <a:solidFill>
            <a:schemeClr val="tx1"/>
          </a:solidFill>
          <a:latin typeface="+mn-lt"/>
          <a:ea typeface="+mn-ea"/>
          <a:cs typeface="+mn-cs"/>
        </a:defRPr>
      </a:lvl1pPr>
      <a:lvl2pPr marL="339725" indent="-225425" algn="l" rtl="0" eaLnBrk="0" fontAlgn="base" hangingPunct="0">
        <a:lnSpc>
          <a:spcPct val="95000"/>
        </a:lnSpc>
        <a:spcBef>
          <a:spcPct val="25000"/>
        </a:spcBef>
        <a:spcAft>
          <a:spcPct val="0"/>
        </a:spcAft>
        <a:buSzPct val="80000"/>
        <a:buChar char="•"/>
        <a:defRPr sz="2000">
          <a:solidFill>
            <a:schemeClr val="tx1"/>
          </a:solidFill>
          <a:latin typeface="+mn-lt"/>
        </a:defRPr>
      </a:lvl2pPr>
      <a:lvl3pPr marL="795338" indent="-220663" algn="l" rtl="0" eaLnBrk="0" fontAlgn="base" hangingPunct="0">
        <a:lnSpc>
          <a:spcPct val="95000"/>
        </a:lnSpc>
        <a:spcBef>
          <a:spcPct val="25000"/>
        </a:spcBef>
        <a:spcAft>
          <a:spcPct val="0"/>
        </a:spcAft>
        <a:buChar char="–"/>
        <a:defRPr>
          <a:solidFill>
            <a:schemeClr val="tx1"/>
          </a:solidFill>
          <a:latin typeface="+mn-lt"/>
        </a:defRPr>
      </a:lvl3pPr>
      <a:lvl4pPr marL="1252538" indent="-222250" algn="l" rtl="0" eaLnBrk="0" fontAlgn="base" hangingPunct="0">
        <a:lnSpc>
          <a:spcPct val="95000"/>
        </a:lnSpc>
        <a:spcBef>
          <a:spcPct val="25000"/>
        </a:spcBef>
        <a:spcAft>
          <a:spcPct val="0"/>
        </a:spcAft>
        <a:buChar char="–"/>
        <a:defRPr>
          <a:solidFill>
            <a:schemeClr val="tx1"/>
          </a:solidFill>
          <a:latin typeface="+mn-lt"/>
        </a:defRPr>
      </a:lvl4pPr>
      <a:lvl5pPr marL="1709738" indent="-222250" algn="l" rtl="0" eaLnBrk="0" fontAlgn="base" hangingPunct="0">
        <a:lnSpc>
          <a:spcPct val="95000"/>
        </a:lnSpc>
        <a:spcBef>
          <a:spcPct val="25000"/>
        </a:spcBef>
        <a:spcAft>
          <a:spcPct val="0"/>
        </a:spcAft>
        <a:buChar char="–"/>
        <a:defRPr>
          <a:solidFill>
            <a:schemeClr val="tx1"/>
          </a:solidFill>
          <a:latin typeface="+mn-lt"/>
        </a:defRPr>
      </a:lvl5pPr>
      <a:lvl6pPr marL="2166938" indent="-222250" algn="l" rtl="0" eaLnBrk="0" fontAlgn="base" hangingPunct="0">
        <a:lnSpc>
          <a:spcPct val="95000"/>
        </a:lnSpc>
        <a:spcBef>
          <a:spcPct val="25000"/>
        </a:spcBef>
        <a:spcAft>
          <a:spcPct val="0"/>
        </a:spcAft>
        <a:buChar char="–"/>
        <a:defRPr>
          <a:solidFill>
            <a:schemeClr val="tx1"/>
          </a:solidFill>
          <a:latin typeface="+mn-lt"/>
        </a:defRPr>
      </a:lvl6pPr>
      <a:lvl7pPr marL="2624138" indent="-222250" algn="l" rtl="0" eaLnBrk="0" fontAlgn="base" hangingPunct="0">
        <a:lnSpc>
          <a:spcPct val="95000"/>
        </a:lnSpc>
        <a:spcBef>
          <a:spcPct val="25000"/>
        </a:spcBef>
        <a:spcAft>
          <a:spcPct val="0"/>
        </a:spcAft>
        <a:buChar char="–"/>
        <a:defRPr>
          <a:solidFill>
            <a:schemeClr val="tx1"/>
          </a:solidFill>
          <a:latin typeface="+mn-lt"/>
        </a:defRPr>
      </a:lvl7pPr>
      <a:lvl8pPr marL="3081338" indent="-222250" algn="l" rtl="0" eaLnBrk="0" fontAlgn="base" hangingPunct="0">
        <a:lnSpc>
          <a:spcPct val="95000"/>
        </a:lnSpc>
        <a:spcBef>
          <a:spcPct val="25000"/>
        </a:spcBef>
        <a:spcAft>
          <a:spcPct val="0"/>
        </a:spcAft>
        <a:buChar char="–"/>
        <a:defRPr>
          <a:solidFill>
            <a:schemeClr val="tx1"/>
          </a:solidFill>
          <a:latin typeface="+mn-lt"/>
        </a:defRPr>
      </a:lvl8pPr>
      <a:lvl9pPr marL="3538538" indent="-222250" algn="l" rtl="0" eaLnBrk="0" fontAlgn="base" hangingPunct="0">
        <a:lnSpc>
          <a:spcPct val="9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olorBarHeaders-Red.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1143000"/>
          </a:xfrm>
          <a:prstGeom prst="rect">
            <a:avLst/>
          </a:prstGeom>
        </p:spPr>
      </p:pic>
      <p:sp>
        <p:nvSpPr>
          <p:cNvPr id="1027" name="Rectangle 2"/>
          <p:cNvSpPr>
            <a:spLocks noGrp="1" noChangeArrowheads="1"/>
          </p:cNvSpPr>
          <p:nvPr>
            <p:ph type="title"/>
          </p:nvPr>
        </p:nvSpPr>
        <p:spPr bwMode="auto">
          <a:xfrm>
            <a:off x="457200" y="33950"/>
            <a:ext cx="8229600" cy="1098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457200" y="1270128"/>
            <a:ext cx="8229600" cy="47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4"/>
          <p:cNvSpPr>
            <a:spLocks noGrp="1" noChangeArrowheads="1"/>
          </p:cNvSpPr>
          <p:nvPr>
            <p:ph type="dt" sz="half" idx="2"/>
          </p:nvPr>
        </p:nvSpPr>
        <p:spPr bwMode="auto">
          <a:xfrm>
            <a:off x="457200" y="6540827"/>
            <a:ext cx="2133600" cy="2144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vl1pPr>
          </a:lstStyle>
          <a:p>
            <a:fld id="{185B6A8B-2C0E-40CE-8859-53748CAEA8FF}" type="datetime1">
              <a:rPr lang="en-US" smtClean="0">
                <a:solidFill>
                  <a:srgbClr val="000000"/>
                </a:solidFill>
                <a:cs typeface="+mn-cs"/>
              </a:rPr>
              <a:pPr/>
              <a:t>9/12/2019</a:t>
            </a:fld>
            <a:endParaRPr lang="en-US" dirty="0">
              <a:solidFill>
                <a:srgbClr val="000000"/>
              </a:solidFill>
              <a:cs typeface="+mn-cs"/>
            </a:endParaRPr>
          </a:p>
        </p:txBody>
      </p:sp>
      <p:sp>
        <p:nvSpPr>
          <p:cNvPr id="1029" name="Rectangle 5"/>
          <p:cNvSpPr>
            <a:spLocks noGrp="1" noChangeArrowheads="1"/>
          </p:cNvSpPr>
          <p:nvPr>
            <p:ph type="ftr" sz="quarter" idx="3"/>
          </p:nvPr>
        </p:nvSpPr>
        <p:spPr bwMode="auto">
          <a:xfrm>
            <a:off x="3124200" y="6541367"/>
            <a:ext cx="2895600" cy="2252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vl1pPr>
          </a:lstStyle>
          <a:p>
            <a:r>
              <a:rPr lang="en-US" dirty="0">
                <a:solidFill>
                  <a:srgbClr val="000000"/>
                </a:solidFill>
                <a:cs typeface="+mn-cs"/>
              </a:rPr>
              <a:t>Company Confidential  © 2015 Eli Lilly and Company </a:t>
            </a:r>
          </a:p>
        </p:txBody>
      </p:sp>
      <p:sp>
        <p:nvSpPr>
          <p:cNvPr id="1030" name="Rectangle 6"/>
          <p:cNvSpPr>
            <a:spLocks noGrp="1" noChangeArrowheads="1"/>
          </p:cNvSpPr>
          <p:nvPr>
            <p:ph type="sldNum" sz="quarter" idx="4"/>
          </p:nvPr>
        </p:nvSpPr>
        <p:spPr bwMode="auto">
          <a:xfrm>
            <a:off x="6553200" y="6542447"/>
            <a:ext cx="2133600" cy="2468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64C47640-ECEC-E34E-A5C6-81F2A80A839B}" type="slidenum">
              <a:rPr lang="en-US" smtClean="0">
                <a:solidFill>
                  <a:srgbClr val="000000"/>
                </a:solidFill>
                <a:cs typeface="+mn-cs"/>
              </a:rPr>
              <a:pPr/>
              <a:t>‹#›</a:t>
            </a:fld>
            <a:endParaRPr lang="en-US" dirty="0">
              <a:solidFill>
                <a:srgbClr val="000000"/>
              </a:solidFill>
              <a:cs typeface="+mn-cs"/>
            </a:endParaRPr>
          </a:p>
        </p:txBody>
      </p:sp>
      <p:pic>
        <p:nvPicPr>
          <p:cNvPr id="4" name="Picture 3" descr="ColorBarFooters-Red.jp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6255045"/>
            <a:ext cx="9144000" cy="115824"/>
          </a:xfrm>
          <a:prstGeom prst="rect">
            <a:avLst/>
          </a:prstGeom>
        </p:spPr>
      </p:pic>
    </p:spTree>
  </p:cSld>
  <p:clrMap bg1="lt1" tx1="dk1" bg2="lt2" tx2="dk2" accent1="accent1" accent2="accent2" accent3="accent3" accent4="accent4" accent5="accent5" accent6="accent6" hlink="hlink" folHlink="folHlink"/>
  <p:sldLayoutIdLst>
    <p:sldLayoutId id="2147483682" r:id="rId1"/>
  </p:sldLayoutIdLst>
  <p:hf hdr="0"/>
  <p:txStyles>
    <p:titleStyle>
      <a:lvl1pPr algn="l" rtl="0" eaLnBrk="1" fontAlgn="base" hangingPunct="1">
        <a:spcBef>
          <a:spcPct val="0"/>
        </a:spcBef>
        <a:spcAft>
          <a:spcPct val="0"/>
        </a:spcAft>
        <a:defRPr sz="3600" b="1" i="0">
          <a:solidFill>
            <a:srgbClr val="FFFFFF"/>
          </a:solidFill>
          <a:latin typeface="+mj-lt"/>
          <a:ea typeface="ヒラギノ角ゴ Pro W3" charset="0"/>
          <a:cs typeface="DIN-Bold"/>
        </a:defRPr>
      </a:lvl1pPr>
      <a:lvl2pPr algn="l" rtl="0" eaLnBrk="1" fontAlgn="base" hangingPunct="1">
        <a:spcBef>
          <a:spcPct val="0"/>
        </a:spcBef>
        <a:spcAft>
          <a:spcPct val="0"/>
        </a:spcAft>
        <a:defRPr sz="3600" b="1">
          <a:solidFill>
            <a:schemeClr val="bg1"/>
          </a:solidFill>
          <a:latin typeface="Arial" charset="0"/>
          <a:ea typeface="ヒラギノ角ゴ Pro W3" charset="0"/>
        </a:defRPr>
      </a:lvl2pPr>
      <a:lvl3pPr algn="l" rtl="0" eaLnBrk="1" fontAlgn="base" hangingPunct="1">
        <a:spcBef>
          <a:spcPct val="0"/>
        </a:spcBef>
        <a:spcAft>
          <a:spcPct val="0"/>
        </a:spcAft>
        <a:defRPr sz="3600" b="1">
          <a:solidFill>
            <a:schemeClr val="bg1"/>
          </a:solidFill>
          <a:latin typeface="Arial" charset="0"/>
          <a:ea typeface="ヒラギノ角ゴ Pro W3" charset="0"/>
        </a:defRPr>
      </a:lvl3pPr>
      <a:lvl4pPr algn="l" rtl="0" eaLnBrk="1" fontAlgn="base" hangingPunct="1">
        <a:spcBef>
          <a:spcPct val="0"/>
        </a:spcBef>
        <a:spcAft>
          <a:spcPct val="0"/>
        </a:spcAft>
        <a:defRPr sz="3600" b="1">
          <a:solidFill>
            <a:schemeClr val="bg1"/>
          </a:solidFill>
          <a:latin typeface="Arial" charset="0"/>
          <a:ea typeface="ヒラギノ角ゴ Pro W3" charset="0"/>
        </a:defRPr>
      </a:lvl4pPr>
      <a:lvl5pPr algn="l" rtl="0" eaLnBrk="1" fontAlgn="base" hangingPunct="1">
        <a:spcBef>
          <a:spcPct val="0"/>
        </a:spcBef>
        <a:spcAft>
          <a:spcPct val="0"/>
        </a:spcAft>
        <a:defRPr sz="3600" b="1">
          <a:solidFill>
            <a:schemeClr val="bg1"/>
          </a:solidFill>
          <a:latin typeface="Arial" charset="0"/>
          <a:ea typeface="ヒラギノ角ゴ Pro W3"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accent3"/>
        </a:buClr>
        <a:buFont typeface="Arial" panose="020B0604020202020204" pitchFamily="34" charset="0"/>
        <a:buChar char="♦"/>
        <a:defRPr sz="2800" b="0" i="0">
          <a:solidFill>
            <a:schemeClr val="tx1"/>
          </a:solidFill>
          <a:latin typeface="+mj-lt"/>
          <a:ea typeface="ヒラギノ角ゴ Pro W3" charset="0"/>
          <a:cs typeface="DIN-Regular"/>
        </a:defRPr>
      </a:lvl1pPr>
      <a:lvl2pPr marL="742950" indent="-285750" algn="l" rtl="0" eaLnBrk="1" fontAlgn="base" hangingPunct="1">
        <a:spcBef>
          <a:spcPct val="20000"/>
        </a:spcBef>
        <a:spcAft>
          <a:spcPct val="0"/>
        </a:spcAft>
        <a:buClr>
          <a:schemeClr val="accent3"/>
        </a:buClr>
        <a:buChar char="•"/>
        <a:defRPr sz="2600" b="0" i="0">
          <a:solidFill>
            <a:schemeClr val="tx1"/>
          </a:solidFill>
          <a:latin typeface="+mj-lt"/>
          <a:ea typeface="ヒラギノ角ゴ Pro W3" charset="0"/>
          <a:cs typeface="DIN-Regular"/>
        </a:defRPr>
      </a:lvl2pPr>
      <a:lvl3pPr marL="1143000" indent="-228600" algn="l" rtl="0" eaLnBrk="1" fontAlgn="base" hangingPunct="1">
        <a:spcBef>
          <a:spcPct val="20000"/>
        </a:spcBef>
        <a:spcAft>
          <a:spcPct val="0"/>
        </a:spcAft>
        <a:buClr>
          <a:schemeClr val="accent3"/>
        </a:buClr>
        <a:buFont typeface="Arial" panose="020B0604020202020204" pitchFamily="34" charset="0"/>
        <a:buChar char="–"/>
        <a:defRPr sz="2400" b="0" i="0">
          <a:solidFill>
            <a:schemeClr val="tx1"/>
          </a:solidFill>
          <a:latin typeface="+mj-lt"/>
          <a:ea typeface="ヒラギノ角ゴ Pro W3" charset="0"/>
          <a:cs typeface="DIN-Regular"/>
        </a:defRPr>
      </a:lvl3pPr>
      <a:lvl4pPr marL="1600200" indent="-228600" algn="l" rtl="0" eaLnBrk="1" fontAlgn="base" hangingPunct="1">
        <a:spcBef>
          <a:spcPct val="20000"/>
        </a:spcBef>
        <a:spcAft>
          <a:spcPct val="0"/>
        </a:spcAft>
        <a:buClr>
          <a:schemeClr val="accent3"/>
        </a:buClr>
        <a:buChar char="•"/>
        <a:defRPr sz="2000" b="0" i="0">
          <a:solidFill>
            <a:schemeClr val="tx1"/>
          </a:solidFill>
          <a:latin typeface="+mj-lt"/>
          <a:ea typeface="ヒラギノ角ゴ Pro W3" charset="0"/>
          <a:cs typeface="DIN-Regular"/>
        </a:defRPr>
      </a:lvl4pPr>
      <a:lvl5pPr marL="2057400" indent="-228600" algn="l" rtl="0" eaLnBrk="1" fontAlgn="base" hangingPunct="1">
        <a:spcBef>
          <a:spcPct val="20000"/>
        </a:spcBef>
        <a:spcAft>
          <a:spcPct val="0"/>
        </a:spcAft>
        <a:buClr>
          <a:schemeClr val="accent3"/>
        </a:buClr>
        <a:buChar char="•"/>
        <a:defRPr b="0" i="0">
          <a:solidFill>
            <a:schemeClr val="tx1"/>
          </a:solidFill>
          <a:latin typeface="+mj-lt"/>
          <a:ea typeface="ヒラギノ角ゴ Pro W3" charset="0"/>
          <a:cs typeface="DIN-Regular"/>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conceptual, technical  and practical framework for missing data</a:t>
            </a:r>
            <a:br>
              <a:rPr lang="en-US" dirty="0"/>
            </a:br>
            <a:r>
              <a:rPr lang="en-US" dirty="0"/>
              <a:t> in longitudinal clinical studies:</a:t>
            </a:r>
            <a:br>
              <a:rPr lang="en-US" dirty="0"/>
            </a:br>
            <a:endParaRPr lang="en-US" dirty="0"/>
          </a:p>
        </p:txBody>
      </p:sp>
      <p:sp>
        <p:nvSpPr>
          <p:cNvPr id="3" name="Subtitle 2"/>
          <p:cNvSpPr>
            <a:spLocks noGrp="1"/>
          </p:cNvSpPr>
          <p:nvPr>
            <p:ph type="subTitle" idx="1"/>
          </p:nvPr>
        </p:nvSpPr>
        <p:spPr>
          <a:xfrm>
            <a:off x="0" y="2975918"/>
            <a:ext cx="9144000" cy="986482"/>
          </a:xfrm>
        </p:spPr>
        <p:txBody>
          <a:bodyPr/>
          <a:lstStyle/>
          <a:p>
            <a:br>
              <a:rPr lang="en-US" dirty="0"/>
            </a:br>
            <a:br>
              <a:rPr lang="en-US" dirty="0"/>
            </a:br>
            <a:r>
              <a:rPr lang="en-US" dirty="0"/>
              <a:t>Critical skills and important habits for statisticians</a:t>
            </a:r>
          </a:p>
        </p:txBody>
      </p:sp>
      <p:sp>
        <p:nvSpPr>
          <p:cNvPr id="4" name="TextBox 3"/>
          <p:cNvSpPr txBox="1"/>
          <p:nvPr/>
        </p:nvSpPr>
        <p:spPr>
          <a:xfrm>
            <a:off x="435876" y="4381004"/>
            <a:ext cx="6417897" cy="923330"/>
          </a:xfrm>
          <a:prstGeom prst="rect">
            <a:avLst/>
          </a:prstGeom>
          <a:noFill/>
        </p:spPr>
        <p:txBody>
          <a:bodyPr wrap="square" rtlCol="0">
            <a:spAutoFit/>
          </a:bodyPr>
          <a:lstStyle/>
          <a:p>
            <a:r>
              <a:rPr lang="en-US" dirty="0">
                <a:solidFill>
                  <a:prstClr val="white"/>
                </a:solidFill>
                <a:cs typeface="+mn-cs"/>
              </a:rPr>
              <a:t>Craig Mallinckrodt</a:t>
            </a:r>
          </a:p>
          <a:p>
            <a:r>
              <a:rPr lang="en-US" dirty="0">
                <a:solidFill>
                  <a:prstClr val="white"/>
                </a:solidFill>
                <a:cs typeface="+mn-cs"/>
              </a:rPr>
              <a:t>PSF Forum</a:t>
            </a:r>
          </a:p>
          <a:p>
            <a:r>
              <a:rPr lang="en-US" dirty="0">
                <a:solidFill>
                  <a:prstClr val="white"/>
                </a:solidFill>
                <a:cs typeface="+mn-cs"/>
              </a:rPr>
              <a:t>June 4, 2015</a:t>
            </a:r>
          </a:p>
        </p:txBody>
      </p:sp>
    </p:spTree>
    <p:extLst>
      <p:ext uri="{BB962C8B-B14F-4D97-AF65-F5344CB8AC3E}">
        <p14:creationId xmlns:p14="http://schemas.microsoft.com/office/powerpoint/2010/main" val="4053141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10</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Outcomes of Influence Attempts</a:t>
            </a:r>
            <a:endParaRPr lang="en-US" sz="1600" dirty="0">
              <a:solidFill>
                <a:srgbClr val="000000"/>
              </a:solidFill>
            </a:endParaRPr>
          </a:p>
        </p:txBody>
      </p:sp>
      <p:sp>
        <p:nvSpPr>
          <p:cNvPr id="20484" name="Text Box 3"/>
          <p:cNvSpPr txBox="1">
            <a:spLocks noChangeArrowheads="1"/>
          </p:cNvSpPr>
          <p:nvPr/>
        </p:nvSpPr>
        <p:spPr bwMode="auto">
          <a:xfrm>
            <a:off x="381000" y="1666601"/>
            <a:ext cx="8458200" cy="2634567"/>
          </a:xfrm>
          <a:prstGeom prst="rect">
            <a:avLst/>
          </a:prstGeom>
          <a:noFill/>
          <a:ln w="12700">
            <a:noFill/>
            <a:miter lim="800000"/>
            <a:headEnd/>
            <a:tailEnd/>
          </a:ln>
        </p:spPr>
        <p:txBody>
          <a:bodyPr wrap="square" lIns="0" tIns="0" rIns="0" bIns="0" anchor="ctr">
            <a:spAutoFit/>
          </a:bodyPr>
          <a:lstStyle/>
          <a:p>
            <a:pPr marL="339725" indent="-339725" eaLnBrk="0" hangingPunct="0">
              <a:lnSpc>
                <a:spcPct val="90000"/>
              </a:lnSpc>
              <a:spcBef>
                <a:spcPts val="1200"/>
              </a:spcBef>
              <a:buClr>
                <a:srgbClr val="000000"/>
              </a:buClr>
              <a:buFontTx/>
              <a:buChar char="•"/>
            </a:pPr>
            <a:r>
              <a:rPr lang="en-US" sz="2800" b="1" dirty="0">
                <a:solidFill>
                  <a:srgbClr val="000000"/>
                </a:solidFill>
              </a:rPr>
              <a:t>Commitment:  willing and enthusiastic, needed for complex / difficult tasks</a:t>
            </a:r>
          </a:p>
          <a:p>
            <a:pPr marL="339725" indent="-339725" eaLnBrk="0" hangingPunct="0">
              <a:lnSpc>
                <a:spcPct val="90000"/>
              </a:lnSpc>
              <a:spcBef>
                <a:spcPts val="1200"/>
              </a:spcBef>
              <a:buClr>
                <a:srgbClr val="000000"/>
              </a:buClr>
              <a:buFontTx/>
              <a:buChar char="•"/>
            </a:pPr>
            <a:r>
              <a:rPr lang="en-US" sz="2800" b="1" dirty="0">
                <a:solidFill>
                  <a:srgbClr val="000000"/>
                </a:solidFill>
              </a:rPr>
              <a:t>Compliance:  willing but apathetic, minimal effort, works for routine tasks</a:t>
            </a:r>
          </a:p>
          <a:p>
            <a:pPr marL="339725" indent="-339725" eaLnBrk="0" hangingPunct="0">
              <a:lnSpc>
                <a:spcPct val="90000"/>
              </a:lnSpc>
              <a:spcBef>
                <a:spcPts val="1200"/>
              </a:spcBef>
              <a:buClr>
                <a:srgbClr val="000000"/>
              </a:buClr>
              <a:buFontTx/>
              <a:buChar char="•"/>
            </a:pPr>
            <a:r>
              <a:rPr lang="en-US" sz="2800" b="1" dirty="0">
                <a:solidFill>
                  <a:srgbClr val="000000"/>
                </a:solidFill>
              </a:rPr>
              <a:t>Resistance: opposed to the request, actively tries to avoid doing it</a:t>
            </a:r>
          </a:p>
        </p:txBody>
      </p:sp>
    </p:spTree>
    <p:extLst>
      <p:ext uri="{BB962C8B-B14F-4D97-AF65-F5344CB8AC3E}">
        <p14:creationId xmlns:p14="http://schemas.microsoft.com/office/powerpoint/2010/main" val="391520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11</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Types of Influence / Power</a:t>
            </a:r>
            <a:endParaRPr lang="en-US" sz="1600" dirty="0">
              <a:solidFill>
                <a:srgbClr val="000000"/>
              </a:solidFill>
            </a:endParaRPr>
          </a:p>
        </p:txBody>
      </p:sp>
      <p:sp>
        <p:nvSpPr>
          <p:cNvPr id="20484" name="Text Box 3"/>
          <p:cNvSpPr txBox="1">
            <a:spLocks noChangeArrowheads="1"/>
          </p:cNvSpPr>
          <p:nvPr/>
        </p:nvSpPr>
        <p:spPr bwMode="auto">
          <a:xfrm>
            <a:off x="304800" y="1676843"/>
            <a:ext cx="8534400" cy="4610493"/>
          </a:xfrm>
          <a:prstGeom prst="rect">
            <a:avLst/>
          </a:prstGeom>
          <a:noFill/>
          <a:ln w="12700">
            <a:noFill/>
            <a:miter lim="800000"/>
            <a:headEnd/>
            <a:tailEnd/>
          </a:ln>
        </p:spPr>
        <p:txBody>
          <a:bodyPr wrap="square" lIns="0" tIns="0" rIns="0" bIns="0" anchor="ctr">
            <a:spAutoFit/>
          </a:bodyPr>
          <a:lstStyle/>
          <a:p>
            <a:pPr marL="339725" indent="-339725" eaLnBrk="0" hangingPunct="0">
              <a:lnSpc>
                <a:spcPct val="90000"/>
              </a:lnSpc>
              <a:spcBef>
                <a:spcPct val="50000"/>
              </a:spcBef>
              <a:buClr>
                <a:srgbClr val="000000"/>
              </a:buClr>
              <a:buFontTx/>
              <a:buChar char="•"/>
            </a:pPr>
            <a:r>
              <a:rPr lang="en-US" sz="2800" b="1" dirty="0">
                <a:solidFill>
                  <a:srgbClr val="000000"/>
                </a:solidFill>
              </a:rPr>
              <a:t>Legitimate</a:t>
            </a:r>
          </a:p>
          <a:p>
            <a:pPr marL="339725" indent="-339725" eaLnBrk="0" hangingPunct="0">
              <a:lnSpc>
                <a:spcPct val="90000"/>
              </a:lnSpc>
              <a:spcBef>
                <a:spcPct val="50000"/>
              </a:spcBef>
              <a:buClr>
                <a:srgbClr val="000000"/>
              </a:buClr>
              <a:buFontTx/>
              <a:buChar char="•"/>
            </a:pPr>
            <a:r>
              <a:rPr lang="en-US" sz="2800" b="1" dirty="0">
                <a:solidFill>
                  <a:srgbClr val="000000"/>
                </a:solidFill>
              </a:rPr>
              <a:t>Reward</a:t>
            </a:r>
          </a:p>
          <a:p>
            <a:pPr marL="339725" indent="-339725" eaLnBrk="0" hangingPunct="0">
              <a:lnSpc>
                <a:spcPct val="90000"/>
              </a:lnSpc>
              <a:spcBef>
                <a:spcPct val="50000"/>
              </a:spcBef>
              <a:buClr>
                <a:srgbClr val="000000"/>
              </a:buClr>
              <a:buFontTx/>
              <a:buChar char="•"/>
            </a:pPr>
            <a:r>
              <a:rPr lang="en-US" sz="2800" b="1" dirty="0">
                <a:solidFill>
                  <a:srgbClr val="000000"/>
                </a:solidFill>
              </a:rPr>
              <a:t>Coercive</a:t>
            </a:r>
          </a:p>
          <a:p>
            <a:pPr marL="339725" indent="-339725" eaLnBrk="0" hangingPunct="0">
              <a:lnSpc>
                <a:spcPct val="90000"/>
              </a:lnSpc>
              <a:spcBef>
                <a:spcPct val="50000"/>
              </a:spcBef>
              <a:buClr>
                <a:srgbClr val="000000"/>
              </a:buClr>
              <a:buFontTx/>
              <a:buChar char="•"/>
            </a:pPr>
            <a:r>
              <a:rPr lang="en-US" sz="2800" b="1" dirty="0">
                <a:solidFill>
                  <a:srgbClr val="000000"/>
                </a:solidFill>
              </a:rPr>
              <a:t>Connection</a:t>
            </a:r>
          </a:p>
          <a:p>
            <a:pPr marL="339725" indent="-339725" eaLnBrk="0" hangingPunct="0">
              <a:lnSpc>
                <a:spcPct val="90000"/>
              </a:lnSpc>
              <a:spcBef>
                <a:spcPct val="50000"/>
              </a:spcBef>
              <a:buClr>
                <a:srgbClr val="000000"/>
              </a:buClr>
              <a:buFontTx/>
              <a:buChar char="•"/>
            </a:pPr>
            <a:r>
              <a:rPr lang="en-US" sz="2800" b="1" dirty="0">
                <a:solidFill>
                  <a:srgbClr val="000000"/>
                </a:solidFill>
              </a:rPr>
              <a:t>Information</a:t>
            </a:r>
          </a:p>
          <a:p>
            <a:pPr marL="339725" indent="-339725" eaLnBrk="0" hangingPunct="0">
              <a:lnSpc>
                <a:spcPct val="90000"/>
              </a:lnSpc>
              <a:spcBef>
                <a:spcPct val="50000"/>
              </a:spcBef>
              <a:buClr>
                <a:srgbClr val="000000"/>
              </a:buClr>
              <a:buFontTx/>
              <a:buChar char="•"/>
            </a:pPr>
            <a:r>
              <a:rPr lang="en-US" sz="2800" b="1" dirty="0">
                <a:solidFill>
                  <a:srgbClr val="000000"/>
                </a:solidFill>
              </a:rPr>
              <a:t>Expert</a:t>
            </a:r>
          </a:p>
          <a:p>
            <a:pPr marL="339725" indent="-339725" eaLnBrk="0" hangingPunct="0">
              <a:lnSpc>
                <a:spcPct val="90000"/>
              </a:lnSpc>
              <a:spcBef>
                <a:spcPct val="50000"/>
              </a:spcBef>
              <a:buClr>
                <a:srgbClr val="000000"/>
              </a:buClr>
              <a:buFontTx/>
              <a:buChar char="•"/>
            </a:pPr>
            <a:r>
              <a:rPr lang="en-US" sz="2800" b="1" dirty="0">
                <a:solidFill>
                  <a:srgbClr val="000000"/>
                </a:solidFill>
              </a:rPr>
              <a:t>Referent</a:t>
            </a:r>
          </a:p>
          <a:p>
            <a:pPr marL="339725" indent="-339725" eaLnBrk="0" hangingPunct="0">
              <a:lnSpc>
                <a:spcPct val="90000"/>
              </a:lnSpc>
              <a:spcBef>
                <a:spcPct val="50000"/>
              </a:spcBef>
              <a:buClr>
                <a:srgbClr val="000000"/>
              </a:buClr>
              <a:buFontTx/>
              <a:buChar char="•"/>
            </a:pPr>
            <a:endParaRPr lang="en-US" sz="2800" b="1" dirty="0">
              <a:solidFill>
                <a:srgbClr val="000000"/>
              </a:solidFill>
            </a:endParaRPr>
          </a:p>
        </p:txBody>
      </p:sp>
    </p:spTree>
    <p:extLst>
      <p:ext uri="{BB962C8B-B14F-4D97-AF65-F5344CB8AC3E}">
        <p14:creationId xmlns:p14="http://schemas.microsoft.com/office/powerpoint/2010/main" val="377120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12</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Influence Tactics</a:t>
            </a:r>
            <a:endParaRPr lang="en-US" sz="1600" dirty="0">
              <a:solidFill>
                <a:srgbClr val="000000"/>
              </a:solidFill>
            </a:endParaRPr>
          </a:p>
        </p:txBody>
      </p:sp>
      <p:sp>
        <p:nvSpPr>
          <p:cNvPr id="20484" name="Text Box 3"/>
          <p:cNvSpPr txBox="1">
            <a:spLocks noChangeArrowheads="1"/>
          </p:cNvSpPr>
          <p:nvPr/>
        </p:nvSpPr>
        <p:spPr bwMode="auto">
          <a:xfrm>
            <a:off x="304800" y="1621443"/>
            <a:ext cx="8534400" cy="4721292"/>
          </a:xfrm>
          <a:prstGeom prst="rect">
            <a:avLst/>
          </a:prstGeom>
          <a:noFill/>
          <a:ln w="12700">
            <a:noFill/>
            <a:miter lim="800000"/>
            <a:headEnd/>
            <a:tailEnd/>
          </a:ln>
        </p:spPr>
        <p:txBody>
          <a:bodyPr wrap="square" lIns="0" tIns="0" rIns="0" bIns="0" anchor="ctr">
            <a:spAutoFit/>
          </a:bodyPr>
          <a:lstStyle/>
          <a:p>
            <a:pPr marL="339725" indent="-339725" eaLnBrk="0" hangingPunct="0">
              <a:lnSpc>
                <a:spcPct val="90000"/>
              </a:lnSpc>
              <a:spcBef>
                <a:spcPts val="1200"/>
              </a:spcBef>
              <a:buClr>
                <a:srgbClr val="000000"/>
              </a:buClr>
              <a:buFontTx/>
              <a:buChar char="•"/>
            </a:pPr>
            <a:r>
              <a:rPr lang="en-US" sz="2800" b="1" dirty="0">
                <a:solidFill>
                  <a:srgbClr val="000000"/>
                </a:solidFill>
              </a:rPr>
              <a:t>Ingratiation</a:t>
            </a:r>
          </a:p>
          <a:p>
            <a:pPr marL="339725" indent="-339725" eaLnBrk="0" hangingPunct="0">
              <a:lnSpc>
                <a:spcPct val="90000"/>
              </a:lnSpc>
              <a:spcBef>
                <a:spcPts val="1200"/>
              </a:spcBef>
              <a:buClr>
                <a:srgbClr val="000000"/>
              </a:buClr>
              <a:buFontTx/>
              <a:buChar char="•"/>
            </a:pPr>
            <a:r>
              <a:rPr lang="en-US" sz="2800" b="1" dirty="0">
                <a:solidFill>
                  <a:srgbClr val="000000"/>
                </a:solidFill>
              </a:rPr>
              <a:t>Consultation</a:t>
            </a:r>
          </a:p>
          <a:p>
            <a:pPr marL="339725" indent="-339725" eaLnBrk="0" hangingPunct="0">
              <a:lnSpc>
                <a:spcPct val="90000"/>
              </a:lnSpc>
              <a:spcBef>
                <a:spcPts val="1200"/>
              </a:spcBef>
              <a:buClr>
                <a:srgbClr val="000000"/>
              </a:buClr>
              <a:buFontTx/>
              <a:buChar char="•"/>
            </a:pPr>
            <a:r>
              <a:rPr lang="en-US" sz="2800" b="1" dirty="0">
                <a:solidFill>
                  <a:srgbClr val="000000"/>
                </a:solidFill>
              </a:rPr>
              <a:t>Exchange</a:t>
            </a:r>
          </a:p>
          <a:p>
            <a:pPr marL="339725" indent="-339725" eaLnBrk="0" hangingPunct="0">
              <a:lnSpc>
                <a:spcPct val="90000"/>
              </a:lnSpc>
              <a:spcBef>
                <a:spcPts val="1200"/>
              </a:spcBef>
              <a:buClr>
                <a:srgbClr val="000000"/>
              </a:buClr>
              <a:buFontTx/>
              <a:buChar char="•"/>
            </a:pPr>
            <a:r>
              <a:rPr lang="en-US" sz="2800" b="1" dirty="0">
                <a:solidFill>
                  <a:srgbClr val="000000"/>
                </a:solidFill>
              </a:rPr>
              <a:t>Inspiration</a:t>
            </a:r>
          </a:p>
          <a:p>
            <a:pPr marL="339725" indent="-339725" eaLnBrk="0" hangingPunct="0">
              <a:lnSpc>
                <a:spcPct val="90000"/>
              </a:lnSpc>
              <a:spcBef>
                <a:spcPts val="1200"/>
              </a:spcBef>
              <a:buClr>
                <a:srgbClr val="000000"/>
              </a:buClr>
              <a:buFontTx/>
              <a:buChar char="•"/>
            </a:pPr>
            <a:r>
              <a:rPr lang="en-US" sz="2800" b="1" dirty="0">
                <a:solidFill>
                  <a:srgbClr val="000000"/>
                </a:solidFill>
              </a:rPr>
              <a:t>Personal appeal</a:t>
            </a:r>
          </a:p>
          <a:p>
            <a:pPr marL="339725" indent="-339725" eaLnBrk="0" hangingPunct="0">
              <a:lnSpc>
                <a:spcPct val="90000"/>
              </a:lnSpc>
              <a:spcBef>
                <a:spcPts val="1200"/>
              </a:spcBef>
              <a:buClr>
                <a:srgbClr val="000000"/>
              </a:buClr>
              <a:buFontTx/>
              <a:buChar char="•"/>
            </a:pPr>
            <a:r>
              <a:rPr lang="en-US" sz="2800" b="1" dirty="0">
                <a:solidFill>
                  <a:srgbClr val="000000"/>
                </a:solidFill>
              </a:rPr>
              <a:t>Pressure</a:t>
            </a:r>
          </a:p>
          <a:p>
            <a:pPr marL="339725" indent="-339725" eaLnBrk="0" hangingPunct="0">
              <a:lnSpc>
                <a:spcPct val="90000"/>
              </a:lnSpc>
              <a:spcBef>
                <a:spcPts val="1200"/>
              </a:spcBef>
              <a:buClr>
                <a:srgbClr val="000000"/>
              </a:buClr>
              <a:buFontTx/>
              <a:buChar char="•"/>
            </a:pPr>
            <a:r>
              <a:rPr lang="en-US" sz="2800" b="1" dirty="0">
                <a:solidFill>
                  <a:srgbClr val="000000"/>
                </a:solidFill>
              </a:rPr>
              <a:t>Logic (rational persuasion)</a:t>
            </a:r>
          </a:p>
          <a:p>
            <a:pPr marL="339725" indent="-339725" eaLnBrk="0" hangingPunct="0">
              <a:lnSpc>
                <a:spcPct val="90000"/>
              </a:lnSpc>
              <a:spcBef>
                <a:spcPts val="1200"/>
              </a:spcBef>
              <a:buClr>
                <a:srgbClr val="000000"/>
              </a:buClr>
              <a:buFontTx/>
              <a:buChar char="•"/>
            </a:pPr>
            <a:r>
              <a:rPr lang="en-US" sz="2800" b="1" dirty="0">
                <a:solidFill>
                  <a:srgbClr val="000000"/>
                </a:solidFill>
              </a:rPr>
              <a:t>Legitimizing</a:t>
            </a:r>
          </a:p>
          <a:p>
            <a:pPr marL="339725" indent="-339725" eaLnBrk="0" hangingPunct="0">
              <a:lnSpc>
                <a:spcPct val="90000"/>
              </a:lnSpc>
              <a:spcBef>
                <a:spcPts val="1200"/>
              </a:spcBef>
              <a:buClr>
                <a:srgbClr val="000000"/>
              </a:buClr>
              <a:buFontTx/>
              <a:buChar char="•"/>
            </a:pPr>
            <a:r>
              <a:rPr lang="en-US" sz="2800" b="1" dirty="0">
                <a:solidFill>
                  <a:srgbClr val="000000"/>
                </a:solidFill>
              </a:rPr>
              <a:t>Coalition</a:t>
            </a:r>
          </a:p>
        </p:txBody>
      </p:sp>
    </p:spTree>
    <p:extLst>
      <p:ext uri="{BB962C8B-B14F-4D97-AF65-F5344CB8AC3E}">
        <p14:creationId xmlns:p14="http://schemas.microsoft.com/office/powerpoint/2010/main" val="176459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13</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endParaRPr lang="en-US" sz="1600"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458199"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863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14</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endParaRPr lang="en-US" sz="1600"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4006"/>
            <a:ext cx="8309085" cy="6189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33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15</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Yeah, But…</a:t>
            </a:r>
          </a:p>
        </p:txBody>
      </p:sp>
      <p:sp>
        <p:nvSpPr>
          <p:cNvPr id="20484" name="Text Box 3"/>
          <p:cNvSpPr txBox="1">
            <a:spLocks noChangeArrowheads="1"/>
          </p:cNvSpPr>
          <p:nvPr/>
        </p:nvSpPr>
        <p:spPr bwMode="auto">
          <a:xfrm>
            <a:off x="152400" y="2106716"/>
            <a:ext cx="8686800" cy="2757678"/>
          </a:xfrm>
          <a:prstGeom prst="rect">
            <a:avLst/>
          </a:prstGeom>
          <a:noFill/>
          <a:ln w="12700">
            <a:noFill/>
            <a:miter lim="800000"/>
            <a:headEnd/>
            <a:tailEnd/>
          </a:ln>
        </p:spPr>
        <p:txBody>
          <a:bodyPr wrap="square" lIns="0" tIns="0" rIns="0" bIns="0" anchor="ctr">
            <a:spAutoFit/>
          </a:bodyPr>
          <a:lstStyle/>
          <a:p>
            <a:pPr marL="339725" indent="-339725" eaLnBrk="0" hangingPunct="0">
              <a:lnSpc>
                <a:spcPct val="90000"/>
              </a:lnSpc>
              <a:spcBef>
                <a:spcPct val="50000"/>
              </a:spcBef>
              <a:buClr>
                <a:srgbClr val="000000"/>
              </a:buClr>
              <a:buFontTx/>
              <a:buChar char="•"/>
            </a:pPr>
            <a:r>
              <a:rPr lang="en-US" sz="2800" b="1" dirty="0">
                <a:solidFill>
                  <a:srgbClr val="FF0000"/>
                </a:solidFill>
              </a:rPr>
              <a:t>Problem:</a:t>
            </a:r>
            <a:r>
              <a:rPr lang="en-US" sz="2800" b="1" dirty="0">
                <a:solidFill>
                  <a:srgbClr val="000000"/>
                </a:solidFill>
              </a:rPr>
              <a:t>  I am not an inspirational speaker / presenter.  Therefore, I can not be influential</a:t>
            </a:r>
          </a:p>
          <a:p>
            <a:pPr marL="339725" indent="-339725" eaLnBrk="0" hangingPunct="0">
              <a:lnSpc>
                <a:spcPct val="90000"/>
              </a:lnSpc>
              <a:spcBef>
                <a:spcPct val="50000"/>
              </a:spcBef>
              <a:buClr>
                <a:srgbClr val="000000"/>
              </a:buClr>
              <a:buFontTx/>
              <a:buChar char="•"/>
            </a:pPr>
            <a:r>
              <a:rPr lang="en-US" sz="2800" b="1" dirty="0">
                <a:solidFill>
                  <a:schemeClr val="bg2">
                    <a:lumMod val="60000"/>
                    <a:lumOff val="40000"/>
                  </a:schemeClr>
                </a:solidFill>
              </a:rPr>
              <a:t>Solution:</a:t>
            </a:r>
            <a:r>
              <a:rPr lang="en-US" sz="2800" b="1" dirty="0">
                <a:solidFill>
                  <a:srgbClr val="000000"/>
                </a:solidFill>
              </a:rPr>
              <a:t>  Consultation is the second most important aspect.  Sharing power doesn’t make you weaker</a:t>
            </a:r>
          </a:p>
          <a:p>
            <a:pPr marL="339725" indent="-339725" eaLnBrk="0" hangingPunct="0">
              <a:lnSpc>
                <a:spcPct val="90000"/>
              </a:lnSpc>
              <a:spcBef>
                <a:spcPct val="50000"/>
              </a:spcBef>
              <a:buClr>
                <a:srgbClr val="000000"/>
              </a:buClr>
              <a:buFontTx/>
              <a:buChar char="•"/>
            </a:pPr>
            <a:endParaRPr lang="en-US" sz="2800" b="1" dirty="0">
              <a:solidFill>
                <a:srgbClr val="FF0000"/>
              </a:solidFill>
            </a:endParaRPr>
          </a:p>
        </p:txBody>
      </p:sp>
    </p:spTree>
    <p:extLst>
      <p:ext uri="{BB962C8B-B14F-4D97-AF65-F5344CB8AC3E}">
        <p14:creationId xmlns:p14="http://schemas.microsoft.com/office/powerpoint/2010/main" val="53019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219200" y="228600"/>
            <a:ext cx="6705600" cy="519113"/>
          </a:xfrm>
          <a:prstGeom prst="rect">
            <a:avLst/>
          </a:prstGeom>
          <a:noFill/>
          <a:ln w="9525">
            <a:noFill/>
            <a:miter lim="800000"/>
            <a:headEnd/>
            <a:tailEnd/>
          </a:ln>
        </p:spPr>
        <p:txBody>
          <a:bodyPr>
            <a:spAutoFit/>
          </a:bodyPr>
          <a:lstStyle/>
          <a:p>
            <a:pPr algn="ctr">
              <a:spcBef>
                <a:spcPct val="50000"/>
              </a:spcBef>
            </a:pPr>
            <a:r>
              <a:rPr lang="en-US" sz="2800" b="1" dirty="0"/>
              <a:t>Leading Disruptive/Complex Change</a:t>
            </a:r>
            <a:endParaRPr lang="en-US" sz="2800" dirty="0"/>
          </a:p>
        </p:txBody>
      </p:sp>
      <p:sp>
        <p:nvSpPr>
          <p:cNvPr id="2051" name="Text Box 3"/>
          <p:cNvSpPr txBox="1">
            <a:spLocks noChangeArrowheads="1"/>
          </p:cNvSpPr>
          <p:nvPr/>
        </p:nvSpPr>
        <p:spPr bwMode="auto">
          <a:xfrm>
            <a:off x="304800" y="1358900"/>
            <a:ext cx="990600" cy="287338"/>
          </a:xfrm>
          <a:prstGeom prst="rect">
            <a:avLst/>
          </a:prstGeom>
          <a:noFill/>
          <a:ln w="12700">
            <a:solidFill>
              <a:schemeClr val="accent2"/>
            </a:solidFill>
            <a:miter lim="800000"/>
            <a:headEnd/>
            <a:tailEnd/>
          </a:ln>
        </p:spPr>
        <p:txBody>
          <a:bodyPr>
            <a:spAutoFit/>
          </a:bodyPr>
          <a:lstStyle/>
          <a:p>
            <a:pPr algn="ctr">
              <a:spcBef>
                <a:spcPct val="50000"/>
              </a:spcBef>
            </a:pPr>
            <a:r>
              <a:rPr lang="en-US" sz="1200" b="1" dirty="0">
                <a:solidFill>
                  <a:schemeClr val="accent2"/>
                </a:solidFill>
                <a:latin typeface="Arial" charset="0"/>
              </a:rPr>
              <a:t>Vision</a:t>
            </a:r>
            <a:endParaRPr lang="en-US" sz="1400" b="1" dirty="0"/>
          </a:p>
        </p:txBody>
      </p:sp>
      <p:sp>
        <p:nvSpPr>
          <p:cNvPr id="2056" name="Text Box 8"/>
          <p:cNvSpPr txBox="1">
            <a:spLocks noChangeArrowheads="1"/>
          </p:cNvSpPr>
          <p:nvPr/>
        </p:nvSpPr>
        <p:spPr bwMode="auto">
          <a:xfrm>
            <a:off x="1676400" y="1371600"/>
            <a:ext cx="990600" cy="287338"/>
          </a:xfrm>
          <a:prstGeom prst="rect">
            <a:avLst/>
          </a:prstGeom>
          <a:noFill/>
          <a:ln w="12700">
            <a:solidFill>
              <a:srgbClr val="FF00FF"/>
            </a:solidFill>
            <a:miter lim="800000"/>
            <a:headEnd/>
            <a:tailEnd/>
          </a:ln>
        </p:spPr>
        <p:txBody>
          <a:bodyPr>
            <a:spAutoFit/>
          </a:bodyPr>
          <a:lstStyle/>
          <a:p>
            <a:pPr algn="ctr">
              <a:spcBef>
                <a:spcPct val="50000"/>
              </a:spcBef>
            </a:pPr>
            <a:r>
              <a:rPr lang="en-US" sz="1200" b="1" dirty="0">
                <a:solidFill>
                  <a:srgbClr val="FF00FF"/>
                </a:solidFill>
                <a:latin typeface="Arial" charset="0"/>
              </a:rPr>
              <a:t>Skills</a:t>
            </a:r>
            <a:endParaRPr lang="en-US" sz="1400" b="1" dirty="0">
              <a:solidFill>
                <a:srgbClr val="FF00FF"/>
              </a:solidFill>
            </a:endParaRPr>
          </a:p>
        </p:txBody>
      </p:sp>
      <p:sp>
        <p:nvSpPr>
          <p:cNvPr id="2057" name="Text Box 9"/>
          <p:cNvSpPr txBox="1">
            <a:spLocks noChangeArrowheads="1"/>
          </p:cNvSpPr>
          <p:nvPr/>
        </p:nvSpPr>
        <p:spPr bwMode="auto">
          <a:xfrm>
            <a:off x="1676400" y="2133600"/>
            <a:ext cx="990600" cy="287338"/>
          </a:xfrm>
          <a:prstGeom prst="rect">
            <a:avLst/>
          </a:prstGeom>
          <a:noFill/>
          <a:ln w="12700">
            <a:solidFill>
              <a:srgbClr val="FF00FF"/>
            </a:solidFill>
            <a:miter lim="800000"/>
            <a:headEnd/>
            <a:tailEnd/>
          </a:ln>
        </p:spPr>
        <p:txBody>
          <a:bodyPr>
            <a:spAutoFit/>
          </a:bodyPr>
          <a:lstStyle/>
          <a:p>
            <a:pPr algn="ctr">
              <a:spcBef>
                <a:spcPct val="50000"/>
              </a:spcBef>
            </a:pPr>
            <a:r>
              <a:rPr lang="en-US" sz="1200" b="1" dirty="0">
                <a:solidFill>
                  <a:srgbClr val="FF00FF"/>
                </a:solidFill>
                <a:latin typeface="Arial" charset="0"/>
              </a:rPr>
              <a:t>Skills</a:t>
            </a:r>
            <a:endParaRPr lang="en-US" sz="1400" b="1" dirty="0">
              <a:solidFill>
                <a:srgbClr val="FF00FF"/>
              </a:solidFill>
            </a:endParaRPr>
          </a:p>
        </p:txBody>
      </p:sp>
      <p:sp>
        <p:nvSpPr>
          <p:cNvPr id="2058" name="Text Box 10"/>
          <p:cNvSpPr txBox="1">
            <a:spLocks noChangeArrowheads="1"/>
          </p:cNvSpPr>
          <p:nvPr/>
        </p:nvSpPr>
        <p:spPr bwMode="auto">
          <a:xfrm>
            <a:off x="1676400" y="3657600"/>
            <a:ext cx="990600" cy="287338"/>
          </a:xfrm>
          <a:prstGeom prst="rect">
            <a:avLst/>
          </a:prstGeom>
          <a:noFill/>
          <a:ln w="12700">
            <a:solidFill>
              <a:srgbClr val="FF00FF"/>
            </a:solidFill>
            <a:miter lim="800000"/>
            <a:headEnd/>
            <a:tailEnd/>
          </a:ln>
        </p:spPr>
        <p:txBody>
          <a:bodyPr>
            <a:spAutoFit/>
          </a:bodyPr>
          <a:lstStyle/>
          <a:p>
            <a:pPr algn="ctr">
              <a:spcBef>
                <a:spcPct val="50000"/>
              </a:spcBef>
            </a:pPr>
            <a:r>
              <a:rPr lang="en-US" sz="1200" b="1" dirty="0">
                <a:solidFill>
                  <a:srgbClr val="FF00FF"/>
                </a:solidFill>
                <a:latin typeface="Arial" charset="0"/>
              </a:rPr>
              <a:t>Skills</a:t>
            </a:r>
            <a:endParaRPr lang="en-US" sz="1400" b="1" dirty="0">
              <a:solidFill>
                <a:srgbClr val="FF00FF"/>
              </a:solidFill>
            </a:endParaRPr>
          </a:p>
        </p:txBody>
      </p:sp>
      <p:sp>
        <p:nvSpPr>
          <p:cNvPr id="2059" name="Text Box 11"/>
          <p:cNvSpPr txBox="1">
            <a:spLocks noChangeArrowheads="1"/>
          </p:cNvSpPr>
          <p:nvPr/>
        </p:nvSpPr>
        <p:spPr bwMode="auto">
          <a:xfrm>
            <a:off x="1676400" y="4419600"/>
            <a:ext cx="990600" cy="287338"/>
          </a:xfrm>
          <a:prstGeom prst="rect">
            <a:avLst/>
          </a:prstGeom>
          <a:noFill/>
          <a:ln w="12700">
            <a:solidFill>
              <a:srgbClr val="FF00FF"/>
            </a:solidFill>
            <a:miter lim="800000"/>
            <a:headEnd/>
            <a:tailEnd/>
          </a:ln>
        </p:spPr>
        <p:txBody>
          <a:bodyPr>
            <a:spAutoFit/>
          </a:bodyPr>
          <a:lstStyle/>
          <a:p>
            <a:pPr algn="ctr">
              <a:spcBef>
                <a:spcPct val="50000"/>
              </a:spcBef>
            </a:pPr>
            <a:r>
              <a:rPr lang="en-US" sz="1200" b="1" dirty="0">
                <a:solidFill>
                  <a:srgbClr val="FF00FF"/>
                </a:solidFill>
                <a:latin typeface="Arial" charset="0"/>
              </a:rPr>
              <a:t>Skills</a:t>
            </a:r>
            <a:endParaRPr lang="en-US" sz="1400" b="1" dirty="0">
              <a:solidFill>
                <a:srgbClr val="FF00FF"/>
              </a:solidFill>
            </a:endParaRPr>
          </a:p>
        </p:txBody>
      </p:sp>
      <p:sp>
        <p:nvSpPr>
          <p:cNvPr id="2060" name="Text Box 12"/>
          <p:cNvSpPr txBox="1">
            <a:spLocks noChangeArrowheads="1"/>
          </p:cNvSpPr>
          <p:nvPr/>
        </p:nvSpPr>
        <p:spPr bwMode="auto">
          <a:xfrm>
            <a:off x="1676400" y="5181600"/>
            <a:ext cx="990600" cy="287338"/>
          </a:xfrm>
          <a:prstGeom prst="rect">
            <a:avLst/>
          </a:prstGeom>
          <a:noFill/>
          <a:ln w="12700">
            <a:solidFill>
              <a:srgbClr val="FF00FF"/>
            </a:solidFill>
            <a:miter lim="800000"/>
            <a:headEnd/>
            <a:tailEnd/>
          </a:ln>
        </p:spPr>
        <p:txBody>
          <a:bodyPr>
            <a:spAutoFit/>
          </a:bodyPr>
          <a:lstStyle/>
          <a:p>
            <a:pPr algn="ctr">
              <a:spcBef>
                <a:spcPct val="50000"/>
              </a:spcBef>
            </a:pPr>
            <a:r>
              <a:rPr lang="en-US" sz="1200" b="1" dirty="0">
                <a:solidFill>
                  <a:srgbClr val="FF00FF"/>
                </a:solidFill>
                <a:latin typeface="Arial" charset="0"/>
              </a:rPr>
              <a:t>Skills</a:t>
            </a:r>
            <a:endParaRPr lang="en-US" sz="1400" b="1" dirty="0">
              <a:solidFill>
                <a:srgbClr val="FF00FF"/>
              </a:solidFill>
            </a:endParaRPr>
          </a:p>
        </p:txBody>
      </p:sp>
      <p:sp>
        <p:nvSpPr>
          <p:cNvPr id="2062" name="Text Box 14"/>
          <p:cNvSpPr txBox="1">
            <a:spLocks noChangeArrowheads="1"/>
          </p:cNvSpPr>
          <p:nvPr/>
        </p:nvSpPr>
        <p:spPr bwMode="auto">
          <a:xfrm>
            <a:off x="304800" y="2882900"/>
            <a:ext cx="990600" cy="287338"/>
          </a:xfrm>
          <a:prstGeom prst="rect">
            <a:avLst/>
          </a:prstGeom>
          <a:noFill/>
          <a:ln w="12700">
            <a:solidFill>
              <a:schemeClr val="accent2"/>
            </a:solidFill>
            <a:miter lim="800000"/>
            <a:headEnd/>
            <a:tailEnd/>
          </a:ln>
        </p:spPr>
        <p:txBody>
          <a:bodyPr>
            <a:spAutoFit/>
          </a:bodyPr>
          <a:lstStyle/>
          <a:p>
            <a:pPr algn="ctr">
              <a:spcBef>
                <a:spcPct val="50000"/>
              </a:spcBef>
            </a:pPr>
            <a:r>
              <a:rPr lang="en-US" sz="1200" b="1" dirty="0">
                <a:solidFill>
                  <a:schemeClr val="accent2"/>
                </a:solidFill>
                <a:latin typeface="Arial" charset="0"/>
              </a:rPr>
              <a:t>Vision</a:t>
            </a:r>
            <a:endParaRPr lang="en-US" sz="1400" b="1" dirty="0"/>
          </a:p>
        </p:txBody>
      </p:sp>
      <p:sp>
        <p:nvSpPr>
          <p:cNvPr id="2063" name="Text Box 15"/>
          <p:cNvSpPr txBox="1">
            <a:spLocks noChangeArrowheads="1"/>
          </p:cNvSpPr>
          <p:nvPr/>
        </p:nvSpPr>
        <p:spPr bwMode="auto">
          <a:xfrm>
            <a:off x="304800" y="3644900"/>
            <a:ext cx="990600" cy="287338"/>
          </a:xfrm>
          <a:prstGeom prst="rect">
            <a:avLst/>
          </a:prstGeom>
          <a:noFill/>
          <a:ln w="12700">
            <a:solidFill>
              <a:schemeClr val="accent2"/>
            </a:solidFill>
            <a:miter lim="800000"/>
            <a:headEnd/>
            <a:tailEnd/>
          </a:ln>
        </p:spPr>
        <p:txBody>
          <a:bodyPr>
            <a:spAutoFit/>
          </a:bodyPr>
          <a:lstStyle/>
          <a:p>
            <a:pPr algn="ctr">
              <a:spcBef>
                <a:spcPct val="50000"/>
              </a:spcBef>
            </a:pPr>
            <a:r>
              <a:rPr lang="en-US" sz="1200" b="1" dirty="0">
                <a:solidFill>
                  <a:schemeClr val="accent2"/>
                </a:solidFill>
                <a:latin typeface="Arial" charset="0"/>
              </a:rPr>
              <a:t>Vision</a:t>
            </a:r>
            <a:endParaRPr lang="en-US" sz="1400" b="1" dirty="0"/>
          </a:p>
        </p:txBody>
      </p:sp>
      <p:sp>
        <p:nvSpPr>
          <p:cNvPr id="2064" name="Text Box 16"/>
          <p:cNvSpPr txBox="1">
            <a:spLocks noChangeArrowheads="1"/>
          </p:cNvSpPr>
          <p:nvPr/>
        </p:nvSpPr>
        <p:spPr bwMode="auto">
          <a:xfrm>
            <a:off x="304800" y="4406900"/>
            <a:ext cx="990600" cy="287338"/>
          </a:xfrm>
          <a:prstGeom prst="rect">
            <a:avLst/>
          </a:prstGeom>
          <a:noFill/>
          <a:ln w="12700">
            <a:solidFill>
              <a:schemeClr val="accent2"/>
            </a:solidFill>
            <a:miter lim="800000"/>
            <a:headEnd/>
            <a:tailEnd/>
          </a:ln>
        </p:spPr>
        <p:txBody>
          <a:bodyPr>
            <a:spAutoFit/>
          </a:bodyPr>
          <a:lstStyle/>
          <a:p>
            <a:pPr algn="ctr">
              <a:spcBef>
                <a:spcPct val="50000"/>
              </a:spcBef>
            </a:pPr>
            <a:r>
              <a:rPr lang="en-US" sz="1200" b="1" dirty="0">
                <a:solidFill>
                  <a:schemeClr val="accent2"/>
                </a:solidFill>
                <a:latin typeface="Arial" charset="0"/>
              </a:rPr>
              <a:t>Vision</a:t>
            </a:r>
            <a:endParaRPr lang="en-US" sz="1400" b="1" dirty="0"/>
          </a:p>
        </p:txBody>
      </p:sp>
      <p:sp>
        <p:nvSpPr>
          <p:cNvPr id="2065" name="Text Box 17"/>
          <p:cNvSpPr txBox="1">
            <a:spLocks noChangeArrowheads="1"/>
          </p:cNvSpPr>
          <p:nvPr/>
        </p:nvSpPr>
        <p:spPr bwMode="auto">
          <a:xfrm>
            <a:off x="304800" y="5168900"/>
            <a:ext cx="990600" cy="287338"/>
          </a:xfrm>
          <a:prstGeom prst="rect">
            <a:avLst/>
          </a:prstGeom>
          <a:noFill/>
          <a:ln w="12700">
            <a:solidFill>
              <a:schemeClr val="accent2"/>
            </a:solidFill>
            <a:miter lim="800000"/>
            <a:headEnd/>
            <a:tailEnd/>
          </a:ln>
        </p:spPr>
        <p:txBody>
          <a:bodyPr>
            <a:spAutoFit/>
          </a:bodyPr>
          <a:lstStyle/>
          <a:p>
            <a:pPr algn="ctr">
              <a:spcBef>
                <a:spcPct val="50000"/>
              </a:spcBef>
            </a:pPr>
            <a:r>
              <a:rPr lang="en-US" sz="1200" b="1" dirty="0">
                <a:solidFill>
                  <a:schemeClr val="accent2"/>
                </a:solidFill>
                <a:latin typeface="Arial" charset="0"/>
              </a:rPr>
              <a:t>Vision</a:t>
            </a:r>
            <a:endParaRPr lang="en-US" sz="1400" b="1" dirty="0"/>
          </a:p>
        </p:txBody>
      </p:sp>
      <p:sp>
        <p:nvSpPr>
          <p:cNvPr id="2066" name="Text Box 18"/>
          <p:cNvSpPr txBox="1">
            <a:spLocks noChangeArrowheads="1"/>
          </p:cNvSpPr>
          <p:nvPr/>
        </p:nvSpPr>
        <p:spPr bwMode="auto">
          <a:xfrm>
            <a:off x="3276600" y="1371600"/>
            <a:ext cx="990600" cy="287338"/>
          </a:xfrm>
          <a:prstGeom prst="rect">
            <a:avLst/>
          </a:prstGeom>
          <a:noFill/>
          <a:ln w="12700">
            <a:solidFill>
              <a:srgbClr val="CC66FF"/>
            </a:solidFill>
            <a:miter lim="800000"/>
            <a:headEnd/>
            <a:tailEnd/>
          </a:ln>
        </p:spPr>
        <p:txBody>
          <a:bodyPr>
            <a:spAutoFit/>
          </a:bodyPr>
          <a:lstStyle/>
          <a:p>
            <a:pPr algn="ctr">
              <a:spcBef>
                <a:spcPct val="50000"/>
              </a:spcBef>
            </a:pPr>
            <a:r>
              <a:rPr lang="en-US" sz="1200" b="1" dirty="0">
                <a:solidFill>
                  <a:srgbClr val="CC66FF"/>
                </a:solidFill>
                <a:latin typeface="Arial" charset="0"/>
              </a:rPr>
              <a:t>Incentives</a:t>
            </a:r>
            <a:endParaRPr lang="en-US" sz="1400" b="1" dirty="0">
              <a:solidFill>
                <a:srgbClr val="CC66FF"/>
              </a:solidFill>
            </a:endParaRPr>
          </a:p>
        </p:txBody>
      </p:sp>
      <p:sp>
        <p:nvSpPr>
          <p:cNvPr id="2067" name="Text Box 19"/>
          <p:cNvSpPr txBox="1">
            <a:spLocks noChangeArrowheads="1"/>
          </p:cNvSpPr>
          <p:nvPr/>
        </p:nvSpPr>
        <p:spPr bwMode="auto">
          <a:xfrm>
            <a:off x="3276600" y="2133600"/>
            <a:ext cx="990600" cy="287338"/>
          </a:xfrm>
          <a:prstGeom prst="rect">
            <a:avLst/>
          </a:prstGeom>
          <a:noFill/>
          <a:ln w="12700">
            <a:solidFill>
              <a:srgbClr val="CC66FF"/>
            </a:solidFill>
            <a:miter lim="800000"/>
            <a:headEnd/>
            <a:tailEnd/>
          </a:ln>
        </p:spPr>
        <p:txBody>
          <a:bodyPr>
            <a:spAutoFit/>
          </a:bodyPr>
          <a:lstStyle/>
          <a:p>
            <a:pPr algn="ctr">
              <a:spcBef>
                <a:spcPct val="50000"/>
              </a:spcBef>
            </a:pPr>
            <a:r>
              <a:rPr lang="en-US" sz="1200" b="1" dirty="0">
                <a:solidFill>
                  <a:srgbClr val="CC66FF"/>
                </a:solidFill>
                <a:latin typeface="Arial" charset="0"/>
              </a:rPr>
              <a:t>Incentives</a:t>
            </a:r>
            <a:endParaRPr lang="en-US" sz="1400" b="1" dirty="0">
              <a:solidFill>
                <a:srgbClr val="CC66FF"/>
              </a:solidFill>
            </a:endParaRPr>
          </a:p>
        </p:txBody>
      </p:sp>
      <p:sp>
        <p:nvSpPr>
          <p:cNvPr id="2068" name="Text Box 20"/>
          <p:cNvSpPr txBox="1">
            <a:spLocks noChangeArrowheads="1"/>
          </p:cNvSpPr>
          <p:nvPr/>
        </p:nvSpPr>
        <p:spPr bwMode="auto">
          <a:xfrm>
            <a:off x="3276600" y="2895600"/>
            <a:ext cx="990600" cy="287338"/>
          </a:xfrm>
          <a:prstGeom prst="rect">
            <a:avLst/>
          </a:prstGeom>
          <a:noFill/>
          <a:ln w="12700">
            <a:solidFill>
              <a:srgbClr val="CC66FF"/>
            </a:solidFill>
            <a:miter lim="800000"/>
            <a:headEnd/>
            <a:tailEnd/>
          </a:ln>
        </p:spPr>
        <p:txBody>
          <a:bodyPr>
            <a:spAutoFit/>
          </a:bodyPr>
          <a:lstStyle/>
          <a:p>
            <a:pPr algn="ctr">
              <a:spcBef>
                <a:spcPct val="50000"/>
              </a:spcBef>
            </a:pPr>
            <a:r>
              <a:rPr lang="en-US" sz="1200" b="1" dirty="0">
                <a:solidFill>
                  <a:srgbClr val="CC66FF"/>
                </a:solidFill>
                <a:latin typeface="Arial" charset="0"/>
              </a:rPr>
              <a:t>Incentives</a:t>
            </a:r>
            <a:endParaRPr lang="en-US" sz="1400" b="1" dirty="0">
              <a:solidFill>
                <a:srgbClr val="CC66FF"/>
              </a:solidFill>
            </a:endParaRPr>
          </a:p>
        </p:txBody>
      </p:sp>
      <p:sp>
        <p:nvSpPr>
          <p:cNvPr id="2070" name="Text Box 22"/>
          <p:cNvSpPr txBox="1">
            <a:spLocks noChangeArrowheads="1"/>
          </p:cNvSpPr>
          <p:nvPr/>
        </p:nvSpPr>
        <p:spPr bwMode="auto">
          <a:xfrm>
            <a:off x="3276600" y="4419600"/>
            <a:ext cx="990600" cy="287338"/>
          </a:xfrm>
          <a:prstGeom prst="rect">
            <a:avLst/>
          </a:prstGeom>
          <a:noFill/>
          <a:ln w="12700">
            <a:solidFill>
              <a:srgbClr val="CC66FF"/>
            </a:solidFill>
            <a:miter lim="800000"/>
            <a:headEnd/>
            <a:tailEnd/>
          </a:ln>
        </p:spPr>
        <p:txBody>
          <a:bodyPr>
            <a:spAutoFit/>
          </a:bodyPr>
          <a:lstStyle/>
          <a:p>
            <a:pPr algn="ctr">
              <a:spcBef>
                <a:spcPct val="50000"/>
              </a:spcBef>
            </a:pPr>
            <a:r>
              <a:rPr lang="en-US" sz="1200" b="1" dirty="0">
                <a:solidFill>
                  <a:srgbClr val="CC66FF"/>
                </a:solidFill>
                <a:latin typeface="Arial" charset="0"/>
              </a:rPr>
              <a:t>Incentives</a:t>
            </a:r>
            <a:endParaRPr lang="en-US" sz="1400" b="1" dirty="0">
              <a:solidFill>
                <a:srgbClr val="CC66FF"/>
              </a:solidFill>
            </a:endParaRPr>
          </a:p>
        </p:txBody>
      </p:sp>
      <p:sp>
        <p:nvSpPr>
          <p:cNvPr id="2071" name="Text Box 23"/>
          <p:cNvSpPr txBox="1">
            <a:spLocks noChangeArrowheads="1"/>
          </p:cNvSpPr>
          <p:nvPr/>
        </p:nvSpPr>
        <p:spPr bwMode="auto">
          <a:xfrm>
            <a:off x="3276600" y="5181600"/>
            <a:ext cx="990600" cy="287338"/>
          </a:xfrm>
          <a:prstGeom prst="rect">
            <a:avLst/>
          </a:prstGeom>
          <a:noFill/>
          <a:ln w="12700">
            <a:solidFill>
              <a:srgbClr val="CC66FF"/>
            </a:solidFill>
            <a:miter lim="800000"/>
            <a:headEnd/>
            <a:tailEnd/>
          </a:ln>
        </p:spPr>
        <p:txBody>
          <a:bodyPr>
            <a:spAutoFit/>
          </a:bodyPr>
          <a:lstStyle/>
          <a:p>
            <a:pPr algn="ctr">
              <a:spcBef>
                <a:spcPct val="50000"/>
              </a:spcBef>
            </a:pPr>
            <a:r>
              <a:rPr lang="en-US" sz="1200" b="1" dirty="0">
                <a:solidFill>
                  <a:srgbClr val="CC66FF"/>
                </a:solidFill>
                <a:latin typeface="Arial" charset="0"/>
              </a:rPr>
              <a:t>Incentives</a:t>
            </a:r>
            <a:endParaRPr lang="en-US" sz="1400" b="1" dirty="0">
              <a:solidFill>
                <a:srgbClr val="CC66FF"/>
              </a:solidFill>
            </a:endParaRPr>
          </a:p>
        </p:txBody>
      </p:sp>
      <p:sp>
        <p:nvSpPr>
          <p:cNvPr id="2072" name="Text Box 24"/>
          <p:cNvSpPr txBox="1">
            <a:spLocks noChangeArrowheads="1"/>
          </p:cNvSpPr>
          <p:nvPr/>
        </p:nvSpPr>
        <p:spPr bwMode="auto">
          <a:xfrm>
            <a:off x="4953000" y="1371600"/>
            <a:ext cx="990600" cy="287338"/>
          </a:xfrm>
          <a:prstGeom prst="rect">
            <a:avLst/>
          </a:prstGeom>
          <a:noFill/>
          <a:ln w="12700">
            <a:solidFill>
              <a:srgbClr val="00FF00"/>
            </a:solidFill>
            <a:miter lim="800000"/>
            <a:headEnd/>
            <a:tailEnd/>
          </a:ln>
        </p:spPr>
        <p:txBody>
          <a:bodyPr>
            <a:spAutoFit/>
          </a:bodyPr>
          <a:lstStyle/>
          <a:p>
            <a:pPr algn="ctr">
              <a:spcBef>
                <a:spcPct val="50000"/>
              </a:spcBef>
            </a:pPr>
            <a:r>
              <a:rPr lang="en-US" sz="1200" b="1" dirty="0">
                <a:solidFill>
                  <a:srgbClr val="00FF00"/>
                </a:solidFill>
                <a:latin typeface="Arial" charset="0"/>
              </a:rPr>
              <a:t>Resources</a:t>
            </a:r>
            <a:endParaRPr lang="en-US" sz="1400" b="1" dirty="0">
              <a:solidFill>
                <a:srgbClr val="FF00FF"/>
              </a:solidFill>
            </a:endParaRPr>
          </a:p>
        </p:txBody>
      </p:sp>
      <p:sp>
        <p:nvSpPr>
          <p:cNvPr id="2073" name="Text Box 25"/>
          <p:cNvSpPr txBox="1">
            <a:spLocks noChangeArrowheads="1"/>
          </p:cNvSpPr>
          <p:nvPr/>
        </p:nvSpPr>
        <p:spPr bwMode="auto">
          <a:xfrm>
            <a:off x="6477000" y="1358900"/>
            <a:ext cx="1143000" cy="287338"/>
          </a:xfrm>
          <a:prstGeom prst="rect">
            <a:avLst/>
          </a:prstGeom>
          <a:noFill/>
          <a:ln w="12700">
            <a:solidFill>
              <a:srgbClr val="FF3300"/>
            </a:solidFill>
            <a:miter lim="800000"/>
            <a:headEnd/>
            <a:tailEnd/>
          </a:ln>
        </p:spPr>
        <p:txBody>
          <a:bodyPr>
            <a:spAutoFit/>
          </a:bodyPr>
          <a:lstStyle/>
          <a:p>
            <a:pPr algn="ctr">
              <a:spcBef>
                <a:spcPct val="50000"/>
              </a:spcBef>
            </a:pPr>
            <a:r>
              <a:rPr lang="en-US" sz="1200" b="1" dirty="0">
                <a:solidFill>
                  <a:srgbClr val="FF3300"/>
                </a:solidFill>
                <a:latin typeface="Arial" charset="0"/>
              </a:rPr>
              <a:t>Action Plan</a:t>
            </a:r>
            <a:endParaRPr lang="en-US" sz="1400" b="1" dirty="0">
              <a:solidFill>
                <a:srgbClr val="FF00FF"/>
              </a:solidFill>
            </a:endParaRPr>
          </a:p>
        </p:txBody>
      </p:sp>
      <p:sp>
        <p:nvSpPr>
          <p:cNvPr id="2075" name="Text Box 27"/>
          <p:cNvSpPr txBox="1">
            <a:spLocks noChangeArrowheads="1"/>
          </p:cNvSpPr>
          <p:nvPr/>
        </p:nvSpPr>
        <p:spPr bwMode="auto">
          <a:xfrm>
            <a:off x="4953000" y="2133600"/>
            <a:ext cx="990600" cy="287338"/>
          </a:xfrm>
          <a:prstGeom prst="rect">
            <a:avLst/>
          </a:prstGeom>
          <a:noFill/>
          <a:ln w="12700">
            <a:solidFill>
              <a:srgbClr val="00FF00"/>
            </a:solidFill>
            <a:miter lim="800000"/>
            <a:headEnd/>
            <a:tailEnd/>
          </a:ln>
        </p:spPr>
        <p:txBody>
          <a:bodyPr>
            <a:spAutoFit/>
          </a:bodyPr>
          <a:lstStyle/>
          <a:p>
            <a:pPr algn="ctr">
              <a:spcBef>
                <a:spcPct val="50000"/>
              </a:spcBef>
            </a:pPr>
            <a:r>
              <a:rPr lang="en-US" sz="1200" b="1" dirty="0">
                <a:solidFill>
                  <a:srgbClr val="00FF00"/>
                </a:solidFill>
                <a:latin typeface="Arial" charset="0"/>
              </a:rPr>
              <a:t>Resources</a:t>
            </a:r>
            <a:endParaRPr lang="en-US" sz="1400" b="1" dirty="0">
              <a:solidFill>
                <a:srgbClr val="FF00FF"/>
              </a:solidFill>
            </a:endParaRPr>
          </a:p>
        </p:txBody>
      </p:sp>
      <p:sp>
        <p:nvSpPr>
          <p:cNvPr id="2076" name="Text Box 28"/>
          <p:cNvSpPr txBox="1">
            <a:spLocks noChangeArrowheads="1"/>
          </p:cNvSpPr>
          <p:nvPr/>
        </p:nvSpPr>
        <p:spPr bwMode="auto">
          <a:xfrm>
            <a:off x="4953000" y="2895600"/>
            <a:ext cx="990600" cy="287338"/>
          </a:xfrm>
          <a:prstGeom prst="rect">
            <a:avLst/>
          </a:prstGeom>
          <a:noFill/>
          <a:ln w="12700">
            <a:solidFill>
              <a:srgbClr val="00FF00"/>
            </a:solidFill>
            <a:miter lim="800000"/>
            <a:headEnd/>
            <a:tailEnd/>
          </a:ln>
        </p:spPr>
        <p:txBody>
          <a:bodyPr>
            <a:spAutoFit/>
          </a:bodyPr>
          <a:lstStyle/>
          <a:p>
            <a:pPr algn="ctr">
              <a:spcBef>
                <a:spcPct val="50000"/>
              </a:spcBef>
            </a:pPr>
            <a:r>
              <a:rPr lang="en-US" sz="1200" b="1" dirty="0">
                <a:solidFill>
                  <a:srgbClr val="00FF00"/>
                </a:solidFill>
                <a:latin typeface="Arial" charset="0"/>
              </a:rPr>
              <a:t>Resources</a:t>
            </a:r>
            <a:endParaRPr lang="en-US" sz="1400" b="1" dirty="0">
              <a:solidFill>
                <a:srgbClr val="FF00FF"/>
              </a:solidFill>
            </a:endParaRPr>
          </a:p>
        </p:txBody>
      </p:sp>
      <p:sp>
        <p:nvSpPr>
          <p:cNvPr id="2077" name="Text Box 29"/>
          <p:cNvSpPr txBox="1">
            <a:spLocks noChangeArrowheads="1"/>
          </p:cNvSpPr>
          <p:nvPr/>
        </p:nvSpPr>
        <p:spPr bwMode="auto">
          <a:xfrm>
            <a:off x="4953000" y="3657600"/>
            <a:ext cx="990600" cy="287338"/>
          </a:xfrm>
          <a:prstGeom prst="rect">
            <a:avLst/>
          </a:prstGeom>
          <a:noFill/>
          <a:ln w="12700">
            <a:solidFill>
              <a:srgbClr val="00FF00"/>
            </a:solidFill>
            <a:miter lim="800000"/>
            <a:headEnd/>
            <a:tailEnd/>
          </a:ln>
        </p:spPr>
        <p:txBody>
          <a:bodyPr>
            <a:spAutoFit/>
          </a:bodyPr>
          <a:lstStyle/>
          <a:p>
            <a:pPr algn="ctr">
              <a:spcBef>
                <a:spcPct val="50000"/>
              </a:spcBef>
            </a:pPr>
            <a:r>
              <a:rPr lang="en-US" sz="1200" b="1" dirty="0">
                <a:solidFill>
                  <a:srgbClr val="00FF00"/>
                </a:solidFill>
                <a:latin typeface="Arial" charset="0"/>
              </a:rPr>
              <a:t>Resources</a:t>
            </a:r>
            <a:endParaRPr lang="en-US" sz="1400" b="1" dirty="0">
              <a:solidFill>
                <a:srgbClr val="FF00FF"/>
              </a:solidFill>
            </a:endParaRPr>
          </a:p>
        </p:txBody>
      </p:sp>
      <p:sp>
        <p:nvSpPr>
          <p:cNvPr id="2078" name="Text Box 30"/>
          <p:cNvSpPr txBox="1">
            <a:spLocks noChangeArrowheads="1"/>
          </p:cNvSpPr>
          <p:nvPr/>
        </p:nvSpPr>
        <p:spPr bwMode="auto">
          <a:xfrm>
            <a:off x="4953000" y="5181600"/>
            <a:ext cx="990600" cy="287338"/>
          </a:xfrm>
          <a:prstGeom prst="rect">
            <a:avLst/>
          </a:prstGeom>
          <a:noFill/>
          <a:ln w="12700">
            <a:solidFill>
              <a:srgbClr val="00FF00"/>
            </a:solidFill>
            <a:miter lim="800000"/>
            <a:headEnd/>
            <a:tailEnd/>
          </a:ln>
        </p:spPr>
        <p:txBody>
          <a:bodyPr>
            <a:spAutoFit/>
          </a:bodyPr>
          <a:lstStyle/>
          <a:p>
            <a:pPr algn="ctr">
              <a:spcBef>
                <a:spcPct val="50000"/>
              </a:spcBef>
            </a:pPr>
            <a:r>
              <a:rPr lang="en-US" sz="1200" b="1" dirty="0">
                <a:solidFill>
                  <a:srgbClr val="00FF00"/>
                </a:solidFill>
                <a:latin typeface="Arial" charset="0"/>
              </a:rPr>
              <a:t>Resources</a:t>
            </a:r>
            <a:endParaRPr lang="en-US" sz="1400" b="1" dirty="0">
              <a:solidFill>
                <a:srgbClr val="FF00FF"/>
              </a:solidFill>
            </a:endParaRPr>
          </a:p>
        </p:txBody>
      </p:sp>
      <p:sp>
        <p:nvSpPr>
          <p:cNvPr id="2079" name="Text Box 31"/>
          <p:cNvSpPr txBox="1">
            <a:spLocks noChangeArrowheads="1"/>
          </p:cNvSpPr>
          <p:nvPr/>
        </p:nvSpPr>
        <p:spPr bwMode="auto">
          <a:xfrm>
            <a:off x="6477000" y="2120900"/>
            <a:ext cx="1143000" cy="287338"/>
          </a:xfrm>
          <a:prstGeom prst="rect">
            <a:avLst/>
          </a:prstGeom>
          <a:noFill/>
          <a:ln w="12700">
            <a:solidFill>
              <a:srgbClr val="FF3300"/>
            </a:solidFill>
            <a:miter lim="800000"/>
            <a:headEnd/>
            <a:tailEnd/>
          </a:ln>
        </p:spPr>
        <p:txBody>
          <a:bodyPr>
            <a:spAutoFit/>
          </a:bodyPr>
          <a:lstStyle/>
          <a:p>
            <a:pPr algn="ctr">
              <a:spcBef>
                <a:spcPct val="50000"/>
              </a:spcBef>
            </a:pPr>
            <a:r>
              <a:rPr lang="en-US" sz="1200" b="1" dirty="0">
                <a:solidFill>
                  <a:srgbClr val="FF3300"/>
                </a:solidFill>
                <a:latin typeface="Arial" charset="0"/>
              </a:rPr>
              <a:t>Action Plan</a:t>
            </a:r>
            <a:endParaRPr lang="en-US" sz="1400" b="1" dirty="0">
              <a:solidFill>
                <a:srgbClr val="FF00FF"/>
              </a:solidFill>
            </a:endParaRPr>
          </a:p>
        </p:txBody>
      </p:sp>
      <p:sp>
        <p:nvSpPr>
          <p:cNvPr id="2080" name="Text Box 32"/>
          <p:cNvSpPr txBox="1">
            <a:spLocks noChangeArrowheads="1"/>
          </p:cNvSpPr>
          <p:nvPr/>
        </p:nvSpPr>
        <p:spPr bwMode="auto">
          <a:xfrm>
            <a:off x="6477000" y="2882900"/>
            <a:ext cx="1143000" cy="287338"/>
          </a:xfrm>
          <a:prstGeom prst="rect">
            <a:avLst/>
          </a:prstGeom>
          <a:noFill/>
          <a:ln w="12700">
            <a:solidFill>
              <a:srgbClr val="FF3300"/>
            </a:solidFill>
            <a:miter lim="800000"/>
            <a:headEnd/>
            <a:tailEnd/>
          </a:ln>
        </p:spPr>
        <p:txBody>
          <a:bodyPr>
            <a:spAutoFit/>
          </a:bodyPr>
          <a:lstStyle/>
          <a:p>
            <a:pPr algn="ctr">
              <a:spcBef>
                <a:spcPct val="50000"/>
              </a:spcBef>
            </a:pPr>
            <a:r>
              <a:rPr lang="en-US" sz="1200" b="1" dirty="0">
                <a:solidFill>
                  <a:srgbClr val="FF3300"/>
                </a:solidFill>
                <a:latin typeface="Arial" charset="0"/>
              </a:rPr>
              <a:t>Action Plan</a:t>
            </a:r>
            <a:endParaRPr lang="en-US" sz="1400" b="1" dirty="0">
              <a:solidFill>
                <a:srgbClr val="FF00FF"/>
              </a:solidFill>
            </a:endParaRPr>
          </a:p>
        </p:txBody>
      </p:sp>
      <p:sp>
        <p:nvSpPr>
          <p:cNvPr id="2081" name="Text Box 33"/>
          <p:cNvSpPr txBox="1">
            <a:spLocks noChangeArrowheads="1"/>
          </p:cNvSpPr>
          <p:nvPr/>
        </p:nvSpPr>
        <p:spPr bwMode="auto">
          <a:xfrm>
            <a:off x="6477000" y="3644900"/>
            <a:ext cx="1143000" cy="287338"/>
          </a:xfrm>
          <a:prstGeom prst="rect">
            <a:avLst/>
          </a:prstGeom>
          <a:noFill/>
          <a:ln w="12700">
            <a:solidFill>
              <a:srgbClr val="FF3300"/>
            </a:solidFill>
            <a:miter lim="800000"/>
            <a:headEnd/>
            <a:tailEnd/>
          </a:ln>
        </p:spPr>
        <p:txBody>
          <a:bodyPr>
            <a:spAutoFit/>
          </a:bodyPr>
          <a:lstStyle/>
          <a:p>
            <a:pPr algn="ctr">
              <a:spcBef>
                <a:spcPct val="50000"/>
              </a:spcBef>
            </a:pPr>
            <a:r>
              <a:rPr lang="en-US" sz="1200" b="1" dirty="0">
                <a:solidFill>
                  <a:srgbClr val="FF3300"/>
                </a:solidFill>
                <a:latin typeface="Arial" charset="0"/>
              </a:rPr>
              <a:t>Action Plan</a:t>
            </a:r>
            <a:endParaRPr lang="en-US" sz="1400" b="1" dirty="0">
              <a:solidFill>
                <a:srgbClr val="FF00FF"/>
              </a:solidFill>
            </a:endParaRPr>
          </a:p>
        </p:txBody>
      </p:sp>
      <p:sp>
        <p:nvSpPr>
          <p:cNvPr id="2082" name="Text Box 34"/>
          <p:cNvSpPr txBox="1">
            <a:spLocks noChangeArrowheads="1"/>
          </p:cNvSpPr>
          <p:nvPr/>
        </p:nvSpPr>
        <p:spPr bwMode="auto">
          <a:xfrm>
            <a:off x="6477000" y="4406900"/>
            <a:ext cx="1143000" cy="287338"/>
          </a:xfrm>
          <a:prstGeom prst="rect">
            <a:avLst/>
          </a:prstGeom>
          <a:noFill/>
          <a:ln w="12700">
            <a:solidFill>
              <a:srgbClr val="FF3300"/>
            </a:solidFill>
            <a:miter lim="800000"/>
            <a:headEnd/>
            <a:tailEnd/>
          </a:ln>
        </p:spPr>
        <p:txBody>
          <a:bodyPr>
            <a:spAutoFit/>
          </a:bodyPr>
          <a:lstStyle/>
          <a:p>
            <a:pPr algn="ctr">
              <a:spcBef>
                <a:spcPct val="50000"/>
              </a:spcBef>
            </a:pPr>
            <a:r>
              <a:rPr lang="en-US" sz="1200" b="1" dirty="0">
                <a:solidFill>
                  <a:srgbClr val="FF3300"/>
                </a:solidFill>
                <a:latin typeface="Arial" charset="0"/>
              </a:rPr>
              <a:t>Action Plan</a:t>
            </a:r>
            <a:endParaRPr lang="en-US" sz="1400" b="1" dirty="0">
              <a:solidFill>
                <a:srgbClr val="FF00FF"/>
              </a:solidFill>
            </a:endParaRPr>
          </a:p>
        </p:txBody>
      </p:sp>
      <p:sp>
        <p:nvSpPr>
          <p:cNvPr id="2083" name="Line 35"/>
          <p:cNvSpPr>
            <a:spLocks noChangeShapeType="1"/>
          </p:cNvSpPr>
          <p:nvPr/>
        </p:nvSpPr>
        <p:spPr bwMode="auto">
          <a:xfrm>
            <a:off x="1295400" y="152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84" name="Line 36"/>
          <p:cNvSpPr>
            <a:spLocks noChangeShapeType="1"/>
          </p:cNvSpPr>
          <p:nvPr/>
        </p:nvSpPr>
        <p:spPr bwMode="auto">
          <a:xfrm>
            <a:off x="1295400" y="3048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85" name="Line 37"/>
          <p:cNvSpPr>
            <a:spLocks noChangeShapeType="1"/>
          </p:cNvSpPr>
          <p:nvPr/>
        </p:nvSpPr>
        <p:spPr bwMode="auto">
          <a:xfrm>
            <a:off x="1295400" y="4572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86" name="Line 38"/>
          <p:cNvSpPr>
            <a:spLocks noChangeShapeType="1"/>
          </p:cNvSpPr>
          <p:nvPr/>
        </p:nvSpPr>
        <p:spPr bwMode="auto">
          <a:xfrm>
            <a:off x="1295400" y="3810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87" name="Line 39"/>
          <p:cNvSpPr>
            <a:spLocks noChangeShapeType="1"/>
          </p:cNvSpPr>
          <p:nvPr/>
        </p:nvSpPr>
        <p:spPr bwMode="auto">
          <a:xfrm>
            <a:off x="1295400" y="533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88" name="Line 40"/>
          <p:cNvSpPr>
            <a:spLocks noChangeShapeType="1"/>
          </p:cNvSpPr>
          <p:nvPr/>
        </p:nvSpPr>
        <p:spPr bwMode="auto">
          <a:xfrm>
            <a:off x="2667000" y="152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89" name="Line 41"/>
          <p:cNvSpPr>
            <a:spLocks noChangeShapeType="1"/>
          </p:cNvSpPr>
          <p:nvPr/>
        </p:nvSpPr>
        <p:spPr bwMode="auto">
          <a:xfrm>
            <a:off x="4267200" y="152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90" name="Line 42"/>
          <p:cNvSpPr>
            <a:spLocks noChangeShapeType="1"/>
          </p:cNvSpPr>
          <p:nvPr/>
        </p:nvSpPr>
        <p:spPr bwMode="auto">
          <a:xfrm>
            <a:off x="5943600" y="152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92" name="Line 44"/>
          <p:cNvSpPr>
            <a:spLocks noChangeShapeType="1"/>
          </p:cNvSpPr>
          <p:nvPr/>
        </p:nvSpPr>
        <p:spPr bwMode="auto">
          <a:xfrm>
            <a:off x="2667000" y="2286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93" name="Line 45"/>
          <p:cNvSpPr>
            <a:spLocks noChangeShapeType="1"/>
          </p:cNvSpPr>
          <p:nvPr/>
        </p:nvSpPr>
        <p:spPr bwMode="auto">
          <a:xfrm>
            <a:off x="2667000" y="4572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94" name="Line 46"/>
          <p:cNvSpPr>
            <a:spLocks noChangeShapeType="1"/>
          </p:cNvSpPr>
          <p:nvPr/>
        </p:nvSpPr>
        <p:spPr bwMode="auto">
          <a:xfrm>
            <a:off x="2667000" y="533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95" name="Line 47"/>
          <p:cNvSpPr>
            <a:spLocks noChangeShapeType="1"/>
          </p:cNvSpPr>
          <p:nvPr/>
        </p:nvSpPr>
        <p:spPr bwMode="auto">
          <a:xfrm>
            <a:off x="4267200" y="2286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96" name="Line 48"/>
          <p:cNvSpPr>
            <a:spLocks noChangeShapeType="1"/>
          </p:cNvSpPr>
          <p:nvPr/>
        </p:nvSpPr>
        <p:spPr bwMode="auto">
          <a:xfrm>
            <a:off x="4267200" y="3048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97" name="Line 49"/>
          <p:cNvSpPr>
            <a:spLocks noChangeShapeType="1"/>
          </p:cNvSpPr>
          <p:nvPr/>
        </p:nvSpPr>
        <p:spPr bwMode="auto">
          <a:xfrm>
            <a:off x="4267200" y="4572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98" name="Line 50"/>
          <p:cNvSpPr>
            <a:spLocks noChangeShapeType="1"/>
          </p:cNvSpPr>
          <p:nvPr/>
        </p:nvSpPr>
        <p:spPr bwMode="auto">
          <a:xfrm>
            <a:off x="4267200" y="533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099" name="Line 51"/>
          <p:cNvSpPr>
            <a:spLocks noChangeShapeType="1"/>
          </p:cNvSpPr>
          <p:nvPr/>
        </p:nvSpPr>
        <p:spPr bwMode="auto">
          <a:xfrm>
            <a:off x="5943600" y="533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100" name="Line 52"/>
          <p:cNvSpPr>
            <a:spLocks noChangeShapeType="1"/>
          </p:cNvSpPr>
          <p:nvPr/>
        </p:nvSpPr>
        <p:spPr bwMode="auto">
          <a:xfrm>
            <a:off x="5943600" y="2286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101" name="Line 53"/>
          <p:cNvSpPr>
            <a:spLocks noChangeShapeType="1"/>
          </p:cNvSpPr>
          <p:nvPr/>
        </p:nvSpPr>
        <p:spPr bwMode="auto">
          <a:xfrm>
            <a:off x="5943600" y="3048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102" name="Line 54"/>
          <p:cNvSpPr>
            <a:spLocks noChangeShapeType="1"/>
          </p:cNvSpPr>
          <p:nvPr/>
        </p:nvSpPr>
        <p:spPr bwMode="auto">
          <a:xfrm>
            <a:off x="5943600" y="3810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103" name="Line 55"/>
          <p:cNvSpPr>
            <a:spLocks noChangeShapeType="1"/>
          </p:cNvSpPr>
          <p:nvPr/>
        </p:nvSpPr>
        <p:spPr bwMode="auto">
          <a:xfrm>
            <a:off x="7620000" y="2286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105" name="Line 57"/>
          <p:cNvSpPr>
            <a:spLocks noChangeShapeType="1"/>
          </p:cNvSpPr>
          <p:nvPr/>
        </p:nvSpPr>
        <p:spPr bwMode="auto">
          <a:xfrm>
            <a:off x="7620000" y="3810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106" name="Line 58"/>
          <p:cNvSpPr>
            <a:spLocks noChangeShapeType="1"/>
          </p:cNvSpPr>
          <p:nvPr/>
        </p:nvSpPr>
        <p:spPr bwMode="auto">
          <a:xfrm>
            <a:off x="7620000" y="4572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107" name="Text Box 59"/>
          <p:cNvSpPr txBox="1">
            <a:spLocks noChangeArrowheads="1"/>
          </p:cNvSpPr>
          <p:nvPr/>
        </p:nvSpPr>
        <p:spPr bwMode="auto">
          <a:xfrm>
            <a:off x="8001000" y="1371600"/>
            <a:ext cx="1143000" cy="274638"/>
          </a:xfrm>
          <a:prstGeom prst="rect">
            <a:avLst/>
          </a:prstGeom>
          <a:noFill/>
          <a:ln w="9525">
            <a:noFill/>
            <a:miter lim="800000"/>
            <a:headEnd/>
            <a:tailEnd/>
          </a:ln>
        </p:spPr>
        <p:txBody>
          <a:bodyPr>
            <a:spAutoFit/>
          </a:bodyPr>
          <a:lstStyle/>
          <a:p>
            <a:pPr>
              <a:spcBef>
                <a:spcPct val="50000"/>
              </a:spcBef>
            </a:pPr>
            <a:r>
              <a:rPr lang="en-US" sz="1200" b="1" dirty="0">
                <a:latin typeface="Arial" charset="0"/>
              </a:rPr>
              <a:t>CHANGE</a:t>
            </a:r>
          </a:p>
        </p:txBody>
      </p:sp>
      <p:sp>
        <p:nvSpPr>
          <p:cNvPr id="2108" name="Text Box 60"/>
          <p:cNvSpPr txBox="1">
            <a:spLocks noChangeArrowheads="1"/>
          </p:cNvSpPr>
          <p:nvPr/>
        </p:nvSpPr>
        <p:spPr bwMode="auto">
          <a:xfrm>
            <a:off x="7924800" y="2133600"/>
            <a:ext cx="1219200" cy="274638"/>
          </a:xfrm>
          <a:prstGeom prst="rect">
            <a:avLst/>
          </a:prstGeom>
          <a:noFill/>
          <a:ln w="9525">
            <a:noFill/>
            <a:miter lim="800000"/>
            <a:headEnd/>
            <a:tailEnd/>
          </a:ln>
        </p:spPr>
        <p:txBody>
          <a:bodyPr>
            <a:spAutoFit/>
          </a:bodyPr>
          <a:lstStyle/>
          <a:p>
            <a:pPr>
              <a:spcBef>
                <a:spcPct val="50000"/>
              </a:spcBef>
            </a:pPr>
            <a:r>
              <a:rPr lang="en-US" sz="1200" b="1" dirty="0">
                <a:latin typeface="Arial" charset="0"/>
              </a:rPr>
              <a:t>CONFUSION</a:t>
            </a:r>
          </a:p>
        </p:txBody>
      </p:sp>
      <p:sp>
        <p:nvSpPr>
          <p:cNvPr id="2109" name="Text Box 61"/>
          <p:cNvSpPr txBox="1">
            <a:spLocks noChangeArrowheads="1"/>
          </p:cNvSpPr>
          <p:nvPr/>
        </p:nvSpPr>
        <p:spPr bwMode="auto">
          <a:xfrm>
            <a:off x="8001000" y="2895600"/>
            <a:ext cx="1143000" cy="274638"/>
          </a:xfrm>
          <a:prstGeom prst="rect">
            <a:avLst/>
          </a:prstGeom>
          <a:noFill/>
          <a:ln w="9525">
            <a:noFill/>
            <a:miter lim="800000"/>
            <a:headEnd/>
            <a:tailEnd/>
          </a:ln>
        </p:spPr>
        <p:txBody>
          <a:bodyPr>
            <a:spAutoFit/>
          </a:bodyPr>
          <a:lstStyle/>
          <a:p>
            <a:pPr>
              <a:spcBef>
                <a:spcPct val="50000"/>
              </a:spcBef>
            </a:pPr>
            <a:r>
              <a:rPr lang="en-US" sz="1200" b="1" dirty="0">
                <a:latin typeface="Arial" charset="0"/>
              </a:rPr>
              <a:t>ANXIETY</a:t>
            </a:r>
          </a:p>
        </p:txBody>
      </p:sp>
      <p:sp>
        <p:nvSpPr>
          <p:cNvPr id="2110" name="Text Box 62"/>
          <p:cNvSpPr txBox="1">
            <a:spLocks noChangeArrowheads="1"/>
          </p:cNvSpPr>
          <p:nvPr/>
        </p:nvSpPr>
        <p:spPr bwMode="auto">
          <a:xfrm>
            <a:off x="8001000" y="3657600"/>
            <a:ext cx="1143000" cy="457200"/>
          </a:xfrm>
          <a:prstGeom prst="rect">
            <a:avLst/>
          </a:prstGeom>
          <a:noFill/>
          <a:ln w="9525">
            <a:noFill/>
            <a:miter lim="800000"/>
            <a:headEnd/>
            <a:tailEnd/>
          </a:ln>
        </p:spPr>
        <p:txBody>
          <a:bodyPr>
            <a:spAutoFit/>
          </a:bodyPr>
          <a:lstStyle/>
          <a:p>
            <a:pPr>
              <a:spcBef>
                <a:spcPct val="50000"/>
              </a:spcBef>
            </a:pPr>
            <a:r>
              <a:rPr lang="en-US" sz="1200" b="1" dirty="0">
                <a:latin typeface="Arial" charset="0"/>
              </a:rPr>
              <a:t>GRADUAL CHANGE</a:t>
            </a:r>
          </a:p>
        </p:txBody>
      </p:sp>
      <p:sp>
        <p:nvSpPr>
          <p:cNvPr id="2111" name="Text Box 63"/>
          <p:cNvSpPr txBox="1">
            <a:spLocks noChangeArrowheads="1"/>
          </p:cNvSpPr>
          <p:nvPr/>
        </p:nvSpPr>
        <p:spPr bwMode="auto">
          <a:xfrm>
            <a:off x="7924800" y="4419600"/>
            <a:ext cx="1371600" cy="274638"/>
          </a:xfrm>
          <a:prstGeom prst="rect">
            <a:avLst/>
          </a:prstGeom>
          <a:noFill/>
          <a:ln w="9525">
            <a:noFill/>
            <a:miter lim="800000"/>
            <a:headEnd/>
            <a:tailEnd/>
          </a:ln>
        </p:spPr>
        <p:txBody>
          <a:bodyPr>
            <a:spAutoFit/>
          </a:bodyPr>
          <a:lstStyle/>
          <a:p>
            <a:pPr>
              <a:spcBef>
                <a:spcPct val="50000"/>
              </a:spcBef>
            </a:pPr>
            <a:r>
              <a:rPr lang="en-US" sz="1200" b="1" dirty="0">
                <a:latin typeface="Arial" charset="0"/>
              </a:rPr>
              <a:t>FRUSTRATION</a:t>
            </a:r>
          </a:p>
        </p:txBody>
      </p:sp>
      <p:sp>
        <p:nvSpPr>
          <p:cNvPr id="2112" name="Text Box 64"/>
          <p:cNvSpPr txBox="1">
            <a:spLocks noChangeArrowheads="1"/>
          </p:cNvSpPr>
          <p:nvPr/>
        </p:nvSpPr>
        <p:spPr bwMode="auto">
          <a:xfrm>
            <a:off x="8001000" y="5181600"/>
            <a:ext cx="1143000" cy="457200"/>
          </a:xfrm>
          <a:prstGeom prst="rect">
            <a:avLst/>
          </a:prstGeom>
          <a:noFill/>
          <a:ln w="9525">
            <a:noFill/>
            <a:miter lim="800000"/>
            <a:headEnd/>
            <a:tailEnd/>
          </a:ln>
        </p:spPr>
        <p:txBody>
          <a:bodyPr>
            <a:spAutoFit/>
          </a:bodyPr>
          <a:lstStyle/>
          <a:p>
            <a:pPr>
              <a:spcBef>
                <a:spcPct val="50000"/>
              </a:spcBef>
            </a:pPr>
            <a:r>
              <a:rPr lang="en-US" sz="1200" b="1" dirty="0">
                <a:latin typeface="Arial" charset="0"/>
              </a:rPr>
              <a:t>FALSE STARTS</a:t>
            </a:r>
          </a:p>
        </p:txBody>
      </p:sp>
      <p:sp>
        <p:nvSpPr>
          <p:cNvPr id="2113" name="Line 65"/>
          <p:cNvSpPr>
            <a:spLocks noChangeShapeType="1"/>
          </p:cNvSpPr>
          <p:nvPr/>
        </p:nvSpPr>
        <p:spPr bwMode="auto">
          <a:xfrm>
            <a:off x="7620000" y="3048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114" name="Line 66"/>
          <p:cNvSpPr>
            <a:spLocks noChangeShapeType="1"/>
          </p:cNvSpPr>
          <p:nvPr/>
        </p:nvSpPr>
        <p:spPr bwMode="auto">
          <a:xfrm>
            <a:off x="7620000" y="152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116" name="Line 68"/>
          <p:cNvSpPr>
            <a:spLocks noChangeShapeType="1"/>
          </p:cNvSpPr>
          <p:nvPr/>
        </p:nvSpPr>
        <p:spPr bwMode="auto">
          <a:xfrm>
            <a:off x="7620000" y="5334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2" name="Text Box 69"/>
          <p:cNvSpPr txBox="1">
            <a:spLocks noChangeArrowheads="1"/>
          </p:cNvSpPr>
          <p:nvPr/>
        </p:nvSpPr>
        <p:spPr bwMode="auto">
          <a:xfrm>
            <a:off x="76200" y="6507163"/>
            <a:ext cx="1447800" cy="244475"/>
          </a:xfrm>
          <a:prstGeom prst="rect">
            <a:avLst/>
          </a:prstGeom>
          <a:noFill/>
          <a:ln w="9525">
            <a:noFill/>
            <a:miter lim="800000"/>
            <a:headEnd/>
            <a:tailEnd/>
          </a:ln>
        </p:spPr>
        <p:txBody>
          <a:bodyPr>
            <a:spAutoFit/>
          </a:bodyPr>
          <a:lstStyle/>
          <a:p>
            <a:pPr algn="ctr">
              <a:spcBef>
                <a:spcPct val="50000"/>
              </a:spcBef>
            </a:pPr>
            <a:r>
              <a:rPr lang="en-US" sz="1000" b="1" dirty="0"/>
              <a:t>Stephen J. Ruberg</a:t>
            </a:r>
          </a:p>
        </p:txBody>
      </p:sp>
      <p:sp>
        <p:nvSpPr>
          <p:cNvPr id="2118" name="Line 70"/>
          <p:cNvSpPr>
            <a:spLocks noChangeShapeType="1"/>
          </p:cNvSpPr>
          <p:nvPr/>
        </p:nvSpPr>
        <p:spPr bwMode="auto">
          <a:xfrm>
            <a:off x="2667000" y="3810000"/>
            <a:ext cx="304800" cy="0"/>
          </a:xfrm>
          <a:prstGeom prst="line">
            <a:avLst/>
          </a:prstGeom>
          <a:noFill/>
          <a:ln w="9525">
            <a:solidFill>
              <a:schemeClr val="tx1"/>
            </a:solidFill>
            <a:round/>
            <a:headEnd/>
            <a:tailEnd type="triangle" w="med" len="med"/>
          </a:ln>
        </p:spPr>
        <p:txBody>
          <a:bodyPr wrap="none" anchor="ctr"/>
          <a:lstStyle/>
          <a:p>
            <a:endParaRPr lang="en-US" dirty="0"/>
          </a:p>
        </p:txBody>
      </p:sp>
      <p:sp>
        <p:nvSpPr>
          <p:cNvPr id="3" name="Text Box 71"/>
          <p:cNvSpPr txBox="1">
            <a:spLocks noChangeArrowheads="1"/>
          </p:cNvSpPr>
          <p:nvPr/>
        </p:nvSpPr>
        <p:spPr bwMode="auto">
          <a:xfrm>
            <a:off x="152400" y="5867400"/>
            <a:ext cx="8763000" cy="304800"/>
          </a:xfrm>
          <a:prstGeom prst="rect">
            <a:avLst/>
          </a:prstGeom>
          <a:noFill/>
          <a:ln w="9525">
            <a:noFill/>
            <a:miter lim="800000"/>
            <a:headEnd/>
            <a:tailEnd/>
          </a:ln>
        </p:spPr>
        <p:txBody>
          <a:bodyPr>
            <a:spAutoFit/>
          </a:bodyPr>
          <a:lstStyle/>
          <a:p>
            <a:pPr>
              <a:spcBef>
                <a:spcPct val="50000"/>
              </a:spcBef>
            </a:pPr>
            <a:r>
              <a:rPr lang="en-US" sz="1400" dirty="0"/>
              <a:t>Note that without adequate </a:t>
            </a:r>
            <a:r>
              <a:rPr lang="en-US" sz="1400" dirty="0">
                <a:solidFill>
                  <a:srgbClr val="FF3300"/>
                </a:solidFill>
              </a:rPr>
              <a:t>Communication</a:t>
            </a:r>
            <a:r>
              <a:rPr lang="en-US" sz="1400" dirty="0"/>
              <a:t> of each of these elements, it is the same as not having the element present.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108"/>
                                        </p:tgtEl>
                                        <p:attrNameLst>
                                          <p:attrName>style.visibility</p:attrName>
                                        </p:attrNameLst>
                                      </p:cBhvr>
                                      <p:to>
                                        <p:strVal val="visible"/>
                                      </p:to>
                                    </p:set>
                                    <p:anim calcmode="lin" valueType="num">
                                      <p:cBhvr>
                                        <p:cTn id="31" dur="500" fill="hold"/>
                                        <p:tgtEl>
                                          <p:spTgt spid="2108"/>
                                        </p:tgtEl>
                                        <p:attrNameLst>
                                          <p:attrName>ppt_w</p:attrName>
                                        </p:attrNameLst>
                                      </p:cBhvr>
                                      <p:tavLst>
                                        <p:tav tm="0">
                                          <p:val>
                                            <p:fltVal val="0"/>
                                          </p:val>
                                        </p:tav>
                                        <p:tav tm="100000">
                                          <p:val>
                                            <p:strVal val="#ppt_w"/>
                                          </p:val>
                                        </p:tav>
                                      </p:tavLst>
                                    </p:anim>
                                    <p:anim calcmode="lin" valueType="num">
                                      <p:cBhvr>
                                        <p:cTn id="32" dur="500" fill="hold"/>
                                        <p:tgtEl>
                                          <p:spTgt spid="2108"/>
                                        </p:tgtEl>
                                        <p:attrNameLst>
                                          <p:attrName>ppt_h</p:attrName>
                                        </p:attrNameLst>
                                      </p:cBhvr>
                                      <p:tavLst>
                                        <p:tav tm="0">
                                          <p:val>
                                            <p:fltVal val="0"/>
                                          </p:val>
                                        </p:tav>
                                        <p:tav tm="100000">
                                          <p:val>
                                            <p:strVal val="#ppt_h"/>
                                          </p:val>
                                        </p:tav>
                                      </p:tavLst>
                                    </p:anim>
                                    <p:animEffect transition="in" filter="fade">
                                      <p:cBhvr>
                                        <p:cTn id="33" dur="500"/>
                                        <p:tgtEl>
                                          <p:spTgt spid="2108"/>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2109"/>
                                        </p:tgtEl>
                                        <p:attrNameLst>
                                          <p:attrName>style.visibility</p:attrName>
                                        </p:attrNameLst>
                                      </p:cBhvr>
                                      <p:to>
                                        <p:strVal val="visible"/>
                                      </p:to>
                                    </p:set>
                                    <p:anim calcmode="lin" valueType="num">
                                      <p:cBhvr>
                                        <p:cTn id="36" dur="500" fill="hold"/>
                                        <p:tgtEl>
                                          <p:spTgt spid="2109"/>
                                        </p:tgtEl>
                                        <p:attrNameLst>
                                          <p:attrName>ppt_w</p:attrName>
                                        </p:attrNameLst>
                                      </p:cBhvr>
                                      <p:tavLst>
                                        <p:tav tm="0">
                                          <p:val>
                                            <p:fltVal val="0"/>
                                          </p:val>
                                        </p:tav>
                                        <p:tav tm="100000">
                                          <p:val>
                                            <p:strVal val="#ppt_w"/>
                                          </p:val>
                                        </p:tav>
                                      </p:tavLst>
                                    </p:anim>
                                    <p:anim calcmode="lin" valueType="num">
                                      <p:cBhvr>
                                        <p:cTn id="37" dur="500" fill="hold"/>
                                        <p:tgtEl>
                                          <p:spTgt spid="2109"/>
                                        </p:tgtEl>
                                        <p:attrNameLst>
                                          <p:attrName>ppt_h</p:attrName>
                                        </p:attrNameLst>
                                      </p:cBhvr>
                                      <p:tavLst>
                                        <p:tav tm="0">
                                          <p:val>
                                            <p:fltVal val="0"/>
                                          </p:val>
                                        </p:tav>
                                        <p:tav tm="100000">
                                          <p:val>
                                            <p:strVal val="#ppt_h"/>
                                          </p:val>
                                        </p:tav>
                                      </p:tavLst>
                                    </p:anim>
                                    <p:animEffect transition="in" filter="fade">
                                      <p:cBhvr>
                                        <p:cTn id="38" dur="500"/>
                                        <p:tgtEl>
                                          <p:spTgt spid="2109"/>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2110"/>
                                        </p:tgtEl>
                                        <p:attrNameLst>
                                          <p:attrName>style.visibility</p:attrName>
                                        </p:attrNameLst>
                                      </p:cBhvr>
                                      <p:to>
                                        <p:strVal val="visible"/>
                                      </p:to>
                                    </p:set>
                                    <p:anim calcmode="lin" valueType="num">
                                      <p:cBhvr>
                                        <p:cTn id="41" dur="500" fill="hold"/>
                                        <p:tgtEl>
                                          <p:spTgt spid="2110"/>
                                        </p:tgtEl>
                                        <p:attrNameLst>
                                          <p:attrName>ppt_w</p:attrName>
                                        </p:attrNameLst>
                                      </p:cBhvr>
                                      <p:tavLst>
                                        <p:tav tm="0">
                                          <p:val>
                                            <p:fltVal val="0"/>
                                          </p:val>
                                        </p:tav>
                                        <p:tav tm="100000">
                                          <p:val>
                                            <p:strVal val="#ppt_w"/>
                                          </p:val>
                                        </p:tav>
                                      </p:tavLst>
                                    </p:anim>
                                    <p:anim calcmode="lin" valueType="num">
                                      <p:cBhvr>
                                        <p:cTn id="42" dur="500" fill="hold"/>
                                        <p:tgtEl>
                                          <p:spTgt spid="2110"/>
                                        </p:tgtEl>
                                        <p:attrNameLst>
                                          <p:attrName>ppt_h</p:attrName>
                                        </p:attrNameLst>
                                      </p:cBhvr>
                                      <p:tavLst>
                                        <p:tav tm="0">
                                          <p:val>
                                            <p:fltVal val="0"/>
                                          </p:val>
                                        </p:tav>
                                        <p:tav tm="100000">
                                          <p:val>
                                            <p:strVal val="#ppt_h"/>
                                          </p:val>
                                        </p:tav>
                                      </p:tavLst>
                                    </p:anim>
                                    <p:animEffect transition="in" filter="fade">
                                      <p:cBhvr>
                                        <p:cTn id="43" dur="500"/>
                                        <p:tgtEl>
                                          <p:spTgt spid="2110"/>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2111"/>
                                        </p:tgtEl>
                                        <p:attrNameLst>
                                          <p:attrName>style.visibility</p:attrName>
                                        </p:attrNameLst>
                                      </p:cBhvr>
                                      <p:to>
                                        <p:strVal val="visible"/>
                                      </p:to>
                                    </p:set>
                                    <p:anim calcmode="lin" valueType="num">
                                      <p:cBhvr>
                                        <p:cTn id="46" dur="500" fill="hold"/>
                                        <p:tgtEl>
                                          <p:spTgt spid="2111"/>
                                        </p:tgtEl>
                                        <p:attrNameLst>
                                          <p:attrName>ppt_w</p:attrName>
                                        </p:attrNameLst>
                                      </p:cBhvr>
                                      <p:tavLst>
                                        <p:tav tm="0">
                                          <p:val>
                                            <p:fltVal val="0"/>
                                          </p:val>
                                        </p:tav>
                                        <p:tav tm="100000">
                                          <p:val>
                                            <p:strVal val="#ppt_w"/>
                                          </p:val>
                                        </p:tav>
                                      </p:tavLst>
                                    </p:anim>
                                    <p:anim calcmode="lin" valueType="num">
                                      <p:cBhvr>
                                        <p:cTn id="47" dur="500" fill="hold"/>
                                        <p:tgtEl>
                                          <p:spTgt spid="2111"/>
                                        </p:tgtEl>
                                        <p:attrNameLst>
                                          <p:attrName>ppt_h</p:attrName>
                                        </p:attrNameLst>
                                      </p:cBhvr>
                                      <p:tavLst>
                                        <p:tav tm="0">
                                          <p:val>
                                            <p:fltVal val="0"/>
                                          </p:val>
                                        </p:tav>
                                        <p:tav tm="100000">
                                          <p:val>
                                            <p:strVal val="#ppt_h"/>
                                          </p:val>
                                        </p:tav>
                                      </p:tavLst>
                                    </p:anim>
                                    <p:animEffect transition="in" filter="fade">
                                      <p:cBhvr>
                                        <p:cTn id="48" dur="500"/>
                                        <p:tgtEl>
                                          <p:spTgt spid="2111"/>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2112"/>
                                        </p:tgtEl>
                                        <p:attrNameLst>
                                          <p:attrName>style.visibility</p:attrName>
                                        </p:attrNameLst>
                                      </p:cBhvr>
                                      <p:to>
                                        <p:strVal val="visible"/>
                                      </p:to>
                                    </p:set>
                                    <p:anim calcmode="lin" valueType="num">
                                      <p:cBhvr>
                                        <p:cTn id="51" dur="500" fill="hold"/>
                                        <p:tgtEl>
                                          <p:spTgt spid="2112"/>
                                        </p:tgtEl>
                                        <p:attrNameLst>
                                          <p:attrName>ppt_w</p:attrName>
                                        </p:attrNameLst>
                                      </p:cBhvr>
                                      <p:tavLst>
                                        <p:tav tm="0">
                                          <p:val>
                                            <p:fltVal val="0"/>
                                          </p:val>
                                        </p:tav>
                                        <p:tav tm="100000">
                                          <p:val>
                                            <p:strVal val="#ppt_w"/>
                                          </p:val>
                                        </p:tav>
                                      </p:tavLst>
                                    </p:anim>
                                    <p:anim calcmode="lin" valueType="num">
                                      <p:cBhvr>
                                        <p:cTn id="52" dur="500" fill="hold"/>
                                        <p:tgtEl>
                                          <p:spTgt spid="2112"/>
                                        </p:tgtEl>
                                        <p:attrNameLst>
                                          <p:attrName>ppt_h</p:attrName>
                                        </p:attrNameLst>
                                      </p:cBhvr>
                                      <p:tavLst>
                                        <p:tav tm="0">
                                          <p:val>
                                            <p:fltVal val="0"/>
                                          </p:val>
                                        </p:tav>
                                        <p:tav tm="100000">
                                          <p:val>
                                            <p:strVal val="#ppt_h"/>
                                          </p:val>
                                        </p:tav>
                                      </p:tavLst>
                                    </p:anim>
                                    <p:animEffect transition="in" filter="fade">
                                      <p:cBhvr>
                                        <p:cTn id="53" dur="500"/>
                                        <p:tgtEl>
                                          <p:spTgt spid="2112"/>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05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06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07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079"/>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9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09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10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2103"/>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06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06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07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08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084"/>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096"/>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10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2113"/>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058"/>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2063"/>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2077"/>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2081"/>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208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2102"/>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210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205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2064"/>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2070"/>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2082"/>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2085"/>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2093"/>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2097"/>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2106"/>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2060"/>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2065"/>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2071"/>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2078"/>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2087"/>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2094"/>
                                        </p:tgtEl>
                                        <p:attrNameLst>
                                          <p:attrName>style.visibility</p:attrName>
                                        </p:attrNameLst>
                                      </p:cBhvr>
                                      <p:to>
                                        <p:strVal val="visible"/>
                                      </p:to>
                                    </p:set>
                                  </p:childTnLst>
                                </p:cTn>
                              </p:par>
                              <p:par>
                                <p:cTn id="138" presetID="1" presetClass="entr" presetSubtype="0" fill="hold" grpId="0" nodeType="withEffect">
                                  <p:stCondLst>
                                    <p:cond delay="0"/>
                                  </p:stCondLst>
                                  <p:childTnLst>
                                    <p:set>
                                      <p:cBhvr>
                                        <p:cTn id="139" dur="1" fill="hold">
                                          <p:stCondLst>
                                            <p:cond delay="0"/>
                                          </p:stCondLst>
                                        </p:cTn>
                                        <p:tgtEl>
                                          <p:spTgt spid="2098"/>
                                        </p:tgtEl>
                                        <p:attrNameLst>
                                          <p:attrName>style.visibility</p:attrName>
                                        </p:attrNameLst>
                                      </p:cBhvr>
                                      <p:to>
                                        <p:strVal val="visible"/>
                                      </p:to>
                                    </p:set>
                                  </p:childTnLst>
                                </p:cTn>
                              </p:par>
                              <p:par>
                                <p:cTn id="140" presetID="1" presetClass="entr" presetSubtype="0" fill="hold" grpId="0" nodeType="withEffect">
                                  <p:stCondLst>
                                    <p:cond delay="0"/>
                                  </p:stCondLst>
                                  <p:childTnLst>
                                    <p:set>
                                      <p:cBhvr>
                                        <p:cTn id="141" dur="1" fill="hold">
                                          <p:stCondLst>
                                            <p:cond delay="0"/>
                                          </p:stCondLst>
                                        </p:cTn>
                                        <p:tgtEl>
                                          <p:spTgt spid="209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2116"/>
                                        </p:tgtEl>
                                        <p:attrNameLst>
                                          <p:attrName>style.visibility</p:attrName>
                                        </p:attrNameLst>
                                      </p:cBhvr>
                                      <p:to>
                                        <p:strVal val="visible"/>
                                      </p:to>
                                    </p:set>
                                  </p:childTnLst>
                                </p:cTn>
                              </p:par>
                              <p:par>
                                <p:cTn id="144" presetID="1" presetClass="entr" presetSubtype="0" fill="hold" grpId="0" nodeType="withEffect">
                                  <p:stCondLst>
                                    <p:cond delay="0"/>
                                  </p:stCondLst>
                                  <p:childTnLst>
                                    <p:set>
                                      <p:cBhvr>
                                        <p:cTn id="145" dur="1" fill="hold">
                                          <p:stCondLst>
                                            <p:cond delay="0"/>
                                          </p:stCondLst>
                                        </p:cTn>
                                        <p:tgtEl>
                                          <p:spTgt spid="2118"/>
                                        </p:tgtEl>
                                        <p:attrNameLst>
                                          <p:attrName>style.visibility</p:attrName>
                                        </p:attrNameLst>
                                      </p:cBhvr>
                                      <p:to>
                                        <p:strVal val="visible"/>
                                      </p:to>
                                    </p:set>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6" grpId="0" animBg="1"/>
      <p:bldP spid="2057" grpId="0" animBg="1"/>
      <p:bldP spid="2058" grpId="0" animBg="1"/>
      <p:bldP spid="2059" grpId="0" animBg="1"/>
      <p:bldP spid="2060" grpId="0" animBg="1"/>
      <p:bldP spid="2062" grpId="0" animBg="1"/>
      <p:bldP spid="2063" grpId="0" animBg="1"/>
      <p:bldP spid="2064" grpId="0" animBg="1"/>
      <p:bldP spid="2065" grpId="0" animBg="1"/>
      <p:bldP spid="2066" grpId="0" animBg="1"/>
      <p:bldP spid="2067" grpId="0" animBg="1"/>
      <p:bldP spid="2068" grpId="0" animBg="1"/>
      <p:bldP spid="2070" grpId="0" animBg="1"/>
      <p:bldP spid="2071" grpId="0" animBg="1"/>
      <p:bldP spid="2072" grpId="0" animBg="1"/>
      <p:bldP spid="2073" grpId="0" animBg="1"/>
      <p:bldP spid="2075" grpId="0" animBg="1"/>
      <p:bldP spid="2076" grpId="0" animBg="1"/>
      <p:bldP spid="2077" grpId="0" animBg="1"/>
      <p:bldP spid="2078" grpId="0" animBg="1"/>
      <p:bldP spid="2079" grpId="0" animBg="1"/>
      <p:bldP spid="2080" grpId="0" animBg="1"/>
      <p:bldP spid="2081" grpId="0" animBg="1"/>
      <p:bldP spid="2082" grpId="0" animBg="1"/>
      <p:bldP spid="2083" grpId="0" animBg="1"/>
      <p:bldP spid="2084" grpId="0" animBg="1"/>
      <p:bldP spid="2085" grpId="0" animBg="1"/>
      <p:bldP spid="2086" grpId="0" animBg="1"/>
      <p:bldP spid="2087" grpId="0" animBg="1"/>
      <p:bldP spid="2088" grpId="0" animBg="1"/>
      <p:bldP spid="2089" grpId="0" animBg="1"/>
      <p:bldP spid="2090" grpId="0" animBg="1"/>
      <p:bldP spid="2092" grpId="0" animBg="1"/>
      <p:bldP spid="2093" grpId="0" animBg="1"/>
      <p:bldP spid="2094" grpId="0" animBg="1"/>
      <p:bldP spid="2095" grpId="0" animBg="1"/>
      <p:bldP spid="2096" grpId="0" animBg="1"/>
      <p:bldP spid="2097" grpId="0" animBg="1"/>
      <p:bldP spid="2098" grpId="0" animBg="1"/>
      <p:bldP spid="2099" grpId="0" animBg="1"/>
      <p:bldP spid="2100" grpId="0" animBg="1"/>
      <p:bldP spid="2101" grpId="0" animBg="1"/>
      <p:bldP spid="2102" grpId="0" animBg="1"/>
      <p:bldP spid="2103" grpId="0" animBg="1"/>
      <p:bldP spid="2105" grpId="0" animBg="1"/>
      <p:bldP spid="2106" grpId="0" animBg="1"/>
      <p:bldP spid="2107" grpId="0"/>
      <p:bldP spid="2108" grpId="0"/>
      <p:bldP spid="2109" grpId="0"/>
      <p:bldP spid="2110" grpId="0"/>
      <p:bldP spid="2111" grpId="0"/>
      <p:bldP spid="2112" grpId="0"/>
      <p:bldP spid="2113" grpId="0" animBg="1"/>
      <p:bldP spid="2114" grpId="0" animBg="1"/>
      <p:bldP spid="2116" grpId="0" animBg="1"/>
      <p:bldP spid="2118"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r>
              <a:rPr lang="en-US" dirty="0">
                <a:solidFill>
                  <a:srgbClr val="000000"/>
                </a:solidFill>
              </a:rPr>
              <a:t> </a:t>
            </a:r>
            <a:fld id="{569263DD-8DC6-4D17-A20C-8CF55E397235}" type="slidenum">
              <a:rPr lang="en-US" sz="1600" smtClean="0">
                <a:solidFill>
                  <a:srgbClr val="000000"/>
                </a:solidFill>
              </a:rPr>
              <a:pPr/>
              <a:t>17</a:t>
            </a:fld>
            <a:endParaRPr lang="en-US" sz="1600" dirty="0">
              <a:solidFill>
                <a:srgbClr val="000000"/>
              </a:solidFill>
            </a:endParaRPr>
          </a:p>
        </p:txBody>
      </p:sp>
      <p:sp>
        <p:nvSpPr>
          <p:cNvPr id="18435" name="Rectangle 2"/>
          <p:cNvSpPr>
            <a:spLocks noGrp="1" noChangeArrowheads="1"/>
          </p:cNvSpPr>
          <p:nvPr>
            <p:ph type="body" idx="1"/>
          </p:nvPr>
        </p:nvSpPr>
        <p:spPr>
          <a:xfrm>
            <a:off x="228600" y="1524000"/>
            <a:ext cx="8229600" cy="4876800"/>
          </a:xfrm>
        </p:spPr>
        <p:txBody>
          <a:bodyPr/>
          <a:lstStyle/>
          <a:p>
            <a:pPr lvl="1">
              <a:lnSpc>
                <a:spcPct val="100000"/>
              </a:lnSpc>
              <a:spcBef>
                <a:spcPct val="30000"/>
              </a:spcBef>
              <a:buFont typeface="Marlett" pitchFamily="2" charset="2"/>
              <a:buChar char="h"/>
            </a:pPr>
            <a:r>
              <a:rPr lang="en-US" sz="2800" b="1" dirty="0"/>
              <a:t>Career background</a:t>
            </a:r>
          </a:p>
          <a:p>
            <a:pPr lvl="1">
              <a:lnSpc>
                <a:spcPct val="100000"/>
              </a:lnSpc>
              <a:spcBef>
                <a:spcPct val="30000"/>
              </a:spcBef>
              <a:buFont typeface="Marlett" pitchFamily="2" charset="2"/>
              <a:buChar char="h"/>
            </a:pPr>
            <a:r>
              <a:rPr lang="en-US" sz="2800" b="1" dirty="0"/>
              <a:t>Influence and change </a:t>
            </a:r>
            <a:endParaRPr lang="en-US" sz="2800" b="1" dirty="0">
              <a:solidFill>
                <a:schemeClr val="bg2">
                  <a:lumMod val="60000"/>
                  <a:lumOff val="40000"/>
                </a:schemeClr>
              </a:solidFill>
            </a:endParaRPr>
          </a:p>
          <a:p>
            <a:pPr lvl="1">
              <a:lnSpc>
                <a:spcPct val="100000"/>
              </a:lnSpc>
              <a:spcBef>
                <a:spcPct val="30000"/>
              </a:spcBef>
              <a:buFont typeface="Marlett" pitchFamily="2" charset="2"/>
              <a:buChar char="h"/>
            </a:pPr>
            <a:r>
              <a:rPr lang="en-US" sz="2800" b="1" dirty="0">
                <a:solidFill>
                  <a:schemeClr val="bg2">
                    <a:lumMod val="60000"/>
                    <a:lumOff val="40000"/>
                  </a:schemeClr>
                </a:solidFill>
              </a:rPr>
              <a:t>Application in missing data</a:t>
            </a:r>
          </a:p>
        </p:txBody>
      </p:sp>
      <p:sp>
        <p:nvSpPr>
          <p:cNvPr id="18436" name="Rectangle 3"/>
          <p:cNvSpPr>
            <a:spLocks noGrp="1" noChangeArrowheads="1"/>
          </p:cNvSpPr>
          <p:nvPr>
            <p:ph type="title"/>
          </p:nvPr>
        </p:nvSpPr>
        <p:spPr>
          <a:xfrm>
            <a:off x="304800" y="0"/>
            <a:ext cx="8316913" cy="1219200"/>
          </a:xfrm>
          <a:noFill/>
        </p:spPr>
        <p:txBody>
          <a:bodyPr/>
          <a:lstStyle/>
          <a:p>
            <a:r>
              <a:rPr lang="en-US" dirty="0">
                <a:solidFill>
                  <a:schemeClr val="tx1"/>
                </a:solidFill>
              </a:rPr>
              <a:t>Outline</a:t>
            </a:r>
          </a:p>
        </p:txBody>
      </p:sp>
    </p:spTree>
    <p:extLst>
      <p:ext uri="{BB962C8B-B14F-4D97-AF65-F5344CB8AC3E}">
        <p14:creationId xmlns:p14="http://schemas.microsoft.com/office/powerpoint/2010/main" val="2084591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18</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Defining Moment: Golden Nugget </a:t>
            </a:r>
          </a:p>
        </p:txBody>
      </p:sp>
      <p:sp>
        <p:nvSpPr>
          <p:cNvPr id="20484" name="Text Box 3"/>
          <p:cNvSpPr txBox="1">
            <a:spLocks noChangeArrowheads="1"/>
          </p:cNvSpPr>
          <p:nvPr/>
        </p:nvSpPr>
        <p:spPr bwMode="auto">
          <a:xfrm>
            <a:off x="304800" y="1526034"/>
            <a:ext cx="8534400" cy="4912114"/>
          </a:xfrm>
          <a:prstGeom prst="rect">
            <a:avLst/>
          </a:prstGeom>
          <a:noFill/>
          <a:ln w="12700">
            <a:noFill/>
            <a:miter lim="800000"/>
            <a:headEnd/>
            <a:tailEnd/>
          </a:ln>
        </p:spPr>
        <p:txBody>
          <a:bodyPr wrap="square" lIns="0" tIns="0" rIns="0" bIns="0" anchor="ctr">
            <a:spAutoFit/>
          </a:bodyPr>
          <a:lstStyle/>
          <a:p>
            <a:pPr marL="339725" indent="-339725" eaLnBrk="0" hangingPunct="0">
              <a:lnSpc>
                <a:spcPct val="90000"/>
              </a:lnSpc>
              <a:spcBef>
                <a:spcPct val="50000"/>
              </a:spcBef>
              <a:buClr>
                <a:srgbClr val="000000"/>
              </a:buClr>
              <a:buFontTx/>
              <a:buChar char="•"/>
            </a:pPr>
            <a:r>
              <a:rPr lang="en-US" sz="2800" b="1" dirty="0">
                <a:solidFill>
                  <a:srgbClr val="000000"/>
                </a:solidFill>
              </a:rPr>
              <a:t>Recognized missing data in clinical trials was a different manifestation of a problem I had worked on extensively in the genetic evaluation of livestock</a:t>
            </a:r>
          </a:p>
          <a:p>
            <a:pPr marL="796925" lvl="1" indent="-339725" eaLnBrk="0" hangingPunct="0">
              <a:lnSpc>
                <a:spcPct val="90000"/>
              </a:lnSpc>
              <a:spcBef>
                <a:spcPct val="50000"/>
              </a:spcBef>
              <a:buClr>
                <a:srgbClr val="000000"/>
              </a:buClr>
              <a:buFontTx/>
              <a:buChar char="•"/>
            </a:pPr>
            <a:r>
              <a:rPr lang="en-US" sz="2800" b="1" dirty="0">
                <a:solidFill>
                  <a:schemeClr val="bg2">
                    <a:lumMod val="75000"/>
                  </a:schemeClr>
                </a:solidFill>
              </a:rPr>
              <a:t>The data available is a selected subset </a:t>
            </a:r>
          </a:p>
          <a:p>
            <a:pPr marL="796925" lvl="1" indent="-339725" eaLnBrk="0" hangingPunct="0">
              <a:lnSpc>
                <a:spcPct val="90000"/>
              </a:lnSpc>
              <a:spcBef>
                <a:spcPct val="50000"/>
              </a:spcBef>
              <a:buClr>
                <a:srgbClr val="000000"/>
              </a:buClr>
              <a:buFontTx/>
              <a:buChar char="•"/>
            </a:pPr>
            <a:r>
              <a:rPr lang="en-US" sz="2800" b="1" dirty="0">
                <a:solidFill>
                  <a:srgbClr val="000000"/>
                </a:solidFill>
              </a:rPr>
              <a:t>In genetic evaluations we had learned that so long as all the info upon which the selection decision had been based was included in the analysis the available data would yield unbiased results </a:t>
            </a:r>
          </a:p>
          <a:p>
            <a:pPr marL="796925" lvl="1" indent="-339725" eaLnBrk="0" hangingPunct="0">
              <a:lnSpc>
                <a:spcPct val="90000"/>
              </a:lnSpc>
              <a:spcBef>
                <a:spcPct val="50000"/>
              </a:spcBef>
              <a:buClr>
                <a:srgbClr val="000000"/>
              </a:buClr>
              <a:buFontTx/>
              <a:buChar char="•"/>
            </a:pPr>
            <a:r>
              <a:rPr lang="en-US" sz="2800" b="1" dirty="0">
                <a:solidFill>
                  <a:srgbClr val="000000"/>
                </a:solidFill>
              </a:rPr>
              <a:t>A different way of expressing MAR </a:t>
            </a:r>
          </a:p>
        </p:txBody>
      </p:sp>
    </p:spTree>
    <p:extLst>
      <p:ext uri="{BB962C8B-B14F-4D97-AF65-F5344CB8AC3E}">
        <p14:creationId xmlns:p14="http://schemas.microsoft.com/office/powerpoint/2010/main" val="2527738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19</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Broad Base of Internal Support </a:t>
            </a:r>
          </a:p>
        </p:txBody>
      </p:sp>
      <p:sp>
        <p:nvSpPr>
          <p:cNvPr id="20484" name="Text Box 3"/>
          <p:cNvSpPr txBox="1">
            <a:spLocks noChangeArrowheads="1"/>
          </p:cNvSpPr>
          <p:nvPr/>
        </p:nvSpPr>
        <p:spPr bwMode="auto">
          <a:xfrm>
            <a:off x="381000" y="1315309"/>
            <a:ext cx="8458200" cy="5170646"/>
          </a:xfrm>
          <a:prstGeom prst="rect">
            <a:avLst/>
          </a:prstGeom>
          <a:noFill/>
          <a:ln w="12700">
            <a:noFill/>
            <a:miter lim="800000"/>
            <a:headEnd/>
            <a:tailEnd/>
          </a:ln>
        </p:spPr>
        <p:txBody>
          <a:bodyPr wrap="square" lIns="0" tIns="0" rIns="0" bIns="0" anchor="ctr">
            <a:spAutoFit/>
          </a:bodyPr>
          <a:lstStyle/>
          <a:p>
            <a:pPr marL="342900" indent="-342900">
              <a:buFont typeface="Arial" panose="020B0604020202020204" pitchFamily="34" charset="0"/>
              <a:buChar char="•"/>
            </a:pPr>
            <a:r>
              <a:rPr lang="en-US" sz="2800" b="1" dirty="0"/>
              <a:t>Sought out more senior statisticians at Lilly for advice and support</a:t>
            </a:r>
          </a:p>
          <a:p>
            <a:pPr marL="342900" indent="-342900">
              <a:buFont typeface="Arial" panose="020B0604020202020204" pitchFamily="34" charset="0"/>
              <a:buChar char="•"/>
            </a:pPr>
            <a:r>
              <a:rPr lang="en-US" sz="2800" b="1" dirty="0">
                <a:solidFill>
                  <a:srgbClr val="000000"/>
                </a:solidFill>
              </a:rPr>
              <a:t>Sought out external Collaborators, including those with differing views</a:t>
            </a:r>
          </a:p>
          <a:p>
            <a:pPr marL="342900" indent="-342900">
              <a:buFont typeface="Arial" panose="020B0604020202020204" pitchFamily="34" charset="0"/>
              <a:buChar char="•"/>
            </a:pPr>
            <a:r>
              <a:rPr lang="en-US" sz="2800" b="1" dirty="0">
                <a:solidFill>
                  <a:srgbClr val="000000"/>
                </a:solidFill>
              </a:rPr>
              <a:t>Cultivate Champions</a:t>
            </a:r>
          </a:p>
          <a:p>
            <a:pPr marL="800100" lvl="1" indent="-342900">
              <a:buFont typeface="Arial" panose="020B0604020202020204" pitchFamily="34" charset="0"/>
              <a:buChar char="•"/>
            </a:pPr>
            <a:r>
              <a:rPr lang="en-US" sz="2800" b="1" dirty="0">
                <a:solidFill>
                  <a:srgbClr val="000000"/>
                </a:solidFill>
              </a:rPr>
              <a:t>Others invested in success of the effort</a:t>
            </a:r>
          </a:p>
          <a:p>
            <a:pPr marL="342900" indent="-342900">
              <a:buFont typeface="Arial" panose="020B0604020202020204" pitchFamily="34" charset="0"/>
              <a:buChar char="•"/>
            </a:pPr>
            <a:r>
              <a:rPr lang="en-US" sz="2800" b="1" dirty="0">
                <a:solidFill>
                  <a:srgbClr val="000000"/>
                </a:solidFill>
              </a:rPr>
              <a:t>Provide support</a:t>
            </a:r>
          </a:p>
          <a:p>
            <a:pPr marL="800100" lvl="1" indent="-342900">
              <a:buFont typeface="Arial" panose="020B0604020202020204" pitchFamily="34" charset="0"/>
              <a:buChar char="•"/>
            </a:pPr>
            <a:r>
              <a:rPr lang="en-US" sz="2800" b="1" dirty="0">
                <a:solidFill>
                  <a:srgbClr val="000000"/>
                </a:solidFill>
              </a:rPr>
              <a:t>Advise, consult, present</a:t>
            </a:r>
          </a:p>
          <a:p>
            <a:pPr marL="342900" indent="-342900">
              <a:buFont typeface="Arial" panose="020B0604020202020204" pitchFamily="34" charset="0"/>
              <a:buChar char="•"/>
            </a:pPr>
            <a:r>
              <a:rPr lang="en-US" sz="2800" b="1" dirty="0">
                <a:solidFill>
                  <a:srgbClr val="000000"/>
                </a:solidFill>
              </a:rPr>
              <a:t>Mutual support for similar research</a:t>
            </a:r>
          </a:p>
          <a:p>
            <a:pPr marL="342900" indent="-342900">
              <a:buFont typeface="Arial" panose="020B0604020202020204" pitchFamily="34" charset="0"/>
              <a:buChar char="•"/>
            </a:pPr>
            <a:r>
              <a:rPr lang="en-US" sz="2800" b="1" dirty="0">
                <a:solidFill>
                  <a:srgbClr val="000000"/>
                </a:solidFill>
              </a:rPr>
              <a:t>Change seen as positive step forward rather than as a step away from something negative</a:t>
            </a:r>
          </a:p>
          <a:p>
            <a:pPr lvl="1"/>
            <a:endParaRPr lang="en-US" sz="2800" b="1" dirty="0">
              <a:solidFill>
                <a:srgbClr val="000000"/>
              </a:solidFill>
            </a:endParaRPr>
          </a:p>
        </p:txBody>
      </p:sp>
    </p:spTree>
    <p:extLst>
      <p:ext uri="{BB962C8B-B14F-4D97-AF65-F5344CB8AC3E}">
        <p14:creationId xmlns:p14="http://schemas.microsoft.com/office/powerpoint/2010/main" val="44379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r>
              <a:rPr lang="en-US" dirty="0">
                <a:solidFill>
                  <a:srgbClr val="000000"/>
                </a:solidFill>
              </a:rPr>
              <a:t> </a:t>
            </a:r>
            <a:fld id="{569263DD-8DC6-4D17-A20C-8CF55E397235}" type="slidenum">
              <a:rPr lang="en-US" sz="1600" smtClean="0">
                <a:solidFill>
                  <a:srgbClr val="000000"/>
                </a:solidFill>
              </a:rPr>
              <a:pPr/>
              <a:t>2</a:t>
            </a:fld>
            <a:endParaRPr lang="en-US" sz="1600" dirty="0">
              <a:solidFill>
                <a:srgbClr val="000000"/>
              </a:solidFill>
            </a:endParaRPr>
          </a:p>
        </p:txBody>
      </p:sp>
      <p:sp>
        <p:nvSpPr>
          <p:cNvPr id="18435" name="Rectangle 2"/>
          <p:cNvSpPr>
            <a:spLocks noGrp="1" noChangeArrowheads="1"/>
          </p:cNvSpPr>
          <p:nvPr>
            <p:ph type="body" idx="1"/>
          </p:nvPr>
        </p:nvSpPr>
        <p:spPr>
          <a:xfrm>
            <a:off x="228600" y="1524000"/>
            <a:ext cx="8229600" cy="4876800"/>
          </a:xfrm>
        </p:spPr>
        <p:txBody>
          <a:bodyPr/>
          <a:lstStyle/>
          <a:p>
            <a:pPr lvl="1">
              <a:lnSpc>
                <a:spcPct val="100000"/>
              </a:lnSpc>
              <a:spcBef>
                <a:spcPct val="30000"/>
              </a:spcBef>
              <a:buFont typeface="Marlett" pitchFamily="2" charset="2"/>
              <a:buChar char="h"/>
            </a:pPr>
            <a:r>
              <a:rPr lang="en-US" sz="2800" b="1" dirty="0">
                <a:solidFill>
                  <a:schemeClr val="bg2">
                    <a:lumMod val="60000"/>
                    <a:lumOff val="40000"/>
                  </a:schemeClr>
                </a:solidFill>
              </a:rPr>
              <a:t>Background</a:t>
            </a:r>
          </a:p>
          <a:p>
            <a:pPr lvl="1">
              <a:lnSpc>
                <a:spcPct val="100000"/>
              </a:lnSpc>
              <a:spcBef>
                <a:spcPct val="30000"/>
              </a:spcBef>
              <a:buFont typeface="Marlett" pitchFamily="2" charset="2"/>
              <a:buChar char="h"/>
            </a:pPr>
            <a:r>
              <a:rPr lang="en-US" sz="2800" b="1" dirty="0"/>
              <a:t>Influence and change </a:t>
            </a:r>
          </a:p>
          <a:p>
            <a:pPr lvl="1">
              <a:lnSpc>
                <a:spcPct val="100000"/>
              </a:lnSpc>
              <a:spcBef>
                <a:spcPct val="30000"/>
              </a:spcBef>
              <a:buFont typeface="Marlett" pitchFamily="2" charset="2"/>
              <a:buChar char="h"/>
            </a:pPr>
            <a:r>
              <a:rPr lang="en-US" sz="2800" b="1" dirty="0"/>
              <a:t>Application in Missing data </a:t>
            </a:r>
          </a:p>
        </p:txBody>
      </p:sp>
      <p:sp>
        <p:nvSpPr>
          <p:cNvPr id="18436" name="Rectangle 3"/>
          <p:cNvSpPr>
            <a:spLocks noGrp="1" noChangeArrowheads="1"/>
          </p:cNvSpPr>
          <p:nvPr>
            <p:ph type="title"/>
          </p:nvPr>
        </p:nvSpPr>
        <p:spPr>
          <a:xfrm>
            <a:off x="304800" y="0"/>
            <a:ext cx="8316913" cy="1219200"/>
          </a:xfrm>
          <a:noFill/>
        </p:spPr>
        <p:txBody>
          <a:bodyPr/>
          <a:lstStyle/>
          <a:p>
            <a:r>
              <a:rPr lang="en-US" dirty="0">
                <a:solidFill>
                  <a:schemeClr val="tx1"/>
                </a:solidFill>
              </a:rPr>
              <a:t>Outline</a:t>
            </a:r>
          </a:p>
        </p:txBody>
      </p:sp>
    </p:spTree>
    <p:extLst>
      <p:ext uri="{BB962C8B-B14F-4D97-AF65-F5344CB8AC3E}">
        <p14:creationId xmlns:p14="http://schemas.microsoft.com/office/powerpoint/2010/main" val="4248270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20</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Making the New Way Easy </a:t>
            </a:r>
          </a:p>
        </p:txBody>
      </p:sp>
      <p:sp>
        <p:nvSpPr>
          <p:cNvPr id="20484" name="Text Box 3"/>
          <p:cNvSpPr txBox="1">
            <a:spLocks noChangeArrowheads="1"/>
          </p:cNvSpPr>
          <p:nvPr/>
        </p:nvSpPr>
        <p:spPr bwMode="auto">
          <a:xfrm>
            <a:off x="304800" y="1372147"/>
            <a:ext cx="8534400" cy="5219891"/>
          </a:xfrm>
          <a:prstGeom prst="rect">
            <a:avLst/>
          </a:prstGeom>
          <a:noFill/>
          <a:ln w="12700">
            <a:noFill/>
            <a:miter lim="800000"/>
            <a:headEnd/>
            <a:tailEnd/>
          </a:ln>
        </p:spPr>
        <p:txBody>
          <a:bodyPr wrap="square" lIns="0" tIns="0" rIns="0" bIns="0" anchor="ctr">
            <a:spAutoFit/>
          </a:bodyPr>
          <a:lstStyle/>
          <a:p>
            <a:endParaRPr lang="en-US" sz="2000" dirty="0"/>
          </a:p>
          <a:p>
            <a:r>
              <a:rPr lang="en-US" sz="2000" b="1" dirty="0"/>
              <a:t>%MACRO</a:t>
            </a:r>
            <a:r>
              <a:rPr lang="en-US" sz="2000" dirty="0"/>
              <a:t> MIXED_1 	(Y, BVBEG, BVEND, CVBEG, CVEND, CLASS, 				MODEL, COV, Data);</a:t>
            </a:r>
          </a:p>
          <a:p>
            <a:endParaRPr lang="en-US" sz="2000" dirty="0"/>
          </a:p>
          <a:p>
            <a:r>
              <a:rPr lang="en-US" sz="2000" dirty="0"/>
              <a:t> proc mixed data = &amp;Data;</a:t>
            </a:r>
          </a:p>
          <a:p>
            <a:r>
              <a:rPr lang="en-US" sz="2000" dirty="0"/>
              <a:t>   class &amp;CLASS;</a:t>
            </a:r>
          </a:p>
          <a:p>
            <a:r>
              <a:rPr lang="en-US" sz="2000" dirty="0"/>
              <a:t>   model &amp;Y = &amp;MODEL / ddfm=kr;</a:t>
            </a:r>
          </a:p>
          <a:p>
            <a:r>
              <a:rPr lang="en-US" sz="2000" dirty="0"/>
              <a:t>   repeated visit/sub=patient type = &amp;COV;</a:t>
            </a:r>
          </a:p>
          <a:p>
            <a:r>
              <a:rPr lang="en-US" sz="2000" dirty="0"/>
              <a:t>   lsmeans therapy*visit / cl diff;</a:t>
            </a:r>
          </a:p>
          <a:p>
            <a:r>
              <a:rPr lang="en-US" sz="2000" dirty="0"/>
              <a:t> run;</a:t>
            </a:r>
          </a:p>
          <a:p>
            <a:r>
              <a:rPr lang="en-US" sz="2000" dirty="0"/>
              <a:t> </a:t>
            </a:r>
          </a:p>
          <a:p>
            <a:r>
              <a:rPr lang="en-US" sz="2000" b="1" dirty="0"/>
              <a:t>%MEND</a:t>
            </a:r>
            <a:r>
              <a:rPr lang="en-US" sz="2000" dirty="0"/>
              <a:t>;</a:t>
            </a:r>
          </a:p>
          <a:p>
            <a:r>
              <a:rPr lang="en-US" sz="2000" dirty="0"/>
              <a:t>%</a:t>
            </a:r>
            <a:r>
              <a:rPr lang="en-US" sz="2000" b="1" i="1" dirty="0"/>
              <a:t>MIXED_1</a:t>
            </a:r>
            <a:r>
              <a:rPr lang="en-US" sz="2000" dirty="0"/>
              <a:t> (HAMDTL17, </a:t>
            </a:r>
            <a:r>
              <a:rPr lang="en-US" sz="2000" b="1" dirty="0"/>
              <a:t>1</a:t>
            </a:r>
            <a:r>
              <a:rPr lang="en-US" sz="2000" dirty="0"/>
              <a:t>, </a:t>
            </a:r>
            <a:r>
              <a:rPr lang="en-US" sz="2000" b="1" dirty="0"/>
              <a:t>2</a:t>
            </a:r>
            <a:r>
              <a:rPr lang="en-US" sz="2000" dirty="0"/>
              <a:t>, </a:t>
            </a:r>
            <a:r>
              <a:rPr lang="en-US" sz="2000" b="1" dirty="0"/>
              <a:t>3</a:t>
            </a:r>
            <a:r>
              <a:rPr lang="en-US" sz="2000" dirty="0"/>
              <a:t>, </a:t>
            </a:r>
            <a:r>
              <a:rPr lang="en-US" sz="2000" b="1" dirty="0"/>
              <a:t>8</a:t>
            </a:r>
            <a:r>
              <a:rPr lang="en-US" sz="2000" dirty="0"/>
              <a:t>, site patient therapy visit,</a:t>
            </a:r>
          </a:p>
          <a:p>
            <a:r>
              <a:rPr lang="en-US" sz="2000" dirty="0"/>
              <a:t>          therapy visit site basval therapy*visit basval*visit,</a:t>
            </a:r>
          </a:p>
          <a:p>
            <a:r>
              <a:rPr lang="en-US" sz="2000" dirty="0"/>
              <a:t>          un, A);</a:t>
            </a:r>
          </a:p>
          <a:p>
            <a:pPr eaLnBrk="0" hangingPunct="0">
              <a:lnSpc>
                <a:spcPct val="90000"/>
              </a:lnSpc>
              <a:spcBef>
                <a:spcPct val="50000"/>
              </a:spcBef>
              <a:buClr>
                <a:srgbClr val="000000"/>
              </a:buClr>
            </a:pPr>
            <a:endParaRPr lang="en-US" sz="2800" b="1" dirty="0">
              <a:solidFill>
                <a:srgbClr val="000000"/>
              </a:solidFill>
            </a:endParaRPr>
          </a:p>
        </p:txBody>
      </p:sp>
    </p:spTree>
    <p:extLst>
      <p:ext uri="{BB962C8B-B14F-4D97-AF65-F5344CB8AC3E}">
        <p14:creationId xmlns:p14="http://schemas.microsoft.com/office/powerpoint/2010/main" val="3865756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21</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External Support </a:t>
            </a:r>
          </a:p>
        </p:txBody>
      </p:sp>
      <p:sp>
        <p:nvSpPr>
          <p:cNvPr id="20484" name="Text Box 3"/>
          <p:cNvSpPr txBox="1">
            <a:spLocks noChangeArrowheads="1"/>
          </p:cNvSpPr>
          <p:nvPr/>
        </p:nvSpPr>
        <p:spPr bwMode="auto">
          <a:xfrm>
            <a:off x="304800" y="1630121"/>
            <a:ext cx="8534400" cy="3447098"/>
          </a:xfrm>
          <a:prstGeom prst="rect">
            <a:avLst/>
          </a:prstGeom>
          <a:noFill/>
          <a:ln w="12700">
            <a:noFill/>
            <a:miter lim="800000"/>
            <a:headEnd/>
            <a:tailEnd/>
          </a:ln>
        </p:spPr>
        <p:txBody>
          <a:bodyPr wrap="square" lIns="0" tIns="0" rIns="0" bIns="0" anchor="ctr">
            <a:spAutoFit/>
          </a:bodyPr>
          <a:lstStyle/>
          <a:p>
            <a:pPr marL="342900" indent="-342900">
              <a:buFont typeface="Arial" panose="020B0604020202020204" pitchFamily="34" charset="0"/>
              <a:buChar char="•"/>
            </a:pPr>
            <a:r>
              <a:rPr lang="en-US" sz="2800" b="1" dirty="0">
                <a:solidFill>
                  <a:srgbClr val="000000"/>
                </a:solidFill>
              </a:rPr>
              <a:t>Sought out external Collaborators, including those with differing views</a:t>
            </a:r>
          </a:p>
          <a:p>
            <a:pPr marL="342900" indent="-342900">
              <a:buFont typeface="Arial" panose="020B0604020202020204" pitchFamily="34" charset="0"/>
              <a:buChar char="•"/>
            </a:pPr>
            <a:r>
              <a:rPr lang="en-US" sz="2800" b="1" dirty="0">
                <a:solidFill>
                  <a:srgbClr val="000000"/>
                </a:solidFill>
              </a:rPr>
              <a:t>Not just a statistical issue – make it understandable to clinicians</a:t>
            </a:r>
          </a:p>
          <a:p>
            <a:pPr marL="342900" indent="-342900">
              <a:buFont typeface="Arial" panose="020B0604020202020204" pitchFamily="34" charset="0"/>
              <a:buChar char="•"/>
            </a:pPr>
            <a:r>
              <a:rPr lang="en-US" sz="2800" b="1" dirty="0">
                <a:solidFill>
                  <a:srgbClr val="000000"/>
                </a:solidFill>
              </a:rPr>
              <a:t>Mutual support for similar research</a:t>
            </a:r>
          </a:p>
          <a:p>
            <a:pPr marL="342900" indent="-342900">
              <a:buFont typeface="Arial" panose="020B0604020202020204" pitchFamily="34" charset="0"/>
              <a:buChar char="•"/>
            </a:pPr>
            <a:r>
              <a:rPr lang="en-US" sz="2800" b="1" dirty="0">
                <a:solidFill>
                  <a:srgbClr val="000000"/>
                </a:solidFill>
              </a:rPr>
              <a:t>Change seen as positive step forward rather than as a step away from something negative</a:t>
            </a:r>
          </a:p>
          <a:p>
            <a:pPr lvl="1"/>
            <a:endParaRPr lang="en-US" sz="2800" b="1" dirty="0">
              <a:solidFill>
                <a:srgbClr val="000000"/>
              </a:solidFill>
            </a:endParaRPr>
          </a:p>
        </p:txBody>
      </p:sp>
    </p:spTree>
    <p:extLst>
      <p:ext uri="{BB962C8B-B14F-4D97-AF65-F5344CB8AC3E}">
        <p14:creationId xmlns:p14="http://schemas.microsoft.com/office/powerpoint/2010/main" val="109430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p>
            <a:r>
              <a:rPr lang="en-US" dirty="0"/>
              <a:t> </a:t>
            </a:r>
            <a:fld id="{C74E4DB9-0209-4CC5-A7BA-0CD60C0A6E75}" type="slidenum">
              <a:rPr lang="en-US" sz="1600" smtClean="0"/>
              <a:pPr/>
              <a:t>22</a:t>
            </a:fld>
            <a:endParaRPr lang="en-US" sz="1600" dirty="0"/>
          </a:p>
        </p:txBody>
      </p:sp>
      <p:sp>
        <p:nvSpPr>
          <p:cNvPr id="19459" name="Rectangle 2"/>
          <p:cNvSpPr>
            <a:spLocks noChangeArrowheads="1"/>
          </p:cNvSpPr>
          <p:nvPr/>
        </p:nvSpPr>
        <p:spPr bwMode="auto">
          <a:xfrm>
            <a:off x="0" y="0"/>
            <a:ext cx="8393113" cy="1173163"/>
          </a:xfrm>
          <a:prstGeom prst="rect">
            <a:avLst/>
          </a:prstGeom>
          <a:noFill/>
          <a:ln w="9525">
            <a:noFill/>
            <a:miter lim="800000"/>
            <a:headEnd/>
            <a:tailEnd/>
          </a:ln>
        </p:spPr>
        <p:txBody>
          <a:bodyPr lIns="85725" tIns="44450" rIns="85725" bIns="44450"/>
          <a:lstStyle/>
          <a:p>
            <a:pPr defTabSz="850900">
              <a:lnSpc>
                <a:spcPct val="120000"/>
              </a:lnSpc>
            </a:pPr>
            <a:endParaRPr lang="en-US" sz="4000" b="1" dirty="0">
              <a:solidFill>
                <a:schemeClr val="tx2"/>
              </a:solidFill>
            </a:endParaRPr>
          </a:p>
        </p:txBody>
      </p:sp>
      <p:sp>
        <p:nvSpPr>
          <p:cNvPr id="19460" name="Rectangle 3"/>
          <p:cNvSpPr>
            <a:spLocks noChangeArrowheads="1"/>
          </p:cNvSpPr>
          <p:nvPr/>
        </p:nvSpPr>
        <p:spPr bwMode="auto">
          <a:xfrm>
            <a:off x="0" y="914400"/>
            <a:ext cx="9144000" cy="3886200"/>
          </a:xfrm>
          <a:prstGeom prst="rect">
            <a:avLst/>
          </a:prstGeom>
          <a:noFill/>
          <a:ln w="9525">
            <a:noFill/>
            <a:miter lim="800000"/>
            <a:headEnd/>
            <a:tailEnd/>
          </a:ln>
        </p:spPr>
        <p:txBody>
          <a:bodyPr lIns="85725" tIns="44450" rIns="85725" bIns="44450"/>
          <a:lstStyle/>
          <a:p>
            <a:pPr marL="857250" lvl="1" indent="-347663" defTabSz="681038">
              <a:lnSpc>
                <a:spcPct val="90000"/>
              </a:lnSpc>
              <a:buClr>
                <a:schemeClr val="tx2"/>
              </a:buClr>
              <a:buSzPct val="90000"/>
              <a:buFont typeface="Monotype Sorts" pitchFamily="2" charset="2"/>
              <a:buChar char="u"/>
            </a:pPr>
            <a:endParaRPr lang="en-US" sz="2400" b="1" dirty="0"/>
          </a:p>
          <a:p>
            <a:pPr marL="857250" lvl="1" indent="-347663" defTabSz="681038">
              <a:lnSpc>
                <a:spcPct val="90000"/>
              </a:lnSpc>
              <a:spcBef>
                <a:spcPct val="50000"/>
              </a:spcBef>
              <a:buClr>
                <a:schemeClr val="tx2"/>
              </a:buClr>
              <a:buFontTx/>
              <a:buChar char="•"/>
            </a:pPr>
            <a:r>
              <a:rPr lang="en-US" sz="2800" b="1" dirty="0"/>
              <a:t>1) Lower rates of, and reduce the bias from,  missing data</a:t>
            </a:r>
          </a:p>
          <a:p>
            <a:pPr marL="857250" lvl="1" indent="-347663" defTabSz="681038">
              <a:lnSpc>
                <a:spcPct val="90000"/>
              </a:lnSpc>
              <a:spcBef>
                <a:spcPct val="50000"/>
              </a:spcBef>
              <a:buClr>
                <a:schemeClr val="tx2"/>
              </a:buClr>
              <a:buFontTx/>
              <a:buChar char="•"/>
            </a:pPr>
            <a:r>
              <a:rPr lang="en-US" sz="2800" b="1" dirty="0"/>
              <a:t>2) Improve inferences from trials with missing data</a:t>
            </a:r>
          </a:p>
          <a:p>
            <a:pPr marL="857250" lvl="1" indent="-347663" defTabSz="681038">
              <a:lnSpc>
                <a:spcPct val="90000"/>
              </a:lnSpc>
              <a:spcBef>
                <a:spcPct val="50000"/>
              </a:spcBef>
              <a:buClr>
                <a:schemeClr val="tx2"/>
              </a:buClr>
              <a:buFontTx/>
              <a:buChar char="•"/>
            </a:pPr>
            <a:r>
              <a:rPr lang="en-US" sz="2800" b="1" dirty="0"/>
              <a:t>By implementing the recommendations for </a:t>
            </a:r>
            <a:r>
              <a:rPr lang="en-US" sz="2800" b="1" i="1" u="sng" dirty="0"/>
              <a:t>prevention</a:t>
            </a:r>
            <a:r>
              <a:rPr lang="en-US" sz="2800" b="1" dirty="0"/>
              <a:t> and </a:t>
            </a:r>
            <a:r>
              <a:rPr lang="en-US" sz="2800" b="1" i="1" u="sng" dirty="0"/>
              <a:t>treatment</a:t>
            </a:r>
            <a:r>
              <a:rPr lang="en-US" sz="2800" b="1" dirty="0"/>
              <a:t> of missing data developed by NAS expert panel and the PhRMA missing data expert team</a:t>
            </a:r>
          </a:p>
          <a:p>
            <a:pPr marL="857250" lvl="1" indent="-347663" defTabSz="681038">
              <a:lnSpc>
                <a:spcPct val="90000"/>
              </a:lnSpc>
              <a:spcBef>
                <a:spcPct val="50000"/>
              </a:spcBef>
              <a:buClr>
                <a:schemeClr val="tx2"/>
              </a:buClr>
              <a:buFontTx/>
              <a:buChar char="•"/>
            </a:pPr>
            <a:r>
              <a:rPr lang="en-US" sz="2800" b="1" dirty="0"/>
              <a:t>20 cross-functional volunteers</a:t>
            </a:r>
          </a:p>
          <a:p>
            <a:pPr marL="857250" lvl="1" indent="-347663" defTabSz="681038">
              <a:lnSpc>
                <a:spcPct val="90000"/>
              </a:lnSpc>
              <a:spcBef>
                <a:spcPct val="50000"/>
              </a:spcBef>
              <a:buClr>
                <a:schemeClr val="tx2"/>
              </a:buClr>
              <a:buFontTx/>
              <a:buChar char="•"/>
            </a:pPr>
            <a:endParaRPr lang="en-US" sz="2800" b="1" dirty="0"/>
          </a:p>
          <a:p>
            <a:pPr marL="857250" lvl="1" indent="-347663" defTabSz="681038">
              <a:lnSpc>
                <a:spcPct val="90000"/>
              </a:lnSpc>
              <a:spcBef>
                <a:spcPct val="50000"/>
              </a:spcBef>
              <a:buClr>
                <a:schemeClr val="tx2"/>
              </a:buClr>
            </a:pPr>
            <a:endParaRPr lang="en-US" sz="2800" b="1" dirty="0"/>
          </a:p>
          <a:p>
            <a:pPr marL="857250" lvl="1" indent="-347663" defTabSz="681038">
              <a:lnSpc>
                <a:spcPct val="90000"/>
              </a:lnSpc>
              <a:spcBef>
                <a:spcPct val="50000"/>
              </a:spcBef>
              <a:buClr>
                <a:schemeClr val="tx2"/>
              </a:buClr>
            </a:pPr>
            <a:endParaRPr lang="en-US" sz="2800" b="1" dirty="0"/>
          </a:p>
        </p:txBody>
      </p:sp>
      <p:sp>
        <p:nvSpPr>
          <p:cNvPr id="19461" name="Rectangle 4"/>
          <p:cNvSpPr>
            <a:spLocks noChangeArrowheads="1"/>
          </p:cNvSpPr>
          <p:nvPr/>
        </p:nvSpPr>
        <p:spPr bwMode="auto">
          <a:xfrm>
            <a:off x="474663" y="0"/>
            <a:ext cx="8229600" cy="1143000"/>
          </a:xfrm>
          <a:prstGeom prst="rect">
            <a:avLst/>
          </a:prstGeom>
          <a:noFill/>
          <a:ln w="9525">
            <a:noFill/>
            <a:miter lim="800000"/>
            <a:headEnd/>
            <a:tailEnd/>
          </a:ln>
        </p:spPr>
        <p:txBody>
          <a:bodyPr lIns="0" tIns="0" rIns="0" bIns="54864" anchor="b"/>
          <a:lstStyle/>
          <a:p>
            <a:pPr>
              <a:lnSpc>
                <a:spcPts val="4100"/>
              </a:lnSpc>
            </a:pPr>
            <a:r>
              <a:rPr lang="en-US" sz="3600" b="1" dirty="0"/>
              <a:t>Missing Data Hub Vision </a:t>
            </a:r>
            <a:r>
              <a:rPr lang="en-US" sz="3600" b="1" dirty="0">
                <a:solidFill>
                  <a:srgbClr val="FF0000"/>
                </a:solidFil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p>
            <a:r>
              <a:rPr lang="en-US" dirty="0"/>
              <a:t> </a:t>
            </a:r>
            <a:fld id="{C74E4DB9-0209-4CC5-A7BA-0CD60C0A6E75}" type="slidenum">
              <a:rPr lang="en-US" sz="1600" smtClean="0"/>
              <a:pPr/>
              <a:t>23</a:t>
            </a:fld>
            <a:endParaRPr lang="en-US" sz="1600" dirty="0"/>
          </a:p>
        </p:txBody>
      </p:sp>
      <p:sp>
        <p:nvSpPr>
          <p:cNvPr id="19459" name="Rectangle 2"/>
          <p:cNvSpPr>
            <a:spLocks noChangeArrowheads="1"/>
          </p:cNvSpPr>
          <p:nvPr/>
        </p:nvSpPr>
        <p:spPr bwMode="auto">
          <a:xfrm>
            <a:off x="0" y="0"/>
            <a:ext cx="8393113" cy="1173163"/>
          </a:xfrm>
          <a:prstGeom prst="rect">
            <a:avLst/>
          </a:prstGeom>
          <a:noFill/>
          <a:ln w="9525">
            <a:noFill/>
            <a:miter lim="800000"/>
            <a:headEnd/>
            <a:tailEnd/>
          </a:ln>
        </p:spPr>
        <p:txBody>
          <a:bodyPr lIns="85725" tIns="44450" rIns="85725" bIns="44450"/>
          <a:lstStyle/>
          <a:p>
            <a:pPr defTabSz="850900">
              <a:lnSpc>
                <a:spcPct val="120000"/>
              </a:lnSpc>
            </a:pPr>
            <a:endParaRPr lang="en-US" sz="4000" b="1" dirty="0">
              <a:solidFill>
                <a:schemeClr val="tx2"/>
              </a:solidFill>
            </a:endParaRPr>
          </a:p>
        </p:txBody>
      </p:sp>
      <p:sp>
        <p:nvSpPr>
          <p:cNvPr id="19460" name="Rectangle 3"/>
          <p:cNvSpPr>
            <a:spLocks noChangeArrowheads="1"/>
          </p:cNvSpPr>
          <p:nvPr/>
        </p:nvSpPr>
        <p:spPr bwMode="auto">
          <a:xfrm>
            <a:off x="0" y="914400"/>
            <a:ext cx="9144000" cy="3886200"/>
          </a:xfrm>
          <a:prstGeom prst="rect">
            <a:avLst/>
          </a:prstGeom>
          <a:noFill/>
          <a:ln w="9525">
            <a:noFill/>
            <a:miter lim="800000"/>
            <a:headEnd/>
            <a:tailEnd/>
          </a:ln>
        </p:spPr>
        <p:txBody>
          <a:bodyPr lIns="85725" tIns="44450" rIns="85725" bIns="44450"/>
          <a:lstStyle/>
          <a:p>
            <a:pPr marL="509587" lvl="1" defTabSz="681038">
              <a:spcBef>
                <a:spcPts val="600"/>
              </a:spcBef>
              <a:buClr>
                <a:schemeClr val="tx2"/>
              </a:buClr>
            </a:pPr>
            <a:endParaRPr lang="en-US" sz="2400" b="1" dirty="0"/>
          </a:p>
          <a:p>
            <a:pPr marL="857250" lvl="1" indent="-347663" defTabSz="681038">
              <a:spcBef>
                <a:spcPts val="600"/>
              </a:spcBef>
              <a:buClr>
                <a:schemeClr val="tx2"/>
              </a:buClr>
              <a:buFontTx/>
              <a:buChar char="•"/>
            </a:pPr>
            <a:r>
              <a:rPr lang="en-US" sz="2400" b="1" dirty="0"/>
              <a:t>Three work streams – Champion for each</a:t>
            </a:r>
            <a:endParaRPr lang="en-US" sz="1600" dirty="0"/>
          </a:p>
          <a:p>
            <a:pPr marL="1314450" lvl="2" indent="-347663" defTabSz="681038">
              <a:spcBef>
                <a:spcPts val="600"/>
              </a:spcBef>
              <a:buClr>
                <a:schemeClr val="tx2"/>
              </a:buClr>
              <a:buFontTx/>
              <a:buChar char="•"/>
            </a:pPr>
            <a:r>
              <a:rPr lang="en-US" sz="2400" b="1" dirty="0"/>
              <a:t>Prevention</a:t>
            </a:r>
          </a:p>
          <a:p>
            <a:pPr marL="1314450" lvl="2" indent="-347663" defTabSz="681038">
              <a:spcBef>
                <a:spcPts val="600"/>
              </a:spcBef>
              <a:buClr>
                <a:schemeClr val="tx2"/>
              </a:buClr>
              <a:buFontTx/>
              <a:buChar char="•"/>
            </a:pPr>
            <a:r>
              <a:rPr lang="en-US" sz="2400" b="1" dirty="0"/>
              <a:t>Treatment </a:t>
            </a:r>
          </a:p>
          <a:p>
            <a:pPr marL="1314450" lvl="2" indent="-347663" defTabSz="681038">
              <a:spcBef>
                <a:spcPts val="600"/>
              </a:spcBef>
              <a:buClr>
                <a:schemeClr val="tx2"/>
              </a:buClr>
              <a:buFontTx/>
              <a:buChar char="•"/>
            </a:pPr>
            <a:r>
              <a:rPr lang="en-US" sz="2400" b="1" dirty="0"/>
              <a:t>Research</a:t>
            </a:r>
          </a:p>
          <a:p>
            <a:pPr marL="857250" lvl="1" indent="-347663" defTabSz="681038">
              <a:spcBef>
                <a:spcPts val="600"/>
              </a:spcBef>
              <a:buClr>
                <a:schemeClr val="tx2"/>
              </a:buClr>
              <a:buFontTx/>
              <a:buChar char="•"/>
            </a:pPr>
            <a:r>
              <a:rPr lang="en-US" sz="2400" b="1" dirty="0"/>
              <a:t>5 work domains – Chance for each member to contribute </a:t>
            </a:r>
          </a:p>
          <a:p>
            <a:pPr marL="1314450" lvl="2" indent="-347663" defTabSz="681038">
              <a:spcBef>
                <a:spcPts val="600"/>
              </a:spcBef>
              <a:buClr>
                <a:schemeClr val="tx2"/>
              </a:buClr>
              <a:buFontTx/>
              <a:buChar char="•"/>
            </a:pPr>
            <a:r>
              <a:rPr lang="en-US" sz="2400" b="1" dirty="0"/>
              <a:t>Tools </a:t>
            </a:r>
          </a:p>
          <a:p>
            <a:pPr marL="1314450" lvl="2" indent="-347663" defTabSz="681038">
              <a:spcBef>
                <a:spcPts val="600"/>
              </a:spcBef>
              <a:buClr>
                <a:schemeClr val="tx2"/>
              </a:buClr>
              <a:buFontTx/>
              <a:buChar char="•"/>
            </a:pPr>
            <a:r>
              <a:rPr lang="en-US" sz="2400" b="1" dirty="0"/>
              <a:t>Training</a:t>
            </a:r>
          </a:p>
          <a:p>
            <a:pPr marL="1314450" lvl="2" indent="-347663" defTabSz="681038">
              <a:spcBef>
                <a:spcPts val="600"/>
              </a:spcBef>
              <a:buClr>
                <a:schemeClr val="tx2"/>
              </a:buClr>
              <a:buFontTx/>
              <a:buChar char="•"/>
            </a:pPr>
            <a:r>
              <a:rPr lang="en-US" sz="2400" b="1" dirty="0"/>
              <a:t>Methods development</a:t>
            </a:r>
          </a:p>
          <a:p>
            <a:pPr marL="1314450" lvl="2" indent="-347663" defTabSz="681038">
              <a:spcBef>
                <a:spcPts val="600"/>
              </a:spcBef>
              <a:buClr>
                <a:schemeClr val="tx2"/>
              </a:buClr>
              <a:buFontTx/>
              <a:buChar char="•"/>
            </a:pPr>
            <a:r>
              <a:rPr lang="en-US" sz="2400" b="1" dirty="0"/>
              <a:t>Consulting</a:t>
            </a:r>
          </a:p>
          <a:p>
            <a:pPr marL="1314450" lvl="2" indent="-347663" defTabSz="681038">
              <a:spcBef>
                <a:spcPts val="600"/>
              </a:spcBef>
              <a:buClr>
                <a:schemeClr val="tx2"/>
              </a:buClr>
              <a:buFontTx/>
              <a:buChar char="•"/>
            </a:pPr>
            <a:r>
              <a:rPr lang="en-US" sz="2400" b="1" dirty="0"/>
              <a:t>External influence</a:t>
            </a:r>
          </a:p>
          <a:p>
            <a:pPr marL="857250" lvl="1" indent="-347663" defTabSz="681038">
              <a:lnSpc>
                <a:spcPct val="90000"/>
              </a:lnSpc>
              <a:spcBef>
                <a:spcPct val="50000"/>
              </a:spcBef>
              <a:buClr>
                <a:schemeClr val="tx2"/>
              </a:buClr>
            </a:pPr>
            <a:endParaRPr lang="en-US" sz="2800" b="1" dirty="0"/>
          </a:p>
          <a:p>
            <a:pPr marL="857250" lvl="1" indent="-347663" defTabSz="681038">
              <a:lnSpc>
                <a:spcPct val="90000"/>
              </a:lnSpc>
              <a:spcBef>
                <a:spcPct val="50000"/>
              </a:spcBef>
              <a:buClr>
                <a:schemeClr val="tx2"/>
              </a:buClr>
            </a:pPr>
            <a:endParaRPr lang="en-US" sz="2800" b="1" dirty="0"/>
          </a:p>
        </p:txBody>
      </p:sp>
      <p:sp>
        <p:nvSpPr>
          <p:cNvPr id="19461" name="Rectangle 4"/>
          <p:cNvSpPr>
            <a:spLocks noChangeArrowheads="1"/>
          </p:cNvSpPr>
          <p:nvPr/>
        </p:nvSpPr>
        <p:spPr bwMode="auto">
          <a:xfrm>
            <a:off x="474663" y="0"/>
            <a:ext cx="8229600" cy="1143000"/>
          </a:xfrm>
          <a:prstGeom prst="rect">
            <a:avLst/>
          </a:prstGeom>
          <a:noFill/>
          <a:ln w="9525">
            <a:noFill/>
            <a:miter lim="800000"/>
            <a:headEnd/>
            <a:tailEnd/>
          </a:ln>
        </p:spPr>
        <p:txBody>
          <a:bodyPr lIns="0" tIns="0" rIns="0" bIns="54864" anchor="b"/>
          <a:lstStyle/>
          <a:p>
            <a:pPr>
              <a:lnSpc>
                <a:spcPts val="4100"/>
              </a:lnSpc>
            </a:pPr>
            <a:r>
              <a:rPr lang="en-US" sz="3600" b="1" dirty="0"/>
              <a:t>Action Plan</a:t>
            </a:r>
            <a:r>
              <a:rPr lang="en-US" sz="3600" b="1" dirty="0">
                <a:solidFill>
                  <a:srgbClr val="FF0000"/>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p>
            <a:r>
              <a:rPr lang="en-US" dirty="0"/>
              <a:t> </a:t>
            </a:r>
            <a:fld id="{C74E4DB9-0209-4CC5-A7BA-0CD60C0A6E75}" type="slidenum">
              <a:rPr lang="en-US" sz="1600" smtClean="0"/>
              <a:pPr/>
              <a:t>24</a:t>
            </a:fld>
            <a:endParaRPr lang="en-US" sz="1600" dirty="0"/>
          </a:p>
        </p:txBody>
      </p:sp>
      <p:sp>
        <p:nvSpPr>
          <p:cNvPr id="19459" name="Rectangle 2"/>
          <p:cNvSpPr>
            <a:spLocks noChangeArrowheads="1"/>
          </p:cNvSpPr>
          <p:nvPr/>
        </p:nvSpPr>
        <p:spPr bwMode="auto">
          <a:xfrm>
            <a:off x="0" y="0"/>
            <a:ext cx="8393113" cy="1173163"/>
          </a:xfrm>
          <a:prstGeom prst="rect">
            <a:avLst/>
          </a:prstGeom>
          <a:noFill/>
          <a:ln w="9525">
            <a:noFill/>
            <a:miter lim="800000"/>
            <a:headEnd/>
            <a:tailEnd/>
          </a:ln>
        </p:spPr>
        <p:txBody>
          <a:bodyPr lIns="85725" tIns="44450" rIns="85725" bIns="44450"/>
          <a:lstStyle/>
          <a:p>
            <a:pPr defTabSz="850900">
              <a:lnSpc>
                <a:spcPct val="120000"/>
              </a:lnSpc>
            </a:pPr>
            <a:endParaRPr lang="en-US" sz="4000" b="1" dirty="0">
              <a:solidFill>
                <a:schemeClr val="tx2"/>
              </a:solidFill>
            </a:endParaRPr>
          </a:p>
        </p:txBody>
      </p:sp>
      <p:sp>
        <p:nvSpPr>
          <p:cNvPr id="19460" name="Rectangle 3"/>
          <p:cNvSpPr>
            <a:spLocks noChangeArrowheads="1"/>
          </p:cNvSpPr>
          <p:nvPr/>
        </p:nvSpPr>
        <p:spPr bwMode="auto">
          <a:xfrm>
            <a:off x="0" y="914400"/>
            <a:ext cx="9144000" cy="3886200"/>
          </a:xfrm>
          <a:prstGeom prst="rect">
            <a:avLst/>
          </a:prstGeom>
          <a:noFill/>
          <a:ln w="9525">
            <a:noFill/>
            <a:miter lim="800000"/>
            <a:headEnd/>
            <a:tailEnd/>
          </a:ln>
        </p:spPr>
        <p:txBody>
          <a:bodyPr lIns="85725" tIns="44450" rIns="85725" bIns="44450"/>
          <a:lstStyle/>
          <a:p>
            <a:pPr marL="509587" lvl="1" defTabSz="681038">
              <a:spcBef>
                <a:spcPts val="600"/>
              </a:spcBef>
              <a:buClr>
                <a:schemeClr val="tx2"/>
              </a:buClr>
            </a:pPr>
            <a:endParaRPr lang="en-US" sz="2400" b="1" dirty="0"/>
          </a:p>
          <a:p>
            <a:pPr marL="857250" lvl="1" indent="-347663" defTabSz="681038">
              <a:spcBef>
                <a:spcPts val="600"/>
              </a:spcBef>
              <a:buClr>
                <a:schemeClr val="tx2"/>
              </a:buClr>
              <a:buFontTx/>
              <a:buChar char="•"/>
            </a:pPr>
            <a:r>
              <a:rPr lang="en-US" sz="2400" b="1" dirty="0"/>
              <a:t>No legitimate power</a:t>
            </a:r>
          </a:p>
          <a:p>
            <a:pPr marL="857250" lvl="1" indent="-347663" defTabSz="681038">
              <a:spcBef>
                <a:spcPts val="600"/>
              </a:spcBef>
              <a:buClr>
                <a:schemeClr val="tx2"/>
              </a:buClr>
              <a:buFontTx/>
              <a:buChar char="•"/>
            </a:pPr>
            <a:r>
              <a:rPr lang="en-US" sz="2400" b="1" dirty="0"/>
              <a:t>Pressure / coercion kills enthusiasm for volunteers</a:t>
            </a:r>
          </a:p>
          <a:p>
            <a:pPr marL="857250" lvl="1" indent="-347663" defTabSz="681038">
              <a:spcBef>
                <a:spcPts val="600"/>
              </a:spcBef>
              <a:buClr>
                <a:schemeClr val="tx2"/>
              </a:buClr>
              <a:buFontTx/>
              <a:buChar char="•"/>
            </a:pPr>
            <a:r>
              <a:rPr lang="en-US" sz="2400" b="1" dirty="0">
                <a:solidFill>
                  <a:schemeClr val="bg2">
                    <a:lumMod val="60000"/>
                    <a:lumOff val="40000"/>
                  </a:schemeClr>
                </a:solidFill>
              </a:rPr>
              <a:t>Reward</a:t>
            </a:r>
            <a:r>
              <a:rPr lang="en-US" sz="2400" b="1" dirty="0"/>
              <a:t> useful in the “Drive” sense</a:t>
            </a:r>
          </a:p>
          <a:p>
            <a:pPr marL="1314450" lvl="2" indent="-347663" defTabSz="681038">
              <a:spcBef>
                <a:spcPts val="600"/>
              </a:spcBef>
              <a:buClr>
                <a:schemeClr val="tx2"/>
              </a:buClr>
              <a:buFontTx/>
              <a:buChar char="•"/>
            </a:pPr>
            <a:r>
              <a:rPr lang="en-US" sz="2800" b="1" dirty="0"/>
              <a:t>Freedom to create / innovate</a:t>
            </a:r>
          </a:p>
          <a:p>
            <a:pPr marL="857250" lvl="1" indent="-347663" defTabSz="681038">
              <a:spcBef>
                <a:spcPts val="600"/>
              </a:spcBef>
              <a:buClr>
                <a:schemeClr val="tx2"/>
              </a:buClr>
              <a:buFontTx/>
              <a:buChar char="•"/>
            </a:pPr>
            <a:r>
              <a:rPr lang="en-US" sz="2800" b="1" dirty="0"/>
              <a:t>Information from me and from expert panel useful, especially in providing vision</a:t>
            </a:r>
          </a:p>
          <a:p>
            <a:pPr marL="857250" lvl="1" indent="-347663" defTabSz="681038">
              <a:spcBef>
                <a:spcPts val="600"/>
              </a:spcBef>
              <a:buClr>
                <a:schemeClr val="tx2"/>
              </a:buClr>
              <a:buFontTx/>
              <a:buChar char="•"/>
            </a:pPr>
            <a:r>
              <a:rPr lang="en-US" sz="2800" b="1" dirty="0">
                <a:solidFill>
                  <a:schemeClr val="bg2">
                    <a:lumMod val="60000"/>
                    <a:lumOff val="40000"/>
                  </a:schemeClr>
                </a:solidFill>
              </a:rPr>
              <a:t>Consultation</a:t>
            </a:r>
            <a:r>
              <a:rPr lang="en-US" sz="2800" b="1" dirty="0"/>
              <a:t> – diverse problem to be tackled from all angles, needed diverse expertise</a:t>
            </a:r>
          </a:p>
          <a:p>
            <a:pPr marL="857250" lvl="1" indent="-347663" defTabSz="681038">
              <a:spcBef>
                <a:spcPts val="600"/>
              </a:spcBef>
              <a:buClr>
                <a:schemeClr val="tx2"/>
              </a:buClr>
              <a:buFontTx/>
              <a:buChar char="•"/>
            </a:pPr>
            <a:r>
              <a:rPr lang="en-US" sz="2800" b="1" dirty="0">
                <a:solidFill>
                  <a:schemeClr val="bg2">
                    <a:lumMod val="60000"/>
                    <a:lumOff val="40000"/>
                  </a:schemeClr>
                </a:solidFill>
              </a:rPr>
              <a:t>Referent</a:t>
            </a:r>
            <a:r>
              <a:rPr lang="en-US" sz="2800" b="1" dirty="0"/>
              <a:t> power important </a:t>
            </a:r>
          </a:p>
          <a:p>
            <a:pPr marL="1314450" lvl="2" indent="-347663" defTabSz="681038">
              <a:spcBef>
                <a:spcPts val="600"/>
              </a:spcBef>
              <a:buClr>
                <a:schemeClr val="tx2"/>
              </a:buClr>
              <a:buFontTx/>
              <a:buChar char="•"/>
            </a:pPr>
            <a:endParaRPr lang="en-US" sz="2800" b="1" dirty="0"/>
          </a:p>
        </p:txBody>
      </p:sp>
      <p:sp>
        <p:nvSpPr>
          <p:cNvPr id="19461" name="Rectangle 4"/>
          <p:cNvSpPr>
            <a:spLocks noChangeArrowheads="1"/>
          </p:cNvSpPr>
          <p:nvPr/>
        </p:nvSpPr>
        <p:spPr bwMode="auto">
          <a:xfrm>
            <a:off x="474663" y="0"/>
            <a:ext cx="8229600" cy="1143000"/>
          </a:xfrm>
          <a:prstGeom prst="rect">
            <a:avLst/>
          </a:prstGeom>
          <a:noFill/>
          <a:ln w="9525">
            <a:noFill/>
            <a:miter lim="800000"/>
            <a:headEnd/>
            <a:tailEnd/>
          </a:ln>
        </p:spPr>
        <p:txBody>
          <a:bodyPr lIns="0" tIns="0" rIns="0" bIns="54864" anchor="b"/>
          <a:lstStyle/>
          <a:p>
            <a:pPr>
              <a:lnSpc>
                <a:spcPts val="4100"/>
              </a:lnSpc>
            </a:pPr>
            <a:r>
              <a:rPr lang="en-US" sz="3600" b="1" dirty="0"/>
              <a:t>Influence, Power, and Tactics</a:t>
            </a:r>
            <a:r>
              <a:rPr lang="en-US" sz="3600" b="1" dirty="0">
                <a:solidFill>
                  <a:srgbClr val="FF0000"/>
                </a:solidFill>
              </a:rPr>
              <a:t> </a:t>
            </a:r>
          </a:p>
        </p:txBody>
      </p:sp>
    </p:spTree>
    <p:extLst>
      <p:ext uri="{BB962C8B-B14F-4D97-AF65-F5344CB8AC3E}">
        <p14:creationId xmlns:p14="http://schemas.microsoft.com/office/powerpoint/2010/main" val="2827794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p>
            <a:r>
              <a:rPr lang="en-US" dirty="0"/>
              <a:t> </a:t>
            </a:r>
            <a:fld id="{C74E4DB9-0209-4CC5-A7BA-0CD60C0A6E75}" type="slidenum">
              <a:rPr lang="en-US" sz="1600" smtClean="0"/>
              <a:pPr/>
              <a:t>25</a:t>
            </a:fld>
            <a:endParaRPr lang="en-US" sz="1600" dirty="0"/>
          </a:p>
        </p:txBody>
      </p:sp>
      <p:sp>
        <p:nvSpPr>
          <p:cNvPr id="19459" name="Rectangle 2"/>
          <p:cNvSpPr>
            <a:spLocks noChangeArrowheads="1"/>
          </p:cNvSpPr>
          <p:nvPr/>
        </p:nvSpPr>
        <p:spPr bwMode="auto">
          <a:xfrm>
            <a:off x="0" y="0"/>
            <a:ext cx="8393113" cy="1173163"/>
          </a:xfrm>
          <a:prstGeom prst="rect">
            <a:avLst/>
          </a:prstGeom>
          <a:noFill/>
          <a:ln w="9525">
            <a:noFill/>
            <a:miter lim="800000"/>
            <a:headEnd/>
            <a:tailEnd/>
          </a:ln>
        </p:spPr>
        <p:txBody>
          <a:bodyPr lIns="85725" tIns="44450" rIns="85725" bIns="44450"/>
          <a:lstStyle/>
          <a:p>
            <a:pPr defTabSz="850900">
              <a:lnSpc>
                <a:spcPct val="120000"/>
              </a:lnSpc>
            </a:pPr>
            <a:endParaRPr lang="en-US" sz="4000" b="1" dirty="0">
              <a:solidFill>
                <a:schemeClr val="tx2"/>
              </a:solidFill>
            </a:endParaRPr>
          </a:p>
        </p:txBody>
      </p:sp>
      <p:sp>
        <p:nvSpPr>
          <p:cNvPr id="19460" name="Rectangle 3"/>
          <p:cNvSpPr>
            <a:spLocks noChangeArrowheads="1"/>
          </p:cNvSpPr>
          <p:nvPr/>
        </p:nvSpPr>
        <p:spPr bwMode="auto">
          <a:xfrm>
            <a:off x="0" y="914400"/>
            <a:ext cx="9144000" cy="3886200"/>
          </a:xfrm>
          <a:prstGeom prst="rect">
            <a:avLst/>
          </a:prstGeom>
          <a:noFill/>
          <a:ln w="9525">
            <a:noFill/>
            <a:miter lim="800000"/>
            <a:headEnd/>
            <a:tailEnd/>
          </a:ln>
        </p:spPr>
        <p:txBody>
          <a:bodyPr lIns="85725" tIns="44450" rIns="85725" bIns="44450"/>
          <a:lstStyle/>
          <a:p>
            <a:pPr marL="509587" lvl="1" defTabSz="681038">
              <a:spcBef>
                <a:spcPts val="600"/>
              </a:spcBef>
              <a:buClr>
                <a:schemeClr val="tx2"/>
              </a:buClr>
            </a:pPr>
            <a:endParaRPr lang="en-US" sz="2400" b="1" dirty="0"/>
          </a:p>
          <a:p>
            <a:pPr marL="857250" lvl="1" indent="-347663" defTabSz="681038">
              <a:spcBef>
                <a:spcPts val="600"/>
              </a:spcBef>
              <a:buClr>
                <a:schemeClr val="tx2"/>
              </a:buClr>
              <a:buFontTx/>
              <a:buChar char="•"/>
            </a:pPr>
            <a:r>
              <a:rPr lang="en-US" sz="2400" b="1" dirty="0"/>
              <a:t>Cultivate champions through consultation and freedom to operate / innovate – sharing power</a:t>
            </a:r>
          </a:p>
          <a:p>
            <a:pPr marL="857250" lvl="1" indent="-347663" defTabSz="681038">
              <a:spcBef>
                <a:spcPts val="600"/>
              </a:spcBef>
              <a:buClr>
                <a:schemeClr val="tx2"/>
              </a:buClr>
              <a:buFontTx/>
              <a:buChar char="•"/>
            </a:pPr>
            <a:r>
              <a:rPr lang="en-US" sz="2400" b="1" dirty="0"/>
              <a:t>Not everything was done the way I wanted, but the way others did it may have been better anyway and giving the freedom to “own” their work was very motivating</a:t>
            </a:r>
          </a:p>
          <a:p>
            <a:pPr marL="857250" lvl="1" indent="-347663" defTabSz="681038">
              <a:spcBef>
                <a:spcPts val="600"/>
              </a:spcBef>
              <a:buClr>
                <a:schemeClr val="tx2"/>
              </a:buClr>
              <a:buFontTx/>
              <a:buChar char="•"/>
            </a:pPr>
            <a:r>
              <a:rPr lang="en-US" sz="2400" b="1" dirty="0"/>
              <a:t>Patience was important – all volunteers.  Only a few members of the group could consistently contribute at a substantive level</a:t>
            </a:r>
          </a:p>
        </p:txBody>
      </p:sp>
      <p:sp>
        <p:nvSpPr>
          <p:cNvPr id="19461" name="Rectangle 4"/>
          <p:cNvSpPr>
            <a:spLocks noChangeArrowheads="1"/>
          </p:cNvSpPr>
          <p:nvPr/>
        </p:nvSpPr>
        <p:spPr bwMode="auto">
          <a:xfrm>
            <a:off x="474663" y="0"/>
            <a:ext cx="8229600" cy="1143000"/>
          </a:xfrm>
          <a:prstGeom prst="rect">
            <a:avLst/>
          </a:prstGeom>
          <a:noFill/>
          <a:ln w="9525">
            <a:noFill/>
            <a:miter lim="800000"/>
            <a:headEnd/>
            <a:tailEnd/>
          </a:ln>
        </p:spPr>
        <p:txBody>
          <a:bodyPr lIns="0" tIns="0" rIns="0" bIns="54864" anchor="b"/>
          <a:lstStyle/>
          <a:p>
            <a:pPr>
              <a:lnSpc>
                <a:spcPts val="4100"/>
              </a:lnSpc>
            </a:pPr>
            <a:r>
              <a:rPr lang="en-US" sz="3600" b="1" dirty="0"/>
              <a:t>Influence, Power, and Tactics</a:t>
            </a:r>
            <a:r>
              <a:rPr lang="en-US" sz="3600" b="1" dirty="0">
                <a:solidFill>
                  <a:srgbClr val="FF0000"/>
                </a:solidFill>
              </a:rPr>
              <a:t> </a:t>
            </a:r>
          </a:p>
        </p:txBody>
      </p:sp>
    </p:spTree>
    <p:extLst>
      <p:ext uri="{BB962C8B-B14F-4D97-AF65-F5344CB8AC3E}">
        <p14:creationId xmlns:p14="http://schemas.microsoft.com/office/powerpoint/2010/main" val="3864060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p:cNvSpPr>
            <a:spLocks noGrp="1"/>
          </p:cNvSpPr>
          <p:nvPr>
            <p:ph type="sldNum" sz="quarter" idx="10"/>
          </p:nvPr>
        </p:nvSpPr>
        <p:spPr>
          <a:noFill/>
        </p:spPr>
        <p:txBody>
          <a:bodyPr/>
          <a:lstStyle/>
          <a:p>
            <a:r>
              <a:rPr lang="en-US" dirty="0"/>
              <a:t> </a:t>
            </a:r>
            <a:fld id="{C74E4DB9-0209-4CC5-A7BA-0CD60C0A6E75}" type="slidenum">
              <a:rPr lang="en-US" sz="1600" smtClean="0"/>
              <a:pPr/>
              <a:t>26</a:t>
            </a:fld>
            <a:endParaRPr lang="en-US" sz="1600" dirty="0"/>
          </a:p>
        </p:txBody>
      </p:sp>
      <p:sp>
        <p:nvSpPr>
          <p:cNvPr id="19459" name="Rectangle 2"/>
          <p:cNvSpPr>
            <a:spLocks noChangeArrowheads="1"/>
          </p:cNvSpPr>
          <p:nvPr/>
        </p:nvSpPr>
        <p:spPr bwMode="auto">
          <a:xfrm>
            <a:off x="0" y="0"/>
            <a:ext cx="8393113" cy="1173163"/>
          </a:xfrm>
          <a:prstGeom prst="rect">
            <a:avLst/>
          </a:prstGeom>
          <a:noFill/>
          <a:ln w="9525">
            <a:noFill/>
            <a:miter lim="800000"/>
            <a:headEnd/>
            <a:tailEnd/>
          </a:ln>
        </p:spPr>
        <p:txBody>
          <a:bodyPr lIns="85725" tIns="44450" rIns="85725" bIns="44450"/>
          <a:lstStyle/>
          <a:p>
            <a:pPr defTabSz="850900">
              <a:lnSpc>
                <a:spcPct val="120000"/>
              </a:lnSpc>
            </a:pPr>
            <a:endParaRPr lang="en-US" sz="4000" b="1" dirty="0">
              <a:solidFill>
                <a:schemeClr val="tx2"/>
              </a:solidFill>
            </a:endParaRPr>
          </a:p>
        </p:txBody>
      </p:sp>
      <p:sp>
        <p:nvSpPr>
          <p:cNvPr id="19460" name="Rectangle 3"/>
          <p:cNvSpPr>
            <a:spLocks noChangeArrowheads="1"/>
          </p:cNvSpPr>
          <p:nvPr/>
        </p:nvSpPr>
        <p:spPr bwMode="auto">
          <a:xfrm>
            <a:off x="0" y="914400"/>
            <a:ext cx="9144000" cy="3886200"/>
          </a:xfrm>
          <a:prstGeom prst="rect">
            <a:avLst/>
          </a:prstGeom>
          <a:noFill/>
          <a:ln w="9525">
            <a:noFill/>
            <a:miter lim="800000"/>
            <a:headEnd/>
            <a:tailEnd/>
          </a:ln>
        </p:spPr>
        <p:txBody>
          <a:bodyPr lIns="85725" tIns="44450" rIns="85725" bIns="44450"/>
          <a:lstStyle/>
          <a:p>
            <a:pPr marL="857250" lvl="1" indent="-347663" defTabSz="681038">
              <a:lnSpc>
                <a:spcPct val="90000"/>
              </a:lnSpc>
              <a:buClr>
                <a:schemeClr val="tx2"/>
              </a:buClr>
              <a:buSzPct val="90000"/>
              <a:buFont typeface="Monotype Sorts" pitchFamily="2" charset="2"/>
              <a:buChar char="u"/>
            </a:pPr>
            <a:endParaRPr lang="en-US" sz="2400" b="1" dirty="0"/>
          </a:p>
          <a:p>
            <a:pPr marL="857250" lvl="1" indent="-347663" defTabSz="681038">
              <a:lnSpc>
                <a:spcPct val="90000"/>
              </a:lnSpc>
              <a:spcBef>
                <a:spcPct val="50000"/>
              </a:spcBef>
              <a:buClr>
                <a:schemeClr val="tx2"/>
              </a:buClr>
              <a:buFontTx/>
              <a:buChar char="•"/>
            </a:pPr>
            <a:r>
              <a:rPr lang="en-US" sz="2400" b="1" dirty="0"/>
              <a:t>Although the missing data hub was effective, we could be more effective if we collaborated with other companies</a:t>
            </a:r>
          </a:p>
          <a:p>
            <a:pPr marL="857250" lvl="1" indent="-347663" defTabSz="681038">
              <a:lnSpc>
                <a:spcPct val="90000"/>
              </a:lnSpc>
              <a:spcBef>
                <a:spcPct val="50000"/>
              </a:spcBef>
              <a:buClr>
                <a:schemeClr val="tx2"/>
              </a:buClr>
              <a:buFontTx/>
              <a:buChar char="•"/>
            </a:pPr>
            <a:r>
              <a:rPr lang="en-US" sz="2400" b="1" dirty="0"/>
              <a:t>Vision:  Create a publically available library of programs and supporting materials for sensitivity analyses</a:t>
            </a:r>
          </a:p>
          <a:p>
            <a:pPr marL="857250" lvl="1" indent="-347663" defTabSz="681038">
              <a:lnSpc>
                <a:spcPct val="90000"/>
              </a:lnSpc>
              <a:spcBef>
                <a:spcPct val="50000"/>
              </a:spcBef>
              <a:buClr>
                <a:schemeClr val="tx2"/>
              </a:buClr>
              <a:buFontTx/>
              <a:buChar char="•"/>
            </a:pPr>
            <a:r>
              <a:rPr lang="en-US" sz="2400" b="1" dirty="0"/>
              <a:t>Lilly seeded the effort with programs from the missing data hub</a:t>
            </a:r>
          </a:p>
          <a:p>
            <a:pPr marL="857250" lvl="1" indent="-347663" defTabSz="681038">
              <a:lnSpc>
                <a:spcPct val="90000"/>
              </a:lnSpc>
              <a:spcBef>
                <a:spcPct val="50000"/>
              </a:spcBef>
              <a:buClr>
                <a:schemeClr val="tx2"/>
              </a:buClr>
              <a:buFontTx/>
              <a:buChar char="•"/>
            </a:pPr>
            <a:r>
              <a:rPr lang="en-US" sz="2400" b="1" dirty="0"/>
              <a:t>Others quickly and enthusiastically joined</a:t>
            </a:r>
          </a:p>
          <a:p>
            <a:pPr marL="857250" lvl="1" indent="-347663" defTabSz="681038">
              <a:lnSpc>
                <a:spcPct val="90000"/>
              </a:lnSpc>
              <a:spcBef>
                <a:spcPct val="50000"/>
              </a:spcBef>
              <a:buClr>
                <a:schemeClr val="tx2"/>
              </a:buClr>
              <a:buFontTx/>
              <a:buChar char="•"/>
            </a:pPr>
            <a:r>
              <a:rPr lang="en-US" sz="2400" b="1" dirty="0"/>
              <a:t>Missingdata.org.uk</a:t>
            </a:r>
            <a:endParaRPr lang="en-US" sz="2800" b="1" dirty="0"/>
          </a:p>
        </p:txBody>
      </p:sp>
      <p:sp>
        <p:nvSpPr>
          <p:cNvPr id="19461" name="Rectangle 4"/>
          <p:cNvSpPr>
            <a:spLocks noChangeArrowheads="1"/>
          </p:cNvSpPr>
          <p:nvPr/>
        </p:nvSpPr>
        <p:spPr bwMode="auto">
          <a:xfrm>
            <a:off x="474663" y="0"/>
            <a:ext cx="8229600" cy="1143000"/>
          </a:xfrm>
          <a:prstGeom prst="rect">
            <a:avLst/>
          </a:prstGeom>
          <a:noFill/>
          <a:ln w="9525">
            <a:noFill/>
            <a:miter lim="800000"/>
            <a:headEnd/>
            <a:tailEnd/>
          </a:ln>
        </p:spPr>
        <p:txBody>
          <a:bodyPr lIns="0" tIns="0" rIns="0" bIns="54864" anchor="b"/>
          <a:lstStyle/>
          <a:p>
            <a:pPr>
              <a:lnSpc>
                <a:spcPts val="4100"/>
              </a:lnSpc>
            </a:pPr>
            <a:r>
              <a:rPr lang="en-US" sz="3600" b="1" dirty="0"/>
              <a:t>DIA Scientific Working Group</a:t>
            </a:r>
            <a:r>
              <a:rPr lang="en-US" sz="3600" b="1" dirty="0">
                <a:solidFill>
                  <a:srgbClr val="FF0000"/>
                </a:solidFill>
              </a:rPr>
              <a:t> </a:t>
            </a:r>
          </a:p>
        </p:txBody>
      </p:sp>
    </p:spTree>
    <p:extLst>
      <p:ext uri="{BB962C8B-B14F-4D97-AF65-F5344CB8AC3E}">
        <p14:creationId xmlns:p14="http://schemas.microsoft.com/office/powerpoint/2010/main" val="160917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1"/>
          <p:cNvSpPr>
            <a:spLocks noGrp="1"/>
          </p:cNvSpPr>
          <p:nvPr>
            <p:ph type="sldNum" sz="quarter" idx="10"/>
          </p:nvPr>
        </p:nvSpPr>
        <p:spPr>
          <a:noFill/>
        </p:spPr>
        <p:txBody>
          <a:bodyPr/>
          <a:lstStyle/>
          <a:p>
            <a:r>
              <a:rPr lang="en-US" dirty="0"/>
              <a:t> </a:t>
            </a:r>
            <a:fld id="{E5D5E2D4-77BB-41BE-9504-78836620AA97}" type="slidenum">
              <a:rPr lang="en-US" sz="1600" smtClean="0"/>
              <a:pPr/>
              <a:t>27</a:t>
            </a:fld>
            <a:endParaRPr lang="en-US" sz="1600" dirty="0"/>
          </a:p>
        </p:txBody>
      </p:sp>
      <p:sp>
        <p:nvSpPr>
          <p:cNvPr id="55299" name="Text Box 2"/>
          <p:cNvSpPr txBox="1">
            <a:spLocks noChangeArrowheads="1"/>
          </p:cNvSpPr>
          <p:nvPr/>
        </p:nvSpPr>
        <p:spPr bwMode="auto">
          <a:xfrm>
            <a:off x="3048000" y="381000"/>
            <a:ext cx="2108200" cy="396875"/>
          </a:xfrm>
          <a:prstGeom prst="rect">
            <a:avLst/>
          </a:prstGeom>
          <a:noFill/>
          <a:ln w="9525">
            <a:noFill/>
            <a:miter lim="800000"/>
            <a:headEnd/>
            <a:tailEnd/>
          </a:ln>
        </p:spPr>
        <p:txBody>
          <a:bodyPr>
            <a:spAutoFit/>
          </a:bodyPr>
          <a:lstStyle/>
          <a:p>
            <a:pPr eaLnBrk="1" hangingPunct="1">
              <a:lnSpc>
                <a:spcPct val="100000"/>
              </a:lnSpc>
            </a:pPr>
            <a:r>
              <a:rPr lang="en-US" sz="1800" b="1" dirty="0">
                <a:solidFill>
                  <a:srgbClr val="0000FF"/>
                </a:solidFill>
                <a:latin typeface="Times New Roman" pitchFamily="18" charset="0"/>
              </a:rPr>
              <a:t>           </a:t>
            </a:r>
            <a:r>
              <a:rPr lang="en-US" sz="2000" b="1" dirty="0">
                <a:latin typeface="Times New Roman" pitchFamily="18" charset="0"/>
              </a:rPr>
              <a:t>Data</a:t>
            </a:r>
          </a:p>
        </p:txBody>
      </p:sp>
      <p:sp>
        <p:nvSpPr>
          <p:cNvPr id="55300" name="Text Box 3"/>
          <p:cNvSpPr txBox="1">
            <a:spLocks noChangeArrowheads="1"/>
          </p:cNvSpPr>
          <p:nvPr/>
        </p:nvSpPr>
        <p:spPr bwMode="auto">
          <a:xfrm>
            <a:off x="2743200" y="1143000"/>
            <a:ext cx="3276600" cy="396875"/>
          </a:xfrm>
          <a:prstGeom prst="rect">
            <a:avLst/>
          </a:prstGeom>
          <a:noFill/>
          <a:ln w="9525">
            <a:noFill/>
            <a:miter lim="800000"/>
            <a:headEnd/>
            <a:tailEnd/>
          </a:ln>
        </p:spPr>
        <p:txBody>
          <a:bodyPr>
            <a:spAutoFit/>
          </a:bodyPr>
          <a:lstStyle/>
          <a:p>
            <a:pPr eaLnBrk="1" hangingPunct="1">
              <a:lnSpc>
                <a:spcPct val="100000"/>
              </a:lnSpc>
            </a:pPr>
            <a:r>
              <a:rPr lang="en-US" sz="2000" b="1" dirty="0">
                <a:latin typeface="Times New Roman" pitchFamily="18" charset="0"/>
              </a:rPr>
              <a:t>   	Efficacy     </a:t>
            </a:r>
          </a:p>
        </p:txBody>
      </p:sp>
      <p:sp>
        <p:nvSpPr>
          <p:cNvPr id="55301" name="Line 4"/>
          <p:cNvSpPr>
            <a:spLocks noChangeShapeType="1"/>
          </p:cNvSpPr>
          <p:nvPr/>
        </p:nvSpPr>
        <p:spPr bwMode="auto">
          <a:xfrm>
            <a:off x="4038600" y="762000"/>
            <a:ext cx="0" cy="381000"/>
          </a:xfrm>
          <a:prstGeom prst="line">
            <a:avLst/>
          </a:prstGeom>
          <a:noFill/>
          <a:ln w="38100">
            <a:solidFill>
              <a:srgbClr val="0000FF"/>
            </a:solidFill>
            <a:round/>
            <a:headEnd/>
            <a:tailEnd type="triangle" w="med" len="med"/>
          </a:ln>
        </p:spPr>
        <p:txBody>
          <a:bodyPr/>
          <a:lstStyle/>
          <a:p>
            <a:endParaRPr lang="en-US" dirty="0"/>
          </a:p>
        </p:txBody>
      </p:sp>
      <p:sp>
        <p:nvSpPr>
          <p:cNvPr id="55302" name="Text Box 5"/>
          <p:cNvSpPr txBox="1">
            <a:spLocks noChangeArrowheads="1"/>
          </p:cNvSpPr>
          <p:nvPr/>
        </p:nvSpPr>
        <p:spPr bwMode="auto">
          <a:xfrm>
            <a:off x="1676400" y="2362200"/>
            <a:ext cx="4648200" cy="258763"/>
          </a:xfrm>
          <a:prstGeom prst="rect">
            <a:avLst/>
          </a:prstGeom>
          <a:noFill/>
          <a:ln w="9525">
            <a:noFill/>
            <a:miter lim="800000"/>
            <a:headEnd/>
            <a:tailEnd/>
          </a:ln>
        </p:spPr>
        <p:txBody>
          <a:bodyPr lIns="0" tIns="0" rIns="109728" bIns="0">
            <a:spAutoFit/>
          </a:bodyPr>
          <a:lstStyle/>
          <a:p>
            <a:r>
              <a:rPr lang="en-US" sz="1800" b="1" dirty="0">
                <a:latin typeface="Times New Roman" pitchFamily="18" charset="0"/>
              </a:rPr>
              <a:t>              </a:t>
            </a:r>
            <a:r>
              <a:rPr lang="en-US" sz="2000" b="1" dirty="0">
                <a:latin typeface="Times New Roman" pitchFamily="18" charset="0"/>
              </a:rPr>
              <a:t>Ignorable 	Non-ignorable</a:t>
            </a:r>
          </a:p>
        </p:txBody>
      </p:sp>
      <p:sp>
        <p:nvSpPr>
          <p:cNvPr id="55303" name="Line 6"/>
          <p:cNvSpPr>
            <a:spLocks noChangeShapeType="1"/>
          </p:cNvSpPr>
          <p:nvPr/>
        </p:nvSpPr>
        <p:spPr bwMode="auto">
          <a:xfrm>
            <a:off x="3048000" y="2620963"/>
            <a:ext cx="0" cy="609600"/>
          </a:xfrm>
          <a:prstGeom prst="line">
            <a:avLst/>
          </a:prstGeom>
          <a:noFill/>
          <a:ln w="44450">
            <a:solidFill>
              <a:srgbClr val="0000FF"/>
            </a:solidFill>
            <a:round/>
            <a:headEnd/>
            <a:tailEnd type="triangle" w="med" len="med"/>
          </a:ln>
        </p:spPr>
        <p:txBody>
          <a:bodyPr/>
          <a:lstStyle/>
          <a:p>
            <a:endParaRPr lang="en-US" dirty="0"/>
          </a:p>
        </p:txBody>
      </p:sp>
      <p:sp>
        <p:nvSpPr>
          <p:cNvPr id="55304" name="Text Box 7"/>
          <p:cNvSpPr txBox="1">
            <a:spLocks noChangeArrowheads="1"/>
          </p:cNvSpPr>
          <p:nvPr/>
        </p:nvSpPr>
        <p:spPr bwMode="auto">
          <a:xfrm>
            <a:off x="6019800" y="3505199"/>
            <a:ext cx="3124200" cy="994118"/>
          </a:xfrm>
          <a:prstGeom prst="rect">
            <a:avLst/>
          </a:prstGeom>
          <a:noFill/>
          <a:ln w="9525">
            <a:noFill/>
            <a:miter lim="800000"/>
            <a:headEnd/>
            <a:tailEnd/>
          </a:ln>
        </p:spPr>
        <p:txBody>
          <a:bodyPr wrap="square" lIns="0" tIns="0" rIns="109728" bIns="0">
            <a:spAutoFit/>
          </a:bodyPr>
          <a:lstStyle/>
          <a:p>
            <a:pPr>
              <a:spcBef>
                <a:spcPts val="0"/>
              </a:spcBef>
            </a:pPr>
            <a:r>
              <a:rPr lang="en-US" sz="2000" b="1" dirty="0">
                <a:latin typeface="Times New Roman" pitchFamily="18" charset="0"/>
              </a:rPr>
              <a:t>SM, SPM, PMM,</a:t>
            </a:r>
          </a:p>
          <a:p>
            <a:pPr>
              <a:spcBef>
                <a:spcPts val="0"/>
              </a:spcBef>
            </a:pPr>
            <a:r>
              <a:rPr lang="en-US" sz="2000" b="1" dirty="0">
                <a:latin typeface="Times New Roman" pitchFamily="18" charset="0"/>
              </a:rPr>
              <a:t>Delta-adjustment </a:t>
            </a:r>
            <a:br>
              <a:rPr lang="en-US" sz="2000" b="1" dirty="0">
                <a:latin typeface="Times New Roman" pitchFamily="18" charset="0"/>
              </a:rPr>
            </a:br>
            <a:br>
              <a:rPr lang="en-US" sz="2000" b="1" dirty="0">
                <a:latin typeface="Times New Roman" pitchFamily="18" charset="0"/>
              </a:rPr>
            </a:br>
            <a:endParaRPr lang="en-US" sz="1600" b="1" dirty="0">
              <a:latin typeface="Times New Roman" pitchFamily="18" charset="0"/>
            </a:endParaRPr>
          </a:p>
        </p:txBody>
      </p:sp>
      <p:sp>
        <p:nvSpPr>
          <p:cNvPr id="55305" name="Line 8"/>
          <p:cNvSpPr>
            <a:spLocks noChangeShapeType="1"/>
          </p:cNvSpPr>
          <p:nvPr/>
        </p:nvSpPr>
        <p:spPr bwMode="auto">
          <a:xfrm flipH="1">
            <a:off x="1295400" y="2620963"/>
            <a:ext cx="1066800" cy="609600"/>
          </a:xfrm>
          <a:prstGeom prst="line">
            <a:avLst/>
          </a:prstGeom>
          <a:noFill/>
          <a:ln w="44450">
            <a:solidFill>
              <a:srgbClr val="FF0000"/>
            </a:solidFill>
            <a:round/>
            <a:headEnd/>
            <a:tailEnd type="triangle" w="med" len="med"/>
          </a:ln>
        </p:spPr>
        <p:txBody>
          <a:bodyPr/>
          <a:lstStyle/>
          <a:p>
            <a:endParaRPr lang="en-US" dirty="0"/>
          </a:p>
        </p:txBody>
      </p:sp>
      <p:sp>
        <p:nvSpPr>
          <p:cNvPr id="55306" name="Line 9"/>
          <p:cNvSpPr>
            <a:spLocks noChangeShapeType="1"/>
          </p:cNvSpPr>
          <p:nvPr/>
        </p:nvSpPr>
        <p:spPr bwMode="auto">
          <a:xfrm>
            <a:off x="5715000" y="2620963"/>
            <a:ext cx="609600" cy="609600"/>
          </a:xfrm>
          <a:prstGeom prst="line">
            <a:avLst/>
          </a:prstGeom>
          <a:noFill/>
          <a:ln w="44450">
            <a:solidFill>
              <a:srgbClr val="0000FF"/>
            </a:solidFill>
            <a:round/>
            <a:headEnd/>
            <a:tailEnd type="triangle" w="med" len="med"/>
          </a:ln>
        </p:spPr>
        <p:txBody>
          <a:bodyPr/>
          <a:lstStyle/>
          <a:p>
            <a:endParaRPr lang="en-US" dirty="0"/>
          </a:p>
        </p:txBody>
      </p:sp>
      <p:sp>
        <p:nvSpPr>
          <p:cNvPr id="55307" name="Text Box 10"/>
          <p:cNvSpPr txBox="1">
            <a:spLocks noChangeArrowheads="1"/>
          </p:cNvSpPr>
          <p:nvPr/>
        </p:nvSpPr>
        <p:spPr bwMode="auto">
          <a:xfrm>
            <a:off x="304800" y="3230563"/>
            <a:ext cx="3733800" cy="523220"/>
          </a:xfrm>
          <a:prstGeom prst="rect">
            <a:avLst/>
          </a:prstGeom>
          <a:noFill/>
          <a:ln w="9525">
            <a:noFill/>
            <a:miter lim="800000"/>
            <a:headEnd/>
            <a:tailEnd/>
          </a:ln>
        </p:spPr>
        <p:txBody>
          <a:bodyPr lIns="0" tIns="0" rIns="109728" bIns="0">
            <a:spAutoFit/>
          </a:bodyPr>
          <a:lstStyle/>
          <a:p>
            <a:pPr>
              <a:spcBef>
                <a:spcPct val="50000"/>
              </a:spcBef>
            </a:pPr>
            <a:r>
              <a:rPr lang="en-US" sz="2000" b="1" dirty="0">
                <a:latin typeface="Times New Roman" pitchFamily="18" charset="0"/>
              </a:rPr>
              <a:t>Restrictive 	     Inclusive </a:t>
            </a:r>
            <a:br>
              <a:rPr lang="en-US" sz="2000" b="1" dirty="0">
                <a:latin typeface="Times New Roman" pitchFamily="18" charset="0"/>
              </a:rPr>
            </a:br>
            <a:r>
              <a:rPr lang="en-US" sz="2000" b="1" dirty="0">
                <a:latin typeface="Times New Roman" pitchFamily="18" charset="0"/>
              </a:rPr>
              <a:t>model		     model</a:t>
            </a:r>
          </a:p>
        </p:txBody>
      </p:sp>
      <p:sp>
        <p:nvSpPr>
          <p:cNvPr id="55308" name="Text Box 11"/>
          <p:cNvSpPr txBox="1">
            <a:spLocks noChangeArrowheads="1"/>
          </p:cNvSpPr>
          <p:nvPr/>
        </p:nvSpPr>
        <p:spPr bwMode="auto">
          <a:xfrm>
            <a:off x="5100638" y="5410200"/>
            <a:ext cx="2595562" cy="517525"/>
          </a:xfrm>
          <a:prstGeom prst="rect">
            <a:avLst/>
          </a:prstGeom>
          <a:noFill/>
          <a:ln w="9525">
            <a:noFill/>
            <a:miter lim="800000"/>
            <a:headEnd/>
            <a:tailEnd/>
          </a:ln>
        </p:spPr>
        <p:txBody>
          <a:bodyPr lIns="0" tIns="0" rIns="109728" bIns="0">
            <a:spAutoFit/>
          </a:bodyPr>
          <a:lstStyle/>
          <a:p>
            <a:r>
              <a:rPr lang="en-US" sz="2000" b="1" dirty="0">
                <a:latin typeface="Times New Roman" pitchFamily="18" charset="0"/>
              </a:rPr>
              <a:t>Sensitivity of primary result</a:t>
            </a:r>
          </a:p>
        </p:txBody>
      </p:sp>
      <p:sp>
        <p:nvSpPr>
          <p:cNvPr id="55309" name="Text Box 12"/>
          <p:cNvSpPr txBox="1">
            <a:spLocks noChangeArrowheads="1"/>
          </p:cNvSpPr>
          <p:nvPr/>
        </p:nvSpPr>
        <p:spPr bwMode="auto">
          <a:xfrm>
            <a:off x="6172200" y="1143000"/>
            <a:ext cx="2667000" cy="258763"/>
          </a:xfrm>
          <a:prstGeom prst="rect">
            <a:avLst/>
          </a:prstGeom>
          <a:noFill/>
          <a:ln w="9525">
            <a:noFill/>
            <a:miter lim="800000"/>
            <a:headEnd/>
            <a:tailEnd/>
          </a:ln>
        </p:spPr>
        <p:txBody>
          <a:bodyPr lIns="0" tIns="0" rIns="109728" bIns="0">
            <a:spAutoFit/>
          </a:bodyPr>
          <a:lstStyle/>
          <a:p>
            <a:pPr>
              <a:spcBef>
                <a:spcPct val="50000"/>
              </a:spcBef>
            </a:pPr>
            <a:r>
              <a:rPr lang="en-US" sz="2000" b="1" dirty="0">
                <a:latin typeface="Times New Roman" pitchFamily="18" charset="0"/>
              </a:rPr>
              <a:t>Effectiveness</a:t>
            </a:r>
          </a:p>
        </p:txBody>
      </p:sp>
      <p:sp>
        <p:nvSpPr>
          <p:cNvPr id="55310" name="Text Box 13"/>
          <p:cNvSpPr txBox="1">
            <a:spLocks noChangeArrowheads="1"/>
          </p:cNvSpPr>
          <p:nvPr/>
        </p:nvSpPr>
        <p:spPr bwMode="auto">
          <a:xfrm>
            <a:off x="304800" y="381000"/>
            <a:ext cx="3352800" cy="314325"/>
          </a:xfrm>
          <a:prstGeom prst="rect">
            <a:avLst/>
          </a:prstGeom>
          <a:noFill/>
          <a:ln w="9525">
            <a:noFill/>
            <a:miter lim="800000"/>
            <a:headEnd/>
            <a:tailEnd/>
          </a:ln>
        </p:spPr>
        <p:txBody>
          <a:bodyPr lIns="0" tIns="0" rIns="109728" bIns="0">
            <a:spAutoFit/>
          </a:bodyPr>
          <a:lstStyle/>
          <a:p>
            <a:pPr>
              <a:spcBef>
                <a:spcPct val="50000"/>
              </a:spcBef>
            </a:pPr>
            <a:r>
              <a:rPr lang="en-US" sz="2400" b="1" dirty="0"/>
              <a:t>Analytic Road Map</a:t>
            </a:r>
          </a:p>
        </p:txBody>
      </p:sp>
      <p:sp>
        <p:nvSpPr>
          <p:cNvPr id="55311" name="Line 14"/>
          <p:cNvSpPr>
            <a:spLocks noChangeShapeType="1"/>
          </p:cNvSpPr>
          <p:nvPr/>
        </p:nvSpPr>
        <p:spPr bwMode="auto">
          <a:xfrm>
            <a:off x="4186238" y="4905375"/>
            <a:ext cx="762000" cy="727075"/>
          </a:xfrm>
          <a:prstGeom prst="line">
            <a:avLst/>
          </a:prstGeom>
          <a:noFill/>
          <a:ln w="38100">
            <a:solidFill>
              <a:srgbClr val="0000FF"/>
            </a:solidFill>
            <a:round/>
            <a:headEnd/>
            <a:tailEnd type="triangle" w="med" len="med"/>
          </a:ln>
        </p:spPr>
        <p:txBody>
          <a:bodyPr lIns="0" tIns="0" rIns="109728" bIns="0"/>
          <a:lstStyle/>
          <a:p>
            <a:endParaRPr lang="en-US" dirty="0"/>
          </a:p>
        </p:txBody>
      </p:sp>
      <p:sp>
        <p:nvSpPr>
          <p:cNvPr id="55312" name="Line 15"/>
          <p:cNvSpPr>
            <a:spLocks noChangeShapeType="1"/>
          </p:cNvSpPr>
          <p:nvPr/>
        </p:nvSpPr>
        <p:spPr bwMode="auto">
          <a:xfrm flipH="1">
            <a:off x="3048000" y="1539875"/>
            <a:ext cx="685800" cy="822325"/>
          </a:xfrm>
          <a:prstGeom prst="line">
            <a:avLst/>
          </a:prstGeom>
          <a:noFill/>
          <a:ln w="38100">
            <a:solidFill>
              <a:srgbClr val="FF0000"/>
            </a:solidFill>
            <a:round/>
            <a:headEnd/>
            <a:tailEnd type="triangle" w="med" len="med"/>
          </a:ln>
        </p:spPr>
        <p:txBody>
          <a:bodyPr/>
          <a:lstStyle/>
          <a:p>
            <a:endParaRPr lang="en-US" dirty="0"/>
          </a:p>
        </p:txBody>
      </p:sp>
      <p:sp>
        <p:nvSpPr>
          <p:cNvPr id="55313" name="Line 16"/>
          <p:cNvSpPr>
            <a:spLocks noChangeShapeType="1"/>
          </p:cNvSpPr>
          <p:nvPr/>
        </p:nvSpPr>
        <p:spPr bwMode="auto">
          <a:xfrm>
            <a:off x="4532313" y="1539875"/>
            <a:ext cx="415925" cy="822325"/>
          </a:xfrm>
          <a:prstGeom prst="line">
            <a:avLst/>
          </a:prstGeom>
          <a:noFill/>
          <a:ln w="38100">
            <a:solidFill>
              <a:srgbClr val="0000FF"/>
            </a:solidFill>
            <a:round/>
            <a:headEnd/>
            <a:tailEnd type="triangle" w="med" len="med"/>
          </a:ln>
        </p:spPr>
        <p:txBody>
          <a:bodyPr/>
          <a:lstStyle/>
          <a:p>
            <a:endParaRPr lang="en-US" dirty="0"/>
          </a:p>
        </p:txBody>
      </p:sp>
      <p:sp>
        <p:nvSpPr>
          <p:cNvPr id="55314" name="Line 17"/>
          <p:cNvSpPr>
            <a:spLocks noChangeShapeType="1"/>
          </p:cNvSpPr>
          <p:nvPr/>
        </p:nvSpPr>
        <p:spPr bwMode="auto">
          <a:xfrm>
            <a:off x="685800" y="3778250"/>
            <a:ext cx="0" cy="838200"/>
          </a:xfrm>
          <a:prstGeom prst="line">
            <a:avLst/>
          </a:prstGeom>
          <a:noFill/>
          <a:ln w="44450">
            <a:solidFill>
              <a:srgbClr val="FF0000"/>
            </a:solidFill>
            <a:round/>
            <a:headEnd/>
            <a:tailEnd type="triangle" w="med" len="med"/>
          </a:ln>
        </p:spPr>
        <p:txBody>
          <a:bodyPr/>
          <a:lstStyle/>
          <a:p>
            <a:endParaRPr lang="en-US" dirty="0"/>
          </a:p>
        </p:txBody>
      </p:sp>
      <p:sp>
        <p:nvSpPr>
          <p:cNvPr id="55315" name="Line 18"/>
          <p:cNvSpPr>
            <a:spLocks noChangeShapeType="1"/>
          </p:cNvSpPr>
          <p:nvPr/>
        </p:nvSpPr>
        <p:spPr bwMode="auto">
          <a:xfrm>
            <a:off x="3048000" y="3778250"/>
            <a:ext cx="609600" cy="609600"/>
          </a:xfrm>
          <a:prstGeom prst="line">
            <a:avLst/>
          </a:prstGeom>
          <a:noFill/>
          <a:ln w="44450">
            <a:solidFill>
              <a:srgbClr val="0000FF"/>
            </a:solidFill>
            <a:round/>
            <a:headEnd/>
            <a:tailEnd type="triangle" w="med" len="med"/>
          </a:ln>
        </p:spPr>
        <p:txBody>
          <a:bodyPr/>
          <a:lstStyle/>
          <a:p>
            <a:endParaRPr lang="en-US" dirty="0"/>
          </a:p>
        </p:txBody>
      </p:sp>
      <p:sp>
        <p:nvSpPr>
          <p:cNvPr id="55316" name="Text Box 19"/>
          <p:cNvSpPr txBox="1">
            <a:spLocks noChangeArrowheads="1"/>
          </p:cNvSpPr>
          <p:nvPr/>
        </p:nvSpPr>
        <p:spPr bwMode="auto">
          <a:xfrm>
            <a:off x="304800" y="4648200"/>
            <a:ext cx="990600" cy="523220"/>
          </a:xfrm>
          <a:prstGeom prst="rect">
            <a:avLst/>
          </a:prstGeom>
          <a:noFill/>
          <a:ln w="9525">
            <a:noFill/>
            <a:miter lim="800000"/>
            <a:headEnd/>
            <a:tailEnd/>
          </a:ln>
        </p:spPr>
        <p:txBody>
          <a:bodyPr lIns="0" tIns="0" rIns="109728" bIns="0">
            <a:spAutoFit/>
          </a:bodyPr>
          <a:lstStyle/>
          <a:p>
            <a:pPr>
              <a:spcBef>
                <a:spcPct val="50000"/>
              </a:spcBef>
            </a:pPr>
            <a:r>
              <a:rPr lang="en-US" sz="2000" b="1" dirty="0"/>
              <a:t>DL, MI, wGEE</a:t>
            </a:r>
          </a:p>
        </p:txBody>
      </p:sp>
      <p:sp>
        <p:nvSpPr>
          <p:cNvPr id="55317" name="Text Box 20"/>
          <p:cNvSpPr txBox="1">
            <a:spLocks noChangeArrowheads="1"/>
          </p:cNvSpPr>
          <p:nvPr/>
        </p:nvSpPr>
        <p:spPr bwMode="auto">
          <a:xfrm>
            <a:off x="3733800" y="4387850"/>
            <a:ext cx="1828800" cy="523220"/>
          </a:xfrm>
          <a:prstGeom prst="rect">
            <a:avLst/>
          </a:prstGeom>
          <a:noFill/>
          <a:ln w="9525">
            <a:noFill/>
            <a:miter lim="800000"/>
            <a:headEnd/>
            <a:tailEnd/>
          </a:ln>
        </p:spPr>
        <p:txBody>
          <a:bodyPr lIns="0" tIns="0" rIns="109728" bIns="0">
            <a:spAutoFit/>
          </a:bodyPr>
          <a:lstStyle/>
          <a:p>
            <a:pPr>
              <a:spcBef>
                <a:spcPct val="50000"/>
              </a:spcBef>
            </a:pPr>
            <a:r>
              <a:rPr lang="en-US" sz="2000" b="1" dirty="0"/>
              <a:t>MI, wGEE </a:t>
            </a:r>
            <a:br>
              <a:rPr lang="en-US" sz="2000" b="1" dirty="0"/>
            </a:br>
            <a:r>
              <a:rPr lang="en-US" sz="2000" b="1" dirty="0"/>
              <a:t>etc… </a:t>
            </a:r>
            <a:endParaRPr lang="en-US" sz="2000" dirty="0"/>
          </a:p>
        </p:txBody>
      </p:sp>
      <p:sp>
        <p:nvSpPr>
          <p:cNvPr id="55318" name="Text Box 21"/>
          <p:cNvSpPr txBox="1">
            <a:spLocks noChangeArrowheads="1"/>
          </p:cNvSpPr>
          <p:nvPr/>
        </p:nvSpPr>
        <p:spPr bwMode="auto">
          <a:xfrm>
            <a:off x="304800" y="5688013"/>
            <a:ext cx="2057400" cy="517525"/>
          </a:xfrm>
          <a:prstGeom prst="rect">
            <a:avLst/>
          </a:prstGeom>
          <a:noFill/>
          <a:ln w="9525">
            <a:noFill/>
            <a:miter lim="800000"/>
            <a:headEnd/>
            <a:tailEnd/>
          </a:ln>
        </p:spPr>
        <p:txBody>
          <a:bodyPr lIns="0" tIns="0" rIns="109728" bIns="0">
            <a:spAutoFit/>
          </a:bodyPr>
          <a:lstStyle/>
          <a:p>
            <a:pPr>
              <a:spcBef>
                <a:spcPct val="50000"/>
              </a:spcBef>
            </a:pPr>
            <a:r>
              <a:rPr lang="en-US" sz="2000" b="1" dirty="0"/>
              <a:t>Primary inference</a:t>
            </a:r>
          </a:p>
        </p:txBody>
      </p:sp>
      <p:sp>
        <p:nvSpPr>
          <p:cNvPr id="55319" name="Line 22"/>
          <p:cNvSpPr>
            <a:spLocks noChangeShapeType="1"/>
          </p:cNvSpPr>
          <p:nvPr/>
        </p:nvSpPr>
        <p:spPr bwMode="auto">
          <a:xfrm>
            <a:off x="685800" y="5232400"/>
            <a:ext cx="0" cy="482600"/>
          </a:xfrm>
          <a:prstGeom prst="line">
            <a:avLst/>
          </a:prstGeom>
          <a:noFill/>
          <a:ln w="44450">
            <a:solidFill>
              <a:srgbClr val="FF0000"/>
            </a:solidFill>
            <a:round/>
            <a:headEnd/>
            <a:tailEnd type="triangle" w="med" len="med"/>
          </a:ln>
        </p:spPr>
        <p:txBody>
          <a:bodyPr/>
          <a:lstStyle/>
          <a:p>
            <a:endParaRPr lang="en-US" dirty="0"/>
          </a:p>
        </p:txBody>
      </p:sp>
      <p:sp>
        <p:nvSpPr>
          <p:cNvPr id="55320" name="Line 23"/>
          <p:cNvSpPr>
            <a:spLocks noChangeShapeType="1"/>
          </p:cNvSpPr>
          <p:nvPr/>
        </p:nvSpPr>
        <p:spPr bwMode="auto">
          <a:xfrm flipH="1">
            <a:off x="6172200" y="4006850"/>
            <a:ext cx="381000" cy="1403350"/>
          </a:xfrm>
          <a:prstGeom prst="line">
            <a:avLst/>
          </a:prstGeom>
          <a:noFill/>
          <a:ln w="38100">
            <a:solidFill>
              <a:srgbClr val="0000FF"/>
            </a:solidFill>
            <a:round/>
            <a:headEnd/>
            <a:tailEnd type="triangle" w="med" len="med"/>
          </a:ln>
        </p:spPr>
        <p:txBody>
          <a:bodyPr lIns="0" tIns="0" rIns="109728" bIns="0"/>
          <a:lstStyle/>
          <a:p>
            <a:endParaRPr lang="en-US" dirty="0"/>
          </a:p>
        </p:txBody>
      </p:sp>
      <p:sp>
        <p:nvSpPr>
          <p:cNvPr id="55321" name="Text Box 24"/>
          <p:cNvSpPr txBox="1">
            <a:spLocks noChangeArrowheads="1"/>
          </p:cNvSpPr>
          <p:nvPr/>
        </p:nvSpPr>
        <p:spPr bwMode="auto">
          <a:xfrm>
            <a:off x="1905000" y="4648200"/>
            <a:ext cx="1447800" cy="1039813"/>
          </a:xfrm>
          <a:prstGeom prst="rect">
            <a:avLst/>
          </a:prstGeom>
          <a:noFill/>
          <a:ln w="9525">
            <a:noFill/>
            <a:miter lim="800000"/>
            <a:headEnd/>
            <a:tailEnd/>
          </a:ln>
        </p:spPr>
        <p:txBody>
          <a:bodyPr lIns="0" tIns="0" rIns="109728" bIns="0">
            <a:spAutoFit/>
          </a:bodyPr>
          <a:lstStyle/>
          <a:p>
            <a:pPr>
              <a:spcBef>
                <a:spcPct val="50000"/>
              </a:spcBef>
            </a:pPr>
            <a:r>
              <a:rPr lang="en-US" sz="1600" b="1" dirty="0"/>
              <a:t>Diagnostics:</a:t>
            </a:r>
            <a:br>
              <a:rPr lang="en-US" sz="1600" b="1" dirty="0"/>
            </a:br>
            <a:r>
              <a:rPr lang="en-US" sz="1600" b="1" dirty="0"/>
              <a:t>residuals,</a:t>
            </a:r>
            <a:br>
              <a:rPr lang="en-US" sz="1600" b="1" dirty="0"/>
            </a:br>
            <a:r>
              <a:rPr lang="en-US" sz="1600" b="1" dirty="0"/>
              <a:t>influence,</a:t>
            </a:r>
            <a:br>
              <a:rPr lang="en-US" sz="1600" b="1" dirty="0"/>
            </a:br>
            <a:r>
              <a:rPr lang="en-US" sz="1600" b="1" dirty="0"/>
              <a:t>correlation,</a:t>
            </a:r>
            <a:br>
              <a:rPr lang="en-US" sz="1600" b="1" dirty="0"/>
            </a:br>
            <a:r>
              <a:rPr lang="en-US" sz="1600" b="1" dirty="0"/>
              <a:t>time</a:t>
            </a:r>
          </a:p>
        </p:txBody>
      </p:sp>
      <p:sp>
        <p:nvSpPr>
          <p:cNvPr id="55322" name="Line 25"/>
          <p:cNvSpPr>
            <a:spLocks noChangeShapeType="1"/>
          </p:cNvSpPr>
          <p:nvPr/>
        </p:nvSpPr>
        <p:spPr bwMode="auto">
          <a:xfrm>
            <a:off x="1295400" y="4905375"/>
            <a:ext cx="457200" cy="8541"/>
          </a:xfrm>
          <a:prstGeom prst="line">
            <a:avLst/>
          </a:prstGeom>
          <a:noFill/>
          <a:ln w="38100">
            <a:solidFill>
              <a:srgbClr val="0000FF"/>
            </a:solidFill>
            <a:round/>
            <a:headEnd/>
            <a:tailEnd type="triangle" w="med" len="med"/>
          </a:ln>
        </p:spPr>
        <p:txBody>
          <a:bodyPr lIns="0" tIns="0" rIns="109728" bIns="0"/>
          <a:lstStyle/>
          <a:p>
            <a:endParaRPr lang="en-US" dirty="0"/>
          </a:p>
        </p:txBody>
      </p:sp>
      <p:sp>
        <p:nvSpPr>
          <p:cNvPr id="55323" name="Line 26"/>
          <p:cNvSpPr>
            <a:spLocks noChangeShapeType="1"/>
          </p:cNvSpPr>
          <p:nvPr/>
        </p:nvSpPr>
        <p:spPr bwMode="auto">
          <a:xfrm>
            <a:off x="3048000" y="5232400"/>
            <a:ext cx="1900238" cy="482600"/>
          </a:xfrm>
          <a:prstGeom prst="line">
            <a:avLst/>
          </a:prstGeom>
          <a:noFill/>
          <a:ln w="38100">
            <a:solidFill>
              <a:srgbClr val="0000FF"/>
            </a:solidFill>
            <a:round/>
            <a:headEnd/>
            <a:tailEnd type="triangle" w="med" len="med"/>
          </a:ln>
        </p:spPr>
        <p:txBody>
          <a:bodyPr lIns="0" tIns="0" rIns="109728" bIns="0"/>
          <a:lstStyle/>
          <a:p>
            <a:endParaRPr lang="en-US" dirty="0"/>
          </a:p>
        </p:txBody>
      </p:sp>
      <p:sp>
        <p:nvSpPr>
          <p:cNvPr id="55324" name="Text Box 27"/>
          <p:cNvSpPr txBox="1">
            <a:spLocks noChangeArrowheads="1"/>
          </p:cNvSpPr>
          <p:nvPr/>
        </p:nvSpPr>
        <p:spPr bwMode="auto">
          <a:xfrm>
            <a:off x="2362200" y="6096000"/>
            <a:ext cx="2586038" cy="338138"/>
          </a:xfrm>
          <a:prstGeom prst="rect">
            <a:avLst/>
          </a:prstGeom>
          <a:noFill/>
          <a:ln w="9525">
            <a:noFill/>
            <a:miter lim="800000"/>
            <a:headEnd/>
            <a:tailEnd/>
          </a:ln>
        </p:spPr>
        <p:txBody>
          <a:bodyPr lIns="0" tIns="0" rIns="109728" bIns="0">
            <a:spAutoFit/>
          </a:bodyPr>
          <a:lstStyle/>
          <a:p>
            <a:pPr>
              <a:spcBef>
                <a:spcPct val="50000"/>
              </a:spcBef>
            </a:pPr>
            <a:r>
              <a:rPr lang="en-US" b="1" dirty="0"/>
              <a:t>Conclusions</a:t>
            </a:r>
          </a:p>
        </p:txBody>
      </p:sp>
      <p:sp>
        <p:nvSpPr>
          <p:cNvPr id="55325" name="Line 28"/>
          <p:cNvSpPr>
            <a:spLocks noChangeShapeType="1"/>
          </p:cNvSpPr>
          <p:nvPr/>
        </p:nvSpPr>
        <p:spPr bwMode="auto">
          <a:xfrm>
            <a:off x="1447800" y="6096000"/>
            <a:ext cx="914400" cy="109538"/>
          </a:xfrm>
          <a:prstGeom prst="line">
            <a:avLst/>
          </a:prstGeom>
          <a:noFill/>
          <a:ln w="44450">
            <a:solidFill>
              <a:srgbClr val="FF0000"/>
            </a:solidFill>
            <a:round/>
            <a:headEnd/>
            <a:tailEnd type="triangle" w="med" len="med"/>
          </a:ln>
        </p:spPr>
        <p:txBody>
          <a:bodyPr/>
          <a:lstStyle/>
          <a:p>
            <a:endParaRPr lang="en-US" dirty="0"/>
          </a:p>
        </p:txBody>
      </p:sp>
      <p:sp>
        <p:nvSpPr>
          <p:cNvPr id="55326" name="Line 29"/>
          <p:cNvSpPr>
            <a:spLocks noChangeShapeType="1"/>
          </p:cNvSpPr>
          <p:nvPr/>
        </p:nvSpPr>
        <p:spPr bwMode="auto">
          <a:xfrm flipH="1">
            <a:off x="4419600" y="5927725"/>
            <a:ext cx="681038" cy="277813"/>
          </a:xfrm>
          <a:prstGeom prst="line">
            <a:avLst/>
          </a:prstGeom>
          <a:noFill/>
          <a:ln w="44450">
            <a:solidFill>
              <a:srgbClr val="FF0000"/>
            </a:solidFill>
            <a:round/>
            <a:headEnd/>
            <a:tailEnd type="triangle" w="med" len="med"/>
          </a:ln>
        </p:spPr>
        <p:txBody>
          <a:bodyPr/>
          <a:lstStyle/>
          <a:p>
            <a:endParaRPr lang="en-US" dirty="0"/>
          </a:p>
        </p:txBody>
      </p:sp>
      <p:sp>
        <p:nvSpPr>
          <p:cNvPr id="55327" name="Line 30"/>
          <p:cNvSpPr>
            <a:spLocks noChangeShapeType="1"/>
          </p:cNvSpPr>
          <p:nvPr/>
        </p:nvSpPr>
        <p:spPr bwMode="auto">
          <a:xfrm>
            <a:off x="4419600" y="762000"/>
            <a:ext cx="1600200" cy="381000"/>
          </a:xfrm>
          <a:prstGeom prst="line">
            <a:avLst/>
          </a:prstGeom>
          <a:noFill/>
          <a:ln w="25400">
            <a:solidFill>
              <a:schemeClr val="tx1"/>
            </a:solidFill>
            <a:round/>
            <a:headEnd/>
            <a:tailEnd type="triangle" w="med" len="med"/>
          </a:ln>
        </p:spPr>
        <p:txBody>
          <a:bodyPr lIns="0" tIns="0" rIns="109728" bIns="0"/>
          <a:lstStyle/>
          <a:p>
            <a:endParaRPr lang="en-US" dirty="0"/>
          </a:p>
        </p:txBody>
      </p:sp>
      <p:sp>
        <p:nvSpPr>
          <p:cNvPr id="55328" name="Text Box 31"/>
          <p:cNvSpPr txBox="1">
            <a:spLocks noChangeArrowheads="1"/>
          </p:cNvSpPr>
          <p:nvPr/>
        </p:nvSpPr>
        <p:spPr bwMode="auto">
          <a:xfrm>
            <a:off x="7467599" y="2209800"/>
            <a:ext cx="1546225" cy="784830"/>
          </a:xfrm>
          <a:prstGeom prst="rect">
            <a:avLst/>
          </a:prstGeom>
          <a:noFill/>
          <a:ln w="9525">
            <a:noFill/>
            <a:miter lim="800000"/>
            <a:headEnd/>
            <a:tailEnd/>
          </a:ln>
        </p:spPr>
        <p:txBody>
          <a:bodyPr wrap="square" lIns="0" tIns="0" rIns="109728" bIns="0">
            <a:spAutoFit/>
          </a:bodyPr>
          <a:lstStyle/>
          <a:p>
            <a:pPr>
              <a:spcBef>
                <a:spcPct val="50000"/>
              </a:spcBef>
            </a:pPr>
            <a:r>
              <a:rPr lang="en-US" sz="2000" b="1" dirty="0">
                <a:latin typeface="Times New Roman" pitchFamily="18" charset="0"/>
              </a:rPr>
              <a:t>Reference-based imputation</a:t>
            </a:r>
          </a:p>
        </p:txBody>
      </p:sp>
      <p:sp>
        <p:nvSpPr>
          <p:cNvPr id="55329" name="Line 32"/>
          <p:cNvSpPr>
            <a:spLocks noChangeShapeType="1"/>
          </p:cNvSpPr>
          <p:nvPr/>
        </p:nvSpPr>
        <p:spPr bwMode="auto">
          <a:xfrm>
            <a:off x="7467600" y="1401763"/>
            <a:ext cx="228600" cy="808037"/>
          </a:xfrm>
          <a:prstGeom prst="line">
            <a:avLst/>
          </a:prstGeom>
          <a:noFill/>
          <a:ln w="25400">
            <a:solidFill>
              <a:schemeClr val="tx1"/>
            </a:solidFill>
            <a:round/>
            <a:headEnd/>
            <a:tailEnd type="triangle" w="med" len="med"/>
          </a:ln>
        </p:spPr>
        <p:txBody>
          <a:bodyPr lIns="0" tIns="0" rIns="109728" bIns="0"/>
          <a:lstStyle/>
          <a:p>
            <a:endParaRPr lang="en-US" dirty="0"/>
          </a:p>
        </p:txBody>
      </p:sp>
      <p:sp>
        <p:nvSpPr>
          <p:cNvPr id="55330" name="Line 33"/>
          <p:cNvSpPr>
            <a:spLocks noChangeShapeType="1"/>
          </p:cNvSpPr>
          <p:nvPr/>
        </p:nvSpPr>
        <p:spPr bwMode="auto">
          <a:xfrm flipH="1">
            <a:off x="7848600" y="2468563"/>
            <a:ext cx="76200" cy="3813175"/>
          </a:xfrm>
          <a:prstGeom prst="line">
            <a:avLst/>
          </a:prstGeom>
          <a:noFill/>
          <a:ln w="12700">
            <a:solidFill>
              <a:schemeClr val="tx1"/>
            </a:solidFill>
            <a:prstDash val="dash"/>
            <a:round/>
            <a:headEnd/>
            <a:tailEnd/>
          </a:ln>
        </p:spPr>
        <p:txBody>
          <a:bodyPr lIns="0" tIns="0" rIns="109728" bIns="0"/>
          <a:lstStyle/>
          <a:p>
            <a:endParaRPr lang="en-US" dirty="0"/>
          </a:p>
        </p:txBody>
      </p:sp>
      <p:sp>
        <p:nvSpPr>
          <p:cNvPr id="55331" name="Line 34"/>
          <p:cNvSpPr>
            <a:spLocks noChangeShapeType="1"/>
          </p:cNvSpPr>
          <p:nvPr/>
        </p:nvSpPr>
        <p:spPr bwMode="auto">
          <a:xfrm flipH="1" flipV="1">
            <a:off x="4608513" y="6324600"/>
            <a:ext cx="3240087" cy="0"/>
          </a:xfrm>
          <a:prstGeom prst="line">
            <a:avLst/>
          </a:prstGeom>
          <a:noFill/>
          <a:ln w="12700">
            <a:solidFill>
              <a:schemeClr val="tx1"/>
            </a:solidFill>
            <a:round/>
            <a:headEnd/>
            <a:tailEnd type="triangle" w="med" len="med"/>
          </a:ln>
        </p:spPr>
        <p:txBody>
          <a:bodyPr lIns="0" tIns="0" rIns="109728" bIns="0"/>
          <a:lstStyle/>
          <a:p>
            <a:endParaRPr lang="en-US" dirty="0"/>
          </a:p>
        </p:txBody>
      </p:sp>
      <p:cxnSp>
        <p:nvCxnSpPr>
          <p:cNvPr id="37" name="Straight Arrow Connector 36"/>
          <p:cNvCxnSpPr/>
          <p:nvPr/>
        </p:nvCxnSpPr>
        <p:spPr bwMode="auto">
          <a:xfrm rot="5400000">
            <a:off x="6635354" y="2503884"/>
            <a:ext cx="864393" cy="800100"/>
          </a:xfrm>
          <a:prstGeom prst="straightConnector1">
            <a:avLst/>
          </a:prstGeom>
          <a:noFill/>
          <a:ln w="22225" cap="flat" cmpd="sng" algn="ctr">
            <a:solidFill>
              <a:schemeClr val="bg2"/>
            </a:solidFill>
            <a:prstDash val="solid"/>
            <a:round/>
            <a:headEnd type="none" w="med" len="med"/>
            <a:tailEnd type="arrow"/>
          </a:ln>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5613" y="6580188"/>
            <a:ext cx="1409700" cy="225425"/>
          </a:xfrm>
          <a:prstGeom prst="rect">
            <a:avLst/>
          </a:prstGeom>
        </p:spPr>
        <p:txBody>
          <a:bodyPr/>
          <a:lstStyle/>
          <a:p>
            <a:r>
              <a:rPr lang="en-US" dirty="0"/>
              <a:t> </a:t>
            </a:r>
            <a:fld id="{06435CFF-C6F9-438D-A933-5FB2C25903FA}" type="slidenum">
              <a:rPr lang="en-US"/>
              <a:pPr/>
              <a:t>28</a:t>
            </a:fld>
            <a:endParaRPr lang="en-US" dirty="0"/>
          </a:p>
        </p:txBody>
      </p:sp>
      <p:sp>
        <p:nvSpPr>
          <p:cNvPr id="1025026" name="Rectangle 2"/>
          <p:cNvSpPr>
            <a:spLocks noGrp="1" noChangeArrowheads="1"/>
          </p:cNvSpPr>
          <p:nvPr>
            <p:ph type="title"/>
          </p:nvPr>
        </p:nvSpPr>
        <p:spPr/>
        <p:txBody>
          <a:bodyPr/>
          <a:lstStyle/>
          <a:p>
            <a:r>
              <a:rPr lang="en-US" b="1" dirty="0">
                <a:solidFill>
                  <a:srgbClr val="000000"/>
                </a:solidFill>
              </a:rPr>
              <a:t> </a:t>
            </a:r>
          </a:p>
        </p:txBody>
      </p:sp>
      <p:sp>
        <p:nvSpPr>
          <p:cNvPr id="1025027" name="Rectangle 3"/>
          <p:cNvSpPr>
            <a:spLocks noGrp="1" noChangeArrowheads="1"/>
          </p:cNvSpPr>
          <p:nvPr>
            <p:ph type="body" idx="1"/>
          </p:nvPr>
        </p:nvSpPr>
        <p:spPr>
          <a:xfrm>
            <a:off x="200416" y="1543050"/>
            <a:ext cx="8486384" cy="4525963"/>
          </a:xfrm>
        </p:spPr>
        <p:txBody>
          <a:bodyPr/>
          <a:lstStyle/>
          <a:p>
            <a:pPr marL="114300" lvl="1" indent="0">
              <a:lnSpc>
                <a:spcPct val="100000"/>
              </a:lnSpc>
              <a:spcBef>
                <a:spcPts val="600"/>
              </a:spcBef>
              <a:buNone/>
            </a:pPr>
            <a:endParaRPr lang="en-US" sz="3200" b="1" dirty="0"/>
          </a:p>
          <a:p>
            <a:pPr marL="114300" lvl="1" indent="0">
              <a:lnSpc>
                <a:spcPct val="100000"/>
              </a:lnSpc>
              <a:spcBef>
                <a:spcPts val="600"/>
              </a:spcBef>
              <a:buNone/>
            </a:pPr>
            <a:endParaRPr lang="en-US" sz="3200" b="1" dirty="0"/>
          </a:p>
          <a:p>
            <a:pPr marL="114300" lvl="1" indent="0" algn="ctr">
              <a:lnSpc>
                <a:spcPct val="100000"/>
              </a:lnSpc>
              <a:spcBef>
                <a:spcPts val="600"/>
              </a:spcBef>
              <a:buNone/>
            </a:pPr>
            <a:r>
              <a:rPr lang="en-US" sz="4400" b="1" dirty="0"/>
              <a:t>Discussion</a:t>
            </a:r>
          </a:p>
        </p:txBody>
      </p:sp>
    </p:spTree>
    <p:extLst>
      <p:ext uri="{BB962C8B-B14F-4D97-AF65-F5344CB8AC3E}">
        <p14:creationId xmlns:p14="http://schemas.microsoft.com/office/powerpoint/2010/main" val="351651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29</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Approach  </a:t>
            </a:r>
          </a:p>
        </p:txBody>
      </p:sp>
      <p:sp>
        <p:nvSpPr>
          <p:cNvPr id="20484" name="Text Box 3"/>
          <p:cNvSpPr txBox="1">
            <a:spLocks noChangeArrowheads="1"/>
          </p:cNvSpPr>
          <p:nvPr/>
        </p:nvSpPr>
        <p:spPr bwMode="auto">
          <a:xfrm>
            <a:off x="152400" y="937548"/>
            <a:ext cx="8686800" cy="5001369"/>
          </a:xfrm>
          <a:prstGeom prst="rect">
            <a:avLst/>
          </a:prstGeom>
          <a:noFill/>
          <a:ln w="12700">
            <a:noFill/>
            <a:miter lim="800000"/>
            <a:headEnd/>
            <a:tailEnd/>
          </a:ln>
        </p:spPr>
        <p:txBody>
          <a:bodyPr wrap="square" lIns="0" tIns="0" rIns="0" bIns="0" anchor="ctr">
            <a:spAutoFit/>
          </a:bodyPr>
          <a:lstStyle/>
          <a:p>
            <a:endParaRPr lang="en-US" sz="2000" dirty="0"/>
          </a:p>
          <a:p>
            <a:pPr marL="342900" indent="-342900">
              <a:spcBef>
                <a:spcPts val="600"/>
              </a:spcBef>
              <a:buFont typeface="Arial" panose="020B0604020202020204" pitchFamily="34" charset="0"/>
              <a:buChar char="•"/>
            </a:pPr>
            <a:r>
              <a:rPr lang="en-US" sz="2800" b="1" dirty="0"/>
              <a:t>Many / most / all decisions of importance at large companies are made by groups in groups </a:t>
            </a:r>
          </a:p>
          <a:p>
            <a:pPr marL="342900" indent="-342900">
              <a:spcBef>
                <a:spcPts val="600"/>
              </a:spcBef>
              <a:buFont typeface="Arial" panose="020B0604020202020204" pitchFamily="34" charset="0"/>
              <a:buChar char="•"/>
            </a:pPr>
            <a:r>
              <a:rPr lang="en-US" sz="2800" b="1" dirty="0">
                <a:solidFill>
                  <a:srgbClr val="000000"/>
                </a:solidFill>
              </a:rPr>
              <a:t>How can we as individuals contribute?  What independent ideas / solutions can each of us offer and how do we develop these ideas / solutions?</a:t>
            </a:r>
          </a:p>
          <a:p>
            <a:pPr marL="342900" indent="-342900">
              <a:spcBef>
                <a:spcPts val="600"/>
              </a:spcBef>
              <a:buFont typeface="Arial" panose="020B0604020202020204" pitchFamily="34" charset="0"/>
              <a:buChar char="•"/>
            </a:pPr>
            <a:r>
              <a:rPr lang="en-US" sz="2800" b="1" dirty="0">
                <a:solidFill>
                  <a:srgbClr val="000000"/>
                </a:solidFill>
              </a:rPr>
              <a:t>How do we solve tough problems or make complex decisions?</a:t>
            </a:r>
          </a:p>
          <a:p>
            <a:pPr marL="342900" indent="-342900">
              <a:spcBef>
                <a:spcPts val="600"/>
              </a:spcBef>
              <a:buFont typeface="Arial" panose="020B0604020202020204" pitchFamily="34" charset="0"/>
              <a:buChar char="•"/>
            </a:pPr>
            <a:r>
              <a:rPr lang="en-US" sz="2800" b="1" dirty="0">
                <a:solidFill>
                  <a:srgbClr val="000000"/>
                </a:solidFill>
              </a:rPr>
              <a:t>How do we find the Golden Nugget?</a:t>
            </a:r>
          </a:p>
          <a:p>
            <a:pPr marL="342900" indent="-342900">
              <a:spcBef>
                <a:spcPts val="600"/>
              </a:spcBef>
              <a:buFont typeface="Arial" panose="020B0604020202020204" pitchFamily="34" charset="0"/>
              <a:buChar char="•"/>
            </a:pPr>
            <a:r>
              <a:rPr lang="en-US" sz="2800" b="1" dirty="0">
                <a:solidFill>
                  <a:srgbClr val="000000"/>
                </a:solidFill>
              </a:rPr>
              <a:t>And once we have found it how do we influence?</a:t>
            </a:r>
          </a:p>
        </p:txBody>
      </p:sp>
    </p:spTree>
    <p:extLst>
      <p:ext uri="{BB962C8B-B14F-4D97-AF65-F5344CB8AC3E}">
        <p14:creationId xmlns:p14="http://schemas.microsoft.com/office/powerpoint/2010/main" val="23050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 </a:t>
            </a:r>
            <a:fld id="{01F969D6-FE86-444D-B75B-3A79E2A8C9D0}" type="slidenum">
              <a:rPr lang="en-US" sz="1600" smtClean="0"/>
              <a:pPr/>
              <a:t>3</a:t>
            </a:fld>
            <a:endParaRPr lang="en-US" sz="1600" dirty="0"/>
          </a:p>
        </p:txBody>
      </p:sp>
      <p:sp>
        <p:nvSpPr>
          <p:cNvPr id="13315" name="Rectangle 2"/>
          <p:cNvSpPr>
            <a:spLocks noGrp="1" noChangeArrowheads="1"/>
          </p:cNvSpPr>
          <p:nvPr>
            <p:ph type="body" idx="1"/>
          </p:nvPr>
        </p:nvSpPr>
        <p:spPr>
          <a:xfrm>
            <a:off x="228600" y="1524000"/>
            <a:ext cx="8785225" cy="4876800"/>
          </a:xfrm>
        </p:spPr>
        <p:txBody>
          <a:bodyPr/>
          <a:lstStyle/>
          <a:p>
            <a:pPr lvl="1">
              <a:lnSpc>
                <a:spcPct val="100000"/>
              </a:lnSpc>
              <a:spcBef>
                <a:spcPct val="30000"/>
              </a:spcBef>
              <a:buFont typeface="Marlett" pitchFamily="2" charset="2"/>
              <a:buChar char="h"/>
            </a:pPr>
            <a:r>
              <a:rPr lang="en-US" altLang="ja-JP" sz="2800" b="1" dirty="0">
                <a:ea typeface="ＭＳ Ｐゴシック" charset="-128"/>
              </a:rPr>
              <a:t>I have tried to be as accurate as possible </a:t>
            </a:r>
          </a:p>
          <a:p>
            <a:pPr lvl="1">
              <a:lnSpc>
                <a:spcPct val="100000"/>
              </a:lnSpc>
              <a:spcBef>
                <a:spcPct val="30000"/>
              </a:spcBef>
              <a:buFont typeface="Marlett" pitchFamily="2" charset="2"/>
              <a:buChar char="h"/>
            </a:pPr>
            <a:r>
              <a:rPr lang="en-US" altLang="ja-JP" sz="2800" b="1" dirty="0">
                <a:ea typeface="ＭＳ Ｐゴシック" charset="-128"/>
              </a:rPr>
              <a:t>Some recollections are accurate, but inevitably some are convenient</a:t>
            </a:r>
          </a:p>
          <a:p>
            <a:pPr lvl="1">
              <a:lnSpc>
                <a:spcPct val="100000"/>
              </a:lnSpc>
              <a:spcBef>
                <a:spcPct val="30000"/>
              </a:spcBef>
              <a:buFont typeface="Marlett" pitchFamily="2" charset="2"/>
              <a:buChar char="h"/>
            </a:pPr>
            <a:r>
              <a:rPr lang="en-US" altLang="ja-JP" sz="2800" b="1" dirty="0">
                <a:ea typeface="ＭＳ Ｐゴシック" charset="-128"/>
              </a:rPr>
              <a:t>Therefore, to some degree this presentation reflects what I would have liked to have done, or what I would do if doing it again, rather than what was actually done</a:t>
            </a:r>
            <a:endParaRPr lang="en-GB" altLang="ja-JP" sz="2600" b="1" dirty="0">
              <a:ea typeface="ＭＳ Ｐゴシック" charset="-128"/>
            </a:endParaRPr>
          </a:p>
        </p:txBody>
      </p:sp>
      <p:sp>
        <p:nvSpPr>
          <p:cNvPr id="13316" name="Rectangle 3"/>
          <p:cNvSpPr>
            <a:spLocks noGrp="1" noChangeArrowheads="1"/>
          </p:cNvSpPr>
          <p:nvPr>
            <p:ph type="title"/>
          </p:nvPr>
        </p:nvSpPr>
        <p:spPr>
          <a:xfrm>
            <a:off x="304800" y="0"/>
            <a:ext cx="8316913" cy="1219200"/>
          </a:xfrm>
          <a:noFill/>
        </p:spPr>
        <p:txBody>
          <a:bodyPr/>
          <a:lstStyle/>
          <a:p>
            <a:r>
              <a:rPr lang="en-US" dirty="0">
                <a:solidFill>
                  <a:schemeClr val="tx1"/>
                </a:solidFill>
              </a:rPr>
              <a:t>Context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5613" y="6580188"/>
            <a:ext cx="1409700" cy="225425"/>
          </a:xfrm>
          <a:prstGeom prst="rect">
            <a:avLst/>
          </a:prstGeom>
        </p:spPr>
        <p:txBody>
          <a:bodyPr/>
          <a:lstStyle/>
          <a:p>
            <a:r>
              <a:rPr lang="en-US" dirty="0"/>
              <a:t> </a:t>
            </a:r>
            <a:fld id="{06435CFF-C6F9-438D-A933-5FB2C25903FA}" type="slidenum">
              <a:rPr lang="en-US"/>
              <a:pPr/>
              <a:t>30</a:t>
            </a:fld>
            <a:endParaRPr lang="en-US" dirty="0"/>
          </a:p>
        </p:txBody>
      </p:sp>
      <p:sp>
        <p:nvSpPr>
          <p:cNvPr id="1025026" name="Rectangle 2"/>
          <p:cNvSpPr>
            <a:spLocks noGrp="1" noChangeArrowheads="1"/>
          </p:cNvSpPr>
          <p:nvPr>
            <p:ph type="title"/>
          </p:nvPr>
        </p:nvSpPr>
        <p:spPr/>
        <p:txBody>
          <a:bodyPr/>
          <a:lstStyle/>
          <a:p>
            <a:r>
              <a:rPr lang="en-US" dirty="0">
                <a:solidFill>
                  <a:schemeClr val="tx1"/>
                </a:solidFill>
              </a:rPr>
              <a:t>Critical Skills</a:t>
            </a:r>
            <a:r>
              <a:rPr lang="en-US" b="1" dirty="0">
                <a:solidFill>
                  <a:srgbClr val="000000"/>
                </a:solidFill>
              </a:rPr>
              <a:t> </a:t>
            </a:r>
          </a:p>
        </p:txBody>
      </p:sp>
      <p:sp>
        <p:nvSpPr>
          <p:cNvPr id="1025027" name="Rectangle 3"/>
          <p:cNvSpPr>
            <a:spLocks noGrp="1" noChangeArrowheads="1"/>
          </p:cNvSpPr>
          <p:nvPr>
            <p:ph type="body" idx="1"/>
          </p:nvPr>
        </p:nvSpPr>
        <p:spPr>
          <a:xfrm>
            <a:off x="200416" y="1543050"/>
            <a:ext cx="8486384" cy="4525963"/>
          </a:xfrm>
        </p:spPr>
        <p:txBody>
          <a:bodyPr/>
          <a:lstStyle/>
          <a:p>
            <a:pPr lvl="1">
              <a:lnSpc>
                <a:spcPct val="100000"/>
              </a:lnSpc>
              <a:spcBef>
                <a:spcPts val="600"/>
              </a:spcBef>
              <a:buFont typeface="Marlett" pitchFamily="2" charset="2"/>
              <a:buChar char="h"/>
            </a:pPr>
            <a:r>
              <a:rPr lang="en-US" sz="3200" b="1" dirty="0"/>
              <a:t>With the evolving nature of our business increased need for stats to think critically and independently </a:t>
            </a:r>
          </a:p>
          <a:p>
            <a:pPr lvl="2">
              <a:lnSpc>
                <a:spcPct val="100000"/>
              </a:lnSpc>
              <a:spcBef>
                <a:spcPts val="600"/>
              </a:spcBef>
              <a:buFont typeface="Marlett" pitchFamily="2" charset="2"/>
              <a:buChar char="h"/>
            </a:pPr>
            <a:r>
              <a:rPr lang="en-US" sz="3000" b="1" dirty="0"/>
              <a:t>Perspective</a:t>
            </a:r>
          </a:p>
          <a:p>
            <a:pPr lvl="2">
              <a:lnSpc>
                <a:spcPct val="100000"/>
              </a:lnSpc>
              <a:spcBef>
                <a:spcPts val="600"/>
              </a:spcBef>
              <a:buFont typeface="Marlett" pitchFamily="2" charset="2"/>
              <a:buChar char="h"/>
            </a:pPr>
            <a:r>
              <a:rPr lang="en-US" sz="3000" b="1" dirty="0"/>
              <a:t>Orientation</a:t>
            </a:r>
          </a:p>
          <a:p>
            <a:pPr lvl="2">
              <a:lnSpc>
                <a:spcPct val="100000"/>
              </a:lnSpc>
              <a:spcBef>
                <a:spcPts val="600"/>
              </a:spcBef>
              <a:buFont typeface="Marlett" pitchFamily="2" charset="2"/>
              <a:buChar char="h"/>
            </a:pPr>
            <a:r>
              <a:rPr lang="en-US" sz="3000" b="1" dirty="0"/>
              <a:t>Mindfulness</a:t>
            </a:r>
          </a:p>
        </p:txBody>
      </p:sp>
    </p:spTree>
    <p:extLst>
      <p:ext uri="{BB962C8B-B14F-4D97-AF65-F5344CB8AC3E}">
        <p14:creationId xmlns:p14="http://schemas.microsoft.com/office/powerpoint/2010/main" val="138380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027">
                                            <p:txEl>
                                              <p:pRg st="0" end="0"/>
                                            </p:txEl>
                                          </p:spTgt>
                                        </p:tgtEl>
                                        <p:attrNameLst>
                                          <p:attrName>style.visibility</p:attrName>
                                        </p:attrNameLst>
                                      </p:cBhvr>
                                      <p:to>
                                        <p:strVal val="visible"/>
                                      </p:to>
                                    </p:set>
                                    <p:anim calcmode="lin" valueType="num">
                                      <p:cBhvr additive="base">
                                        <p:cTn id="7" dur="500" fill="hold"/>
                                        <p:tgtEl>
                                          <p:spTgt spid="1025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027">
                                            <p:txEl>
                                              <p:pRg st="1" end="1"/>
                                            </p:txEl>
                                          </p:spTgt>
                                        </p:tgtEl>
                                        <p:attrNameLst>
                                          <p:attrName>style.visibility</p:attrName>
                                        </p:attrNameLst>
                                      </p:cBhvr>
                                      <p:to>
                                        <p:strVal val="visible"/>
                                      </p:to>
                                    </p:set>
                                    <p:anim calcmode="lin" valueType="num">
                                      <p:cBhvr additive="base">
                                        <p:cTn id="13" dur="500" fill="hold"/>
                                        <p:tgtEl>
                                          <p:spTgt spid="10250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5027">
                                            <p:txEl>
                                              <p:pRg st="2" end="2"/>
                                            </p:txEl>
                                          </p:spTgt>
                                        </p:tgtEl>
                                        <p:attrNameLst>
                                          <p:attrName>style.visibility</p:attrName>
                                        </p:attrNameLst>
                                      </p:cBhvr>
                                      <p:to>
                                        <p:strVal val="visible"/>
                                      </p:to>
                                    </p:set>
                                    <p:anim calcmode="lin" valueType="num">
                                      <p:cBhvr additive="base">
                                        <p:cTn id="19" dur="500" fill="hold"/>
                                        <p:tgtEl>
                                          <p:spTgt spid="10250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5027">
                                            <p:txEl>
                                              <p:pRg st="3" end="3"/>
                                            </p:txEl>
                                          </p:spTgt>
                                        </p:tgtEl>
                                        <p:attrNameLst>
                                          <p:attrName>style.visibility</p:attrName>
                                        </p:attrNameLst>
                                      </p:cBhvr>
                                      <p:to>
                                        <p:strVal val="visible"/>
                                      </p:to>
                                    </p:set>
                                    <p:anim calcmode="lin" valueType="num">
                                      <p:cBhvr additive="base">
                                        <p:cTn id="25" dur="500" fill="hold"/>
                                        <p:tgtEl>
                                          <p:spTgt spid="10250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50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m90203\Desktop\2013\2013  photos 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28601"/>
            <a:ext cx="8763000" cy="633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2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m90203\Desktop\2014 Photos\3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128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5613" y="6580188"/>
            <a:ext cx="1409700" cy="225425"/>
          </a:xfrm>
          <a:prstGeom prst="rect">
            <a:avLst/>
          </a:prstGeom>
        </p:spPr>
        <p:txBody>
          <a:bodyPr/>
          <a:lstStyle/>
          <a:p>
            <a:r>
              <a:rPr lang="en-US" dirty="0"/>
              <a:t> </a:t>
            </a:r>
            <a:fld id="{06435CFF-C6F9-438D-A933-5FB2C25903FA}" type="slidenum">
              <a:rPr lang="en-US"/>
              <a:pPr/>
              <a:t>33</a:t>
            </a:fld>
            <a:endParaRPr lang="en-US" dirty="0"/>
          </a:p>
        </p:txBody>
      </p:sp>
      <p:sp>
        <p:nvSpPr>
          <p:cNvPr id="1025026" name="Rectangle 2"/>
          <p:cNvSpPr>
            <a:spLocks noGrp="1" noChangeArrowheads="1"/>
          </p:cNvSpPr>
          <p:nvPr>
            <p:ph type="title"/>
          </p:nvPr>
        </p:nvSpPr>
        <p:spPr/>
        <p:txBody>
          <a:bodyPr/>
          <a:lstStyle/>
          <a:p>
            <a:r>
              <a:rPr lang="en-US" dirty="0">
                <a:solidFill>
                  <a:schemeClr val="tx1"/>
                </a:solidFill>
              </a:rPr>
              <a:t>Critical Skills</a:t>
            </a:r>
            <a:r>
              <a:rPr lang="en-US" b="1" dirty="0">
                <a:solidFill>
                  <a:srgbClr val="000000"/>
                </a:solidFill>
              </a:rPr>
              <a:t> </a:t>
            </a:r>
          </a:p>
        </p:txBody>
      </p:sp>
      <p:sp>
        <p:nvSpPr>
          <p:cNvPr id="1025027" name="Rectangle 3"/>
          <p:cNvSpPr>
            <a:spLocks noGrp="1" noChangeArrowheads="1"/>
          </p:cNvSpPr>
          <p:nvPr>
            <p:ph type="body" idx="1"/>
          </p:nvPr>
        </p:nvSpPr>
        <p:spPr>
          <a:xfrm>
            <a:off x="200416" y="1543050"/>
            <a:ext cx="8486384" cy="4525963"/>
          </a:xfrm>
        </p:spPr>
        <p:txBody>
          <a:bodyPr/>
          <a:lstStyle/>
          <a:p>
            <a:pPr lvl="1">
              <a:lnSpc>
                <a:spcPct val="100000"/>
              </a:lnSpc>
              <a:spcBef>
                <a:spcPts val="600"/>
              </a:spcBef>
              <a:buFont typeface="Marlett" pitchFamily="2" charset="2"/>
              <a:buChar char="h"/>
            </a:pPr>
            <a:r>
              <a:rPr lang="en-US" sz="3200" b="1" dirty="0"/>
              <a:t>Meetings are a poor place to brain storm</a:t>
            </a:r>
          </a:p>
          <a:p>
            <a:pPr lvl="1">
              <a:lnSpc>
                <a:spcPct val="100000"/>
              </a:lnSpc>
              <a:spcBef>
                <a:spcPts val="600"/>
              </a:spcBef>
              <a:buFont typeface="Marlett" pitchFamily="2" charset="2"/>
              <a:buChar char="h"/>
            </a:pPr>
            <a:r>
              <a:rPr lang="en-US" sz="3200" b="1" dirty="0"/>
              <a:t>Multi-tasking is a way to do several</a:t>
            </a:r>
            <a:br>
              <a:rPr lang="en-US" sz="3200" b="1" dirty="0"/>
            </a:br>
            <a:r>
              <a:rPr lang="en-US" sz="3200" b="1" dirty="0"/>
              <a:t> routine things at once.  It is not a good</a:t>
            </a:r>
            <a:br>
              <a:rPr lang="en-US" sz="3200" b="1" dirty="0"/>
            </a:br>
            <a:r>
              <a:rPr lang="en-US" sz="3200" b="1" dirty="0"/>
              <a:t> way to do difficult things  </a:t>
            </a:r>
          </a:p>
          <a:p>
            <a:pPr lvl="1">
              <a:lnSpc>
                <a:spcPct val="100000"/>
              </a:lnSpc>
              <a:spcBef>
                <a:spcPts val="600"/>
              </a:spcBef>
              <a:buFont typeface="Marlett" pitchFamily="2" charset="2"/>
              <a:buChar char="h"/>
            </a:pPr>
            <a:r>
              <a:rPr lang="en-US" sz="3200" b="1" dirty="0"/>
              <a:t>You can not force a good idea to pop</a:t>
            </a:r>
            <a:br>
              <a:rPr lang="en-US" sz="3200" b="1" dirty="0"/>
            </a:br>
            <a:r>
              <a:rPr lang="en-US" sz="3200" b="1" dirty="0"/>
              <a:t> into your head.  But you can put yourself</a:t>
            </a:r>
            <a:br>
              <a:rPr lang="en-US" sz="3200" b="1" dirty="0"/>
            </a:br>
            <a:r>
              <a:rPr lang="en-US" sz="3200" b="1" dirty="0"/>
              <a:t> in situations where that is more likely</a:t>
            </a:r>
          </a:p>
          <a:p>
            <a:pPr lvl="1">
              <a:lnSpc>
                <a:spcPct val="100000"/>
              </a:lnSpc>
              <a:spcBef>
                <a:spcPts val="600"/>
              </a:spcBef>
              <a:buFont typeface="Marlett" pitchFamily="2" charset="2"/>
              <a:buChar char="h"/>
            </a:pPr>
            <a:r>
              <a:rPr lang="en-US" sz="3200" b="1" dirty="0"/>
              <a:t>But being right is not enough…</a:t>
            </a:r>
          </a:p>
        </p:txBody>
      </p:sp>
    </p:spTree>
    <p:extLst>
      <p:ext uri="{BB962C8B-B14F-4D97-AF65-F5344CB8AC3E}">
        <p14:creationId xmlns:p14="http://schemas.microsoft.com/office/powerpoint/2010/main" val="148204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027">
                                            <p:txEl>
                                              <p:pRg st="0" end="0"/>
                                            </p:txEl>
                                          </p:spTgt>
                                        </p:tgtEl>
                                        <p:attrNameLst>
                                          <p:attrName>style.visibility</p:attrName>
                                        </p:attrNameLst>
                                      </p:cBhvr>
                                      <p:to>
                                        <p:strVal val="visible"/>
                                      </p:to>
                                    </p:set>
                                    <p:anim calcmode="lin" valueType="num">
                                      <p:cBhvr additive="base">
                                        <p:cTn id="7" dur="500" fill="hold"/>
                                        <p:tgtEl>
                                          <p:spTgt spid="1025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5027">
                                            <p:txEl>
                                              <p:pRg st="1" end="1"/>
                                            </p:txEl>
                                          </p:spTgt>
                                        </p:tgtEl>
                                        <p:attrNameLst>
                                          <p:attrName>style.visibility</p:attrName>
                                        </p:attrNameLst>
                                      </p:cBhvr>
                                      <p:to>
                                        <p:strVal val="visible"/>
                                      </p:to>
                                    </p:set>
                                    <p:anim calcmode="lin" valueType="num">
                                      <p:cBhvr additive="base">
                                        <p:cTn id="13" dur="500" fill="hold"/>
                                        <p:tgtEl>
                                          <p:spTgt spid="10250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50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5027">
                                            <p:txEl>
                                              <p:pRg st="2" end="2"/>
                                            </p:txEl>
                                          </p:spTgt>
                                        </p:tgtEl>
                                        <p:attrNameLst>
                                          <p:attrName>style.visibility</p:attrName>
                                        </p:attrNameLst>
                                      </p:cBhvr>
                                      <p:to>
                                        <p:strVal val="visible"/>
                                      </p:to>
                                    </p:set>
                                    <p:anim calcmode="lin" valueType="num">
                                      <p:cBhvr additive="base">
                                        <p:cTn id="19" dur="500" fill="hold"/>
                                        <p:tgtEl>
                                          <p:spTgt spid="10250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0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5027">
                                            <p:txEl>
                                              <p:pRg st="3" end="3"/>
                                            </p:txEl>
                                          </p:spTgt>
                                        </p:tgtEl>
                                        <p:attrNameLst>
                                          <p:attrName>style.visibility</p:attrName>
                                        </p:attrNameLst>
                                      </p:cBhvr>
                                      <p:to>
                                        <p:strVal val="visible"/>
                                      </p:to>
                                    </p:set>
                                    <p:anim calcmode="lin" valueType="num">
                                      <p:cBhvr additive="base">
                                        <p:cTn id="25" dur="500" fill="hold"/>
                                        <p:tgtEl>
                                          <p:spTgt spid="10250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50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34</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Important Habits  </a:t>
            </a:r>
          </a:p>
        </p:txBody>
      </p:sp>
      <p:sp>
        <p:nvSpPr>
          <p:cNvPr id="20484" name="Text Box 3"/>
          <p:cNvSpPr txBox="1">
            <a:spLocks noChangeArrowheads="1"/>
          </p:cNvSpPr>
          <p:nvPr/>
        </p:nvSpPr>
        <p:spPr bwMode="auto">
          <a:xfrm>
            <a:off x="381000" y="961074"/>
            <a:ext cx="8229600" cy="5478423"/>
          </a:xfrm>
          <a:prstGeom prst="rect">
            <a:avLst/>
          </a:prstGeom>
          <a:noFill/>
          <a:ln w="12700">
            <a:noFill/>
            <a:miter lim="800000"/>
            <a:headEnd/>
            <a:tailEnd/>
          </a:ln>
        </p:spPr>
        <p:txBody>
          <a:bodyPr wrap="square" lIns="0" tIns="0" rIns="0" bIns="0" anchor="ctr">
            <a:spAutoFit/>
          </a:bodyPr>
          <a:lstStyle/>
          <a:p>
            <a:endParaRPr lang="en-US" sz="2000" dirty="0"/>
          </a:p>
          <a:p>
            <a:pPr marL="342900" indent="-342900">
              <a:buFont typeface="Arial" panose="020B0604020202020204" pitchFamily="34" charset="0"/>
              <a:buChar char="•"/>
            </a:pPr>
            <a:r>
              <a:rPr lang="en-US" sz="2800" b="1" dirty="0">
                <a:solidFill>
                  <a:srgbClr val="000000"/>
                </a:solidFill>
              </a:rPr>
              <a:t>Calm.  Relaxed.  Mindful.</a:t>
            </a:r>
          </a:p>
          <a:p>
            <a:pPr marL="342900" indent="-342900">
              <a:buFont typeface="Arial" panose="020B0604020202020204" pitchFamily="34" charset="0"/>
              <a:buChar char="•"/>
            </a:pPr>
            <a:endParaRPr lang="en-US" sz="2800" b="1" dirty="0">
              <a:solidFill>
                <a:srgbClr val="000000"/>
              </a:solidFill>
            </a:endParaRPr>
          </a:p>
          <a:p>
            <a:pPr marL="342900" indent="-342900">
              <a:buFont typeface="Arial" panose="020B0604020202020204" pitchFamily="34" charset="0"/>
              <a:buChar char="•"/>
            </a:pPr>
            <a:r>
              <a:rPr lang="en-US" sz="2800" b="1" dirty="0">
                <a:solidFill>
                  <a:srgbClr val="000000"/>
                </a:solidFill>
              </a:rPr>
              <a:t>Walking to the student center</a:t>
            </a:r>
          </a:p>
          <a:p>
            <a:pPr marL="800100" lvl="1" indent="-342900">
              <a:buFont typeface="Arial" panose="020B0604020202020204" pitchFamily="34" charset="0"/>
              <a:buChar char="•"/>
            </a:pPr>
            <a:r>
              <a:rPr lang="en-US" sz="2800" b="1" dirty="0">
                <a:solidFill>
                  <a:srgbClr val="000000"/>
                </a:solidFill>
              </a:rPr>
              <a:t>Change in perspective when stuck, not brute force</a:t>
            </a:r>
          </a:p>
          <a:p>
            <a:pPr marL="342900" indent="-342900">
              <a:buFont typeface="Arial" panose="020B0604020202020204" pitchFamily="34" charset="0"/>
              <a:buChar char="•"/>
            </a:pPr>
            <a:r>
              <a:rPr lang="en-US" sz="2800" b="1" dirty="0">
                <a:solidFill>
                  <a:srgbClr val="000000"/>
                </a:solidFill>
              </a:rPr>
              <a:t>Playing fetch with / walking Maggie</a:t>
            </a:r>
          </a:p>
          <a:p>
            <a:pPr marL="800100" lvl="1" indent="-342900">
              <a:buFont typeface="Arial" panose="020B0604020202020204" pitchFamily="34" charset="0"/>
              <a:buChar char="•"/>
            </a:pPr>
            <a:r>
              <a:rPr lang="en-US" sz="2800" b="1" dirty="0">
                <a:solidFill>
                  <a:srgbClr val="000000"/>
                </a:solidFill>
              </a:rPr>
              <a:t>Even when not stuck short breaks can recharge</a:t>
            </a:r>
          </a:p>
          <a:p>
            <a:pPr marL="342900" indent="-342900">
              <a:buFont typeface="Arial" panose="020B0604020202020204" pitchFamily="34" charset="0"/>
              <a:buChar char="•"/>
            </a:pPr>
            <a:r>
              <a:rPr lang="en-US" sz="2800" b="1" dirty="0">
                <a:solidFill>
                  <a:srgbClr val="000000"/>
                </a:solidFill>
              </a:rPr>
              <a:t>Recharge </a:t>
            </a:r>
          </a:p>
          <a:p>
            <a:pPr marL="800100" lvl="1" indent="-342900">
              <a:buFont typeface="Arial" panose="020B0604020202020204" pitchFamily="34" charset="0"/>
              <a:buChar char="•"/>
            </a:pPr>
            <a:r>
              <a:rPr lang="en-US" sz="2800" b="1" dirty="0">
                <a:solidFill>
                  <a:srgbClr val="000000"/>
                </a:solidFill>
              </a:rPr>
              <a:t>I can do 12 months of work in 11 months but I can’t do 12 months of work in 12 months </a:t>
            </a:r>
          </a:p>
        </p:txBody>
      </p:sp>
    </p:spTree>
    <p:extLst>
      <p:ext uri="{BB962C8B-B14F-4D97-AF65-F5344CB8AC3E}">
        <p14:creationId xmlns:p14="http://schemas.microsoft.com/office/powerpoint/2010/main" val="37881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4">
                                            <p:txEl>
                                              <p:pRg st="3" end="3"/>
                                            </p:txEl>
                                          </p:spTgt>
                                        </p:tgtEl>
                                        <p:attrNameLst>
                                          <p:attrName>style.visibility</p:attrName>
                                        </p:attrNameLst>
                                      </p:cBhvr>
                                      <p:to>
                                        <p:strVal val="visible"/>
                                      </p:to>
                                    </p:set>
                                    <p:anim calcmode="lin" valueType="num">
                                      <p:cBhvr additive="base">
                                        <p:cTn id="7"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4">
                                            <p:txEl>
                                              <p:pRg st="1" end="1"/>
                                            </p:txEl>
                                          </p:spTgt>
                                        </p:tgtEl>
                                        <p:attrNameLst>
                                          <p:attrName>style.visibility</p:attrName>
                                        </p:attrNameLst>
                                      </p:cBhvr>
                                      <p:to>
                                        <p:strVal val="visible"/>
                                      </p:to>
                                    </p:set>
                                    <p:anim calcmode="lin" valueType="num">
                                      <p:cBhvr additive="base">
                                        <p:cTn id="13"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484">
                                            <p:txEl>
                                              <p:pRg st="4" end="4"/>
                                            </p:txEl>
                                          </p:spTgt>
                                        </p:tgtEl>
                                        <p:attrNameLst>
                                          <p:attrName>style.visibility</p:attrName>
                                        </p:attrNameLst>
                                      </p:cBhvr>
                                      <p:to>
                                        <p:strVal val="visible"/>
                                      </p:to>
                                    </p:set>
                                    <p:anim calcmode="lin" valueType="num">
                                      <p:cBhvr additive="base">
                                        <p:cTn id="17" dur="5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484">
                                            <p:txEl>
                                              <p:pRg st="5" end="5"/>
                                            </p:txEl>
                                          </p:spTgt>
                                        </p:tgtEl>
                                        <p:attrNameLst>
                                          <p:attrName>style.visibility</p:attrName>
                                        </p:attrNameLst>
                                      </p:cBhvr>
                                      <p:to>
                                        <p:strVal val="visible"/>
                                      </p:to>
                                    </p:set>
                                    <p:anim calcmode="lin" valueType="num">
                                      <p:cBhvr additive="base">
                                        <p:cTn id="23"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4">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484">
                                            <p:txEl>
                                              <p:pRg st="6" end="6"/>
                                            </p:txEl>
                                          </p:spTgt>
                                        </p:tgtEl>
                                        <p:attrNameLst>
                                          <p:attrName>style.visibility</p:attrName>
                                        </p:attrNameLst>
                                      </p:cBhvr>
                                      <p:to>
                                        <p:strVal val="visible"/>
                                      </p:to>
                                    </p:set>
                                    <p:anim calcmode="lin" valueType="num">
                                      <p:cBhvr additive="base">
                                        <p:cTn id="27" dur="5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484">
                                            <p:txEl>
                                              <p:pRg st="7" end="7"/>
                                            </p:txEl>
                                          </p:spTgt>
                                        </p:tgtEl>
                                        <p:attrNameLst>
                                          <p:attrName>style.visibility</p:attrName>
                                        </p:attrNameLst>
                                      </p:cBhvr>
                                      <p:to>
                                        <p:strVal val="visible"/>
                                      </p:to>
                                    </p:set>
                                    <p:anim calcmode="lin" valueType="num">
                                      <p:cBhvr additive="base">
                                        <p:cTn id="33" dur="500" fill="hold"/>
                                        <p:tgtEl>
                                          <p:spTgt spid="2048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48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484">
                                            <p:txEl>
                                              <p:pRg st="8" end="8"/>
                                            </p:txEl>
                                          </p:spTgt>
                                        </p:tgtEl>
                                        <p:attrNameLst>
                                          <p:attrName>style.visibility</p:attrName>
                                        </p:attrNameLst>
                                      </p:cBhvr>
                                      <p:to>
                                        <p:strVal val="visible"/>
                                      </p:to>
                                    </p:set>
                                    <p:anim calcmode="lin" valueType="num">
                                      <p:cBhvr additive="base">
                                        <p:cTn id="37" dur="500" fill="hold"/>
                                        <p:tgtEl>
                                          <p:spTgt spid="2048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55613" y="6580188"/>
            <a:ext cx="1409700" cy="225425"/>
          </a:xfrm>
          <a:prstGeom prst="rect">
            <a:avLst/>
          </a:prstGeom>
        </p:spPr>
        <p:txBody>
          <a:bodyPr/>
          <a:lstStyle/>
          <a:p>
            <a:r>
              <a:rPr lang="en-US" dirty="0"/>
              <a:t> </a:t>
            </a:r>
            <a:fld id="{06435CFF-C6F9-438D-A933-5FB2C25903FA}" type="slidenum">
              <a:rPr lang="en-US"/>
              <a:pPr/>
              <a:t>35</a:t>
            </a:fld>
            <a:endParaRPr lang="en-US" dirty="0"/>
          </a:p>
        </p:txBody>
      </p:sp>
      <p:sp>
        <p:nvSpPr>
          <p:cNvPr id="1025026" name="Rectangle 2"/>
          <p:cNvSpPr>
            <a:spLocks noGrp="1" noChangeArrowheads="1"/>
          </p:cNvSpPr>
          <p:nvPr>
            <p:ph type="title"/>
          </p:nvPr>
        </p:nvSpPr>
        <p:spPr/>
        <p:txBody>
          <a:bodyPr/>
          <a:lstStyle/>
          <a:p>
            <a:r>
              <a:rPr lang="en-US" dirty="0">
                <a:solidFill>
                  <a:schemeClr val="tx1"/>
                </a:solidFill>
              </a:rPr>
              <a:t>Important Habits</a:t>
            </a:r>
            <a:r>
              <a:rPr lang="en-US" b="1" dirty="0">
                <a:solidFill>
                  <a:srgbClr val="000000"/>
                </a:solidFill>
              </a:rPr>
              <a:t> </a:t>
            </a:r>
          </a:p>
        </p:txBody>
      </p:sp>
      <p:sp>
        <p:nvSpPr>
          <p:cNvPr id="1025027" name="Rectangle 3"/>
          <p:cNvSpPr>
            <a:spLocks noGrp="1" noChangeArrowheads="1"/>
          </p:cNvSpPr>
          <p:nvPr>
            <p:ph type="body" idx="1"/>
          </p:nvPr>
        </p:nvSpPr>
        <p:spPr>
          <a:xfrm>
            <a:off x="0" y="1543050"/>
            <a:ext cx="9067800" cy="4525963"/>
          </a:xfrm>
        </p:spPr>
        <p:txBody>
          <a:bodyPr/>
          <a:lstStyle/>
          <a:p>
            <a:pPr lvl="1">
              <a:lnSpc>
                <a:spcPct val="100000"/>
              </a:lnSpc>
              <a:spcBef>
                <a:spcPts val="600"/>
              </a:spcBef>
              <a:buFont typeface="Marlett" pitchFamily="2" charset="2"/>
              <a:buChar char="h"/>
            </a:pPr>
            <a:r>
              <a:rPr lang="en-US" sz="2800" b="1" dirty="0"/>
              <a:t>Make time to think – every day</a:t>
            </a:r>
          </a:p>
          <a:p>
            <a:pPr lvl="1">
              <a:lnSpc>
                <a:spcPct val="100000"/>
              </a:lnSpc>
              <a:spcBef>
                <a:spcPts val="600"/>
              </a:spcBef>
              <a:buFont typeface="Marlett" pitchFamily="2" charset="2"/>
              <a:buChar char="h"/>
            </a:pPr>
            <a:r>
              <a:rPr lang="en-US" sz="2800" b="1" dirty="0"/>
              <a:t>Recharge the batteries</a:t>
            </a:r>
          </a:p>
          <a:p>
            <a:pPr lvl="1">
              <a:lnSpc>
                <a:spcPct val="100000"/>
              </a:lnSpc>
              <a:spcBef>
                <a:spcPts val="600"/>
              </a:spcBef>
              <a:buFont typeface="Marlett" pitchFamily="2" charset="2"/>
              <a:buChar char="h"/>
            </a:pPr>
            <a:r>
              <a:rPr lang="en-US" sz="2800" b="1" dirty="0"/>
              <a:t>EQ </a:t>
            </a:r>
          </a:p>
          <a:p>
            <a:pPr lvl="1">
              <a:lnSpc>
                <a:spcPct val="100000"/>
              </a:lnSpc>
              <a:spcBef>
                <a:spcPts val="600"/>
              </a:spcBef>
              <a:buFont typeface="Marlett" pitchFamily="2" charset="2"/>
              <a:buChar char="h"/>
            </a:pPr>
            <a:r>
              <a:rPr lang="en-US" sz="2800" b="1" dirty="0"/>
              <a:t>Lincoln </a:t>
            </a:r>
          </a:p>
          <a:p>
            <a:pPr lvl="2">
              <a:lnSpc>
                <a:spcPct val="100000"/>
              </a:lnSpc>
              <a:spcBef>
                <a:spcPts val="600"/>
              </a:spcBef>
              <a:buFont typeface="Marlett" pitchFamily="2" charset="2"/>
              <a:buChar char="h"/>
            </a:pPr>
            <a:r>
              <a:rPr lang="en-US" sz="2800" b="1" dirty="0"/>
              <a:t>“It is better to sit in silence with those around</a:t>
            </a:r>
            <a:br>
              <a:rPr lang="en-US" sz="2800" b="1" dirty="0"/>
            </a:br>
            <a:r>
              <a:rPr lang="en-US" sz="2800" b="1" dirty="0"/>
              <a:t> you thinking you are a fool rather than to open</a:t>
            </a:r>
            <a:br>
              <a:rPr lang="en-US" sz="2800" b="1" dirty="0"/>
            </a:br>
            <a:r>
              <a:rPr lang="en-US" sz="2800" b="1" dirty="0"/>
              <a:t> your mouth and prove it so”</a:t>
            </a:r>
          </a:p>
          <a:p>
            <a:pPr lvl="2">
              <a:lnSpc>
                <a:spcPct val="100000"/>
              </a:lnSpc>
              <a:spcBef>
                <a:spcPts val="600"/>
              </a:spcBef>
              <a:buFont typeface="Marlett" pitchFamily="2" charset="2"/>
              <a:buChar char="h"/>
            </a:pPr>
            <a:r>
              <a:rPr lang="en-US" sz="2800" b="1" dirty="0"/>
              <a:t>“If I had 6 hours to chop down a tree I’d spend</a:t>
            </a:r>
            <a:br>
              <a:rPr lang="en-US" sz="2800" b="1" dirty="0"/>
            </a:br>
            <a:r>
              <a:rPr lang="en-US" sz="2800" b="1" dirty="0"/>
              <a:t> the first 4 hours sharpening the ax”</a:t>
            </a:r>
          </a:p>
          <a:p>
            <a:pPr lvl="1">
              <a:lnSpc>
                <a:spcPct val="100000"/>
              </a:lnSpc>
              <a:spcBef>
                <a:spcPts val="600"/>
              </a:spcBef>
              <a:buFont typeface="Marlett" pitchFamily="2" charset="2"/>
              <a:buChar char="h"/>
            </a:pPr>
            <a:endParaRPr lang="en-US" sz="2800" b="1" dirty="0"/>
          </a:p>
        </p:txBody>
      </p:sp>
    </p:spTree>
    <p:extLst>
      <p:ext uri="{BB962C8B-B14F-4D97-AF65-F5344CB8AC3E}">
        <p14:creationId xmlns:p14="http://schemas.microsoft.com/office/powerpoint/2010/main" val="180616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5027">
                                            <p:txEl>
                                              <p:pRg st="0" end="0"/>
                                            </p:txEl>
                                          </p:spTgt>
                                        </p:tgtEl>
                                        <p:attrNameLst>
                                          <p:attrName>style.visibility</p:attrName>
                                        </p:attrNameLst>
                                      </p:cBhvr>
                                      <p:to>
                                        <p:strVal val="visible"/>
                                      </p:to>
                                    </p:set>
                                    <p:anim calcmode="lin" valueType="num">
                                      <p:cBhvr additive="base">
                                        <p:cTn id="7" dur="500" fill="hold"/>
                                        <p:tgtEl>
                                          <p:spTgt spid="10250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50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5027">
                                            <p:txEl>
                                              <p:pRg st="1" end="1"/>
                                            </p:txEl>
                                          </p:spTgt>
                                        </p:tgtEl>
                                        <p:attrNameLst>
                                          <p:attrName>style.visibility</p:attrName>
                                        </p:attrNameLst>
                                      </p:cBhvr>
                                      <p:to>
                                        <p:strVal val="visible"/>
                                      </p:to>
                                    </p:set>
                                    <p:anim calcmode="lin" valueType="num">
                                      <p:cBhvr additive="base">
                                        <p:cTn id="11" dur="500" fill="hold"/>
                                        <p:tgtEl>
                                          <p:spTgt spid="10250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50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5027">
                                            <p:txEl>
                                              <p:pRg st="2" end="2"/>
                                            </p:txEl>
                                          </p:spTgt>
                                        </p:tgtEl>
                                        <p:attrNameLst>
                                          <p:attrName>style.visibility</p:attrName>
                                        </p:attrNameLst>
                                      </p:cBhvr>
                                      <p:to>
                                        <p:strVal val="visible"/>
                                      </p:to>
                                    </p:set>
                                    <p:anim calcmode="lin" valueType="num">
                                      <p:cBhvr additive="base">
                                        <p:cTn id="15" dur="500" fill="hold"/>
                                        <p:tgtEl>
                                          <p:spTgt spid="10250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2502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5027">
                                            <p:txEl>
                                              <p:pRg st="3" end="3"/>
                                            </p:txEl>
                                          </p:spTgt>
                                        </p:tgtEl>
                                        <p:attrNameLst>
                                          <p:attrName>style.visibility</p:attrName>
                                        </p:attrNameLst>
                                      </p:cBhvr>
                                      <p:to>
                                        <p:strVal val="visible"/>
                                      </p:to>
                                    </p:set>
                                    <p:anim calcmode="lin" valueType="num">
                                      <p:cBhvr additive="base">
                                        <p:cTn id="19" dur="500" fill="hold"/>
                                        <p:tgtEl>
                                          <p:spTgt spid="10250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502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5027">
                                            <p:txEl>
                                              <p:pRg st="4" end="4"/>
                                            </p:txEl>
                                          </p:spTgt>
                                        </p:tgtEl>
                                        <p:attrNameLst>
                                          <p:attrName>style.visibility</p:attrName>
                                        </p:attrNameLst>
                                      </p:cBhvr>
                                      <p:to>
                                        <p:strVal val="visible"/>
                                      </p:to>
                                    </p:set>
                                    <p:anim calcmode="lin" valueType="num">
                                      <p:cBhvr additive="base">
                                        <p:cTn id="23" dur="500" fill="hold"/>
                                        <p:tgtEl>
                                          <p:spTgt spid="102502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502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5027">
                                            <p:txEl>
                                              <p:pRg st="5" end="5"/>
                                            </p:txEl>
                                          </p:spTgt>
                                        </p:tgtEl>
                                        <p:attrNameLst>
                                          <p:attrName>style.visibility</p:attrName>
                                        </p:attrNameLst>
                                      </p:cBhvr>
                                      <p:to>
                                        <p:strVal val="visible"/>
                                      </p:to>
                                    </p:set>
                                    <p:anim calcmode="lin" valueType="num">
                                      <p:cBhvr additive="base">
                                        <p:cTn id="27" dur="500" fill="hold"/>
                                        <p:tgtEl>
                                          <p:spTgt spid="102502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2502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m90203\Desktop\2013\Summer Running 3 IMG_02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8600"/>
            <a:ext cx="8991600" cy="647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02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m90203\Desktop\2014 Photos\fall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135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solidFill>
                  <a:srgbClr val="000000"/>
                </a:solidFill>
              </a:rPr>
              <a:t> </a:t>
            </a:r>
            <a:fld id="{01F969D6-FE86-444D-B75B-3A79E2A8C9D0}" type="slidenum">
              <a:rPr lang="en-US" sz="1600" smtClean="0">
                <a:solidFill>
                  <a:srgbClr val="000000"/>
                </a:solidFill>
              </a:rPr>
              <a:pPr/>
              <a:t>4</a:t>
            </a:fld>
            <a:endParaRPr lang="en-US" sz="1600" dirty="0">
              <a:solidFill>
                <a:srgbClr val="000000"/>
              </a:solidFill>
            </a:endParaRPr>
          </a:p>
        </p:txBody>
      </p:sp>
      <p:sp>
        <p:nvSpPr>
          <p:cNvPr id="13315" name="Rectangle 2"/>
          <p:cNvSpPr>
            <a:spLocks noGrp="1" noChangeArrowheads="1"/>
          </p:cNvSpPr>
          <p:nvPr>
            <p:ph type="body" idx="1"/>
          </p:nvPr>
        </p:nvSpPr>
        <p:spPr>
          <a:xfrm>
            <a:off x="0" y="1524000"/>
            <a:ext cx="9013825" cy="4876800"/>
          </a:xfrm>
        </p:spPr>
        <p:txBody>
          <a:bodyPr/>
          <a:lstStyle/>
          <a:p>
            <a:r>
              <a:rPr lang="en-US" sz="2000" dirty="0"/>
              <a:t>     Geert Molenberghs (Universiteit Hasselt, Diepenbeek), Lei Xu (BioGen Idec, Boston), Adam Meyers (BioGen Idec, Boston, MA).  Ilya Lipkovich (Quintiles, Indianapolis), Hank Wei (Eli Lilly, Indianapolis), Qun Lin (Eli Lilly, Indianapolis), and Dustin Ruff (Eli Lilly, Indianapolis).  </a:t>
            </a:r>
          </a:p>
          <a:p>
            <a:r>
              <a:rPr lang="en-US" sz="2000" dirty="0"/>
              <a:t>	Caroline Beunckens (Universiteit Hasselt, Diepenbeek), James Carpenter (London School of Hygiene and Tropical Medicine), Raymond Carroll (Texas A&amp;M University, College Station),  Christy Chuang-Stein (Pfizer, New York), Scott Clark (Eli Lilly, Indianapolis), Mike Detke (MedAvante, Hamilton), Ivy Jansen (Universiteit Hasselt, Diepenbeek), Chris Kaiser (Eli Lilly, Indianapolis), Mike Kenward (London School of Hygiene and Tropical Medicine), Peter Lane (Glaxosmithkline, Harlow), Andy Leon (Weill Medical College, Cornell, New York), Stacy Lindborg (BioGen Idec, Boston), Rod Little (University of Michigan, Ann Arbor), James Roger, (London School of Hygiene and Tropical Medicine); Steve Ruberg (Eli Lilly, Indianapolis), Shuyi Shen (Genentech, Ocenside), Cristina Sotto (Universiteit Hasselt, Diepenbeek), Birhanu Ayele (Universiteit Hasselt, Diepenbeek), Herbert Thijs (Universiteit Hasselt, Diepenbeek), Russ Wolfinger (SAS, Cary)</a:t>
            </a:r>
          </a:p>
          <a:p>
            <a:r>
              <a:rPr lang="en-US" sz="2000" dirty="0"/>
              <a:t> </a:t>
            </a:r>
          </a:p>
          <a:p>
            <a:r>
              <a:rPr lang="en-US" sz="2800" b="1" dirty="0"/>
              <a:t> </a:t>
            </a:r>
            <a:endParaRPr lang="en-US" sz="2000" dirty="0"/>
          </a:p>
          <a:p>
            <a:pPr marL="114300" lvl="1" indent="0">
              <a:lnSpc>
                <a:spcPct val="100000"/>
              </a:lnSpc>
              <a:spcBef>
                <a:spcPct val="30000"/>
              </a:spcBef>
              <a:buNone/>
            </a:pPr>
            <a:endParaRPr lang="en-US" altLang="ja-JP" sz="2600" b="1" dirty="0">
              <a:ea typeface="ＭＳ Ｐゴシック" charset="-128"/>
            </a:endParaRPr>
          </a:p>
        </p:txBody>
      </p:sp>
      <p:sp>
        <p:nvSpPr>
          <p:cNvPr id="13316" name="Rectangle 3"/>
          <p:cNvSpPr>
            <a:spLocks noGrp="1" noChangeArrowheads="1"/>
          </p:cNvSpPr>
          <p:nvPr>
            <p:ph type="title"/>
          </p:nvPr>
        </p:nvSpPr>
        <p:spPr>
          <a:xfrm>
            <a:off x="304800" y="0"/>
            <a:ext cx="8316913" cy="1219200"/>
          </a:xfrm>
          <a:noFill/>
        </p:spPr>
        <p:txBody>
          <a:bodyPr/>
          <a:lstStyle/>
          <a:p>
            <a:r>
              <a:rPr lang="en-US" dirty="0">
                <a:solidFill>
                  <a:schemeClr val="tx1"/>
                </a:solidFill>
              </a:rPr>
              <a:t>Acknowledgements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5</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Motivating Example</a:t>
            </a:r>
          </a:p>
        </p:txBody>
      </p:sp>
      <p:sp>
        <p:nvSpPr>
          <p:cNvPr id="20484" name="Text Box 3"/>
          <p:cNvSpPr txBox="1">
            <a:spLocks noChangeArrowheads="1"/>
          </p:cNvSpPr>
          <p:nvPr/>
        </p:nvSpPr>
        <p:spPr bwMode="auto">
          <a:xfrm>
            <a:off x="247650" y="1482501"/>
            <a:ext cx="8534400" cy="6506397"/>
          </a:xfrm>
          <a:prstGeom prst="rect">
            <a:avLst/>
          </a:prstGeom>
          <a:noFill/>
          <a:ln w="12700">
            <a:noFill/>
            <a:miter lim="800000"/>
            <a:headEnd/>
            <a:tailEnd/>
          </a:ln>
        </p:spPr>
        <p:txBody>
          <a:bodyPr wrap="square" lIns="0" tIns="0" rIns="0" bIns="0" anchor="ctr">
            <a:spAutoFit/>
          </a:bodyPr>
          <a:lstStyle/>
          <a:p>
            <a:pPr marL="339725" indent="-339725" eaLnBrk="0" hangingPunct="0">
              <a:lnSpc>
                <a:spcPct val="90000"/>
              </a:lnSpc>
              <a:spcBef>
                <a:spcPct val="50000"/>
              </a:spcBef>
              <a:buClr>
                <a:srgbClr val="000000"/>
              </a:buClr>
              <a:buFontTx/>
              <a:buChar char="•"/>
            </a:pPr>
            <a:r>
              <a:rPr lang="en-US" sz="2800" b="1" dirty="0"/>
              <a:t>In the first half of the 19th century about 5/1000 European women died from childbirth. Death rates in maternity hospitals were often 10x</a:t>
            </a:r>
          </a:p>
          <a:p>
            <a:pPr marL="339725" indent="-339725" eaLnBrk="0" hangingPunct="0">
              <a:lnSpc>
                <a:spcPct val="90000"/>
              </a:lnSpc>
              <a:spcBef>
                <a:spcPct val="50000"/>
              </a:spcBef>
              <a:buClr>
                <a:srgbClr val="000000"/>
              </a:buClr>
              <a:buFontTx/>
              <a:buChar char="•"/>
            </a:pPr>
            <a:r>
              <a:rPr lang="en-US" sz="2800" b="1" dirty="0"/>
              <a:t>Semmelweis discovered that the incidence of childbed fever could be drastically cut by the use of hand disinfection.  But did not know why </a:t>
            </a:r>
          </a:p>
          <a:p>
            <a:pPr marL="339725" indent="-339725" eaLnBrk="0" hangingPunct="0">
              <a:lnSpc>
                <a:spcPct val="90000"/>
              </a:lnSpc>
              <a:spcBef>
                <a:spcPct val="50000"/>
              </a:spcBef>
              <a:buClr>
                <a:srgbClr val="000000"/>
              </a:buClr>
              <a:buFontTx/>
              <a:buChar char="•"/>
            </a:pPr>
            <a:r>
              <a:rPr lang="en-US" sz="2800" b="1" dirty="0"/>
              <a:t>His findings not accepted. Committed to an asylum where he died at age 47 after being beaten by the guards 14d after committed</a:t>
            </a:r>
          </a:p>
          <a:p>
            <a:pPr marL="339725" indent="-339725" eaLnBrk="0" hangingPunct="0">
              <a:lnSpc>
                <a:spcPct val="90000"/>
              </a:lnSpc>
              <a:spcBef>
                <a:spcPct val="50000"/>
              </a:spcBef>
              <a:buClr>
                <a:srgbClr val="000000"/>
              </a:buClr>
              <a:buFontTx/>
              <a:buChar char="•"/>
            </a:pPr>
            <a:r>
              <a:rPr lang="en-US" sz="2800" b="1" dirty="0"/>
              <a:t>He was right, but ineffective   </a:t>
            </a:r>
            <a:br>
              <a:rPr lang="en-US" sz="2800" b="1" dirty="0"/>
            </a:br>
            <a:r>
              <a:rPr lang="en-US" sz="2800" b="1" dirty="0"/>
              <a:t> </a:t>
            </a:r>
            <a:br>
              <a:rPr lang="en-US" sz="2800" b="1" dirty="0"/>
            </a:br>
            <a:endParaRPr lang="en-US" sz="2800" b="1" dirty="0"/>
          </a:p>
          <a:p>
            <a:pPr marL="339725" indent="-339725" eaLnBrk="0" hangingPunct="0">
              <a:lnSpc>
                <a:spcPct val="90000"/>
              </a:lnSpc>
              <a:spcBef>
                <a:spcPct val="50000"/>
              </a:spcBef>
              <a:buClr>
                <a:srgbClr val="000000"/>
              </a:buClr>
              <a:buFontTx/>
              <a:buChar char="•"/>
            </a:pPr>
            <a:endParaRPr lang="en-US" sz="2800" b="1" dirty="0">
              <a:solidFill>
                <a:srgbClr val="000000"/>
              </a:solidFill>
            </a:endParaRPr>
          </a:p>
          <a:p>
            <a:pPr marL="339725" indent="-339725" eaLnBrk="0" hangingPunct="0">
              <a:lnSpc>
                <a:spcPct val="90000"/>
              </a:lnSpc>
              <a:spcBef>
                <a:spcPct val="50000"/>
              </a:spcBef>
              <a:buClr>
                <a:srgbClr val="000000"/>
              </a:buClr>
              <a:buFontTx/>
              <a:buChar char="•"/>
            </a:pPr>
            <a:endParaRPr lang="en-US" sz="2800" b="1" dirty="0">
              <a:solidFill>
                <a:srgbClr val="000000"/>
              </a:solidFill>
            </a:endParaRPr>
          </a:p>
        </p:txBody>
      </p:sp>
    </p:spTree>
    <p:extLst>
      <p:ext uri="{BB962C8B-B14F-4D97-AF65-F5344CB8AC3E}">
        <p14:creationId xmlns:p14="http://schemas.microsoft.com/office/powerpoint/2010/main" val="4101682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6</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Career Path </a:t>
            </a:r>
          </a:p>
        </p:txBody>
      </p:sp>
      <p:sp>
        <p:nvSpPr>
          <p:cNvPr id="20484" name="Text Box 3"/>
          <p:cNvSpPr txBox="1">
            <a:spLocks noChangeArrowheads="1"/>
          </p:cNvSpPr>
          <p:nvPr/>
        </p:nvSpPr>
        <p:spPr bwMode="auto">
          <a:xfrm>
            <a:off x="228600" y="1805093"/>
            <a:ext cx="8610600" cy="3791807"/>
          </a:xfrm>
          <a:prstGeom prst="rect">
            <a:avLst/>
          </a:prstGeom>
          <a:noFill/>
          <a:ln w="12700">
            <a:noFill/>
            <a:miter lim="800000"/>
            <a:headEnd/>
            <a:tailEnd/>
          </a:ln>
        </p:spPr>
        <p:txBody>
          <a:bodyPr wrap="square" lIns="0" tIns="0" rIns="0" bIns="0" anchor="ctr">
            <a:spAutoFit/>
          </a:bodyPr>
          <a:lstStyle/>
          <a:p>
            <a:pPr marL="339725" indent="-339725" eaLnBrk="0" hangingPunct="0">
              <a:lnSpc>
                <a:spcPct val="90000"/>
              </a:lnSpc>
              <a:spcBef>
                <a:spcPct val="50000"/>
              </a:spcBef>
              <a:buClr>
                <a:srgbClr val="000000"/>
              </a:buClr>
              <a:buFontTx/>
              <a:buChar char="•"/>
            </a:pPr>
            <a:r>
              <a:rPr lang="en-US" sz="2800" b="1" dirty="0">
                <a:solidFill>
                  <a:srgbClr val="000000"/>
                </a:solidFill>
              </a:rPr>
              <a:t>2-year associates degree in production ag.</a:t>
            </a:r>
          </a:p>
          <a:p>
            <a:pPr marL="339725" indent="-339725" eaLnBrk="0" hangingPunct="0">
              <a:lnSpc>
                <a:spcPct val="90000"/>
              </a:lnSpc>
              <a:spcBef>
                <a:spcPct val="50000"/>
              </a:spcBef>
              <a:buClr>
                <a:srgbClr val="000000"/>
              </a:buClr>
              <a:buFontTx/>
              <a:buChar char="•"/>
            </a:pPr>
            <a:r>
              <a:rPr lang="en-US" sz="2800" b="1" dirty="0">
                <a:solidFill>
                  <a:srgbClr val="000000"/>
                </a:solidFill>
              </a:rPr>
              <a:t>Unsuccessful farming business</a:t>
            </a:r>
          </a:p>
          <a:p>
            <a:pPr marL="339725" indent="-339725" eaLnBrk="0" hangingPunct="0">
              <a:lnSpc>
                <a:spcPct val="90000"/>
              </a:lnSpc>
              <a:spcBef>
                <a:spcPct val="50000"/>
              </a:spcBef>
              <a:buClr>
                <a:srgbClr val="000000"/>
              </a:buClr>
              <a:buFontTx/>
              <a:buChar char="•"/>
            </a:pPr>
            <a:r>
              <a:rPr lang="en-US" sz="2800" b="1" dirty="0">
                <a:solidFill>
                  <a:srgbClr val="000000"/>
                </a:solidFill>
              </a:rPr>
              <a:t>BS in Animal Science, MS, PhD in Animal Breeding and Genetics</a:t>
            </a:r>
          </a:p>
          <a:p>
            <a:pPr marL="339725" indent="-339725" eaLnBrk="0" hangingPunct="0">
              <a:lnSpc>
                <a:spcPct val="90000"/>
              </a:lnSpc>
              <a:spcBef>
                <a:spcPct val="50000"/>
              </a:spcBef>
              <a:buClr>
                <a:srgbClr val="000000"/>
              </a:buClr>
              <a:buFontTx/>
              <a:buChar char="•"/>
            </a:pPr>
            <a:r>
              <a:rPr lang="en-US" sz="2800" b="1" dirty="0">
                <a:solidFill>
                  <a:srgbClr val="000000"/>
                </a:solidFill>
              </a:rPr>
              <a:t>4 years Dept of Statistics Colorado State Univ.</a:t>
            </a:r>
          </a:p>
          <a:p>
            <a:pPr marL="339725" indent="-339725" eaLnBrk="0" hangingPunct="0">
              <a:lnSpc>
                <a:spcPct val="90000"/>
              </a:lnSpc>
              <a:spcBef>
                <a:spcPct val="50000"/>
              </a:spcBef>
              <a:buClr>
                <a:srgbClr val="000000"/>
              </a:buClr>
              <a:buFontTx/>
              <a:buChar char="•"/>
            </a:pPr>
            <a:r>
              <a:rPr lang="en-US" sz="2800" b="1" dirty="0">
                <a:solidFill>
                  <a:srgbClr val="000000"/>
                </a:solidFill>
              </a:rPr>
              <a:t>Eli Lilly 17+ years</a:t>
            </a:r>
          </a:p>
          <a:p>
            <a:pPr marL="339725" indent="-339725" eaLnBrk="0" hangingPunct="0">
              <a:lnSpc>
                <a:spcPct val="90000"/>
              </a:lnSpc>
              <a:spcBef>
                <a:spcPct val="50000"/>
              </a:spcBef>
              <a:buClr>
                <a:srgbClr val="000000"/>
              </a:buClr>
              <a:buFontTx/>
              <a:buChar char="•"/>
            </a:pPr>
            <a:endParaRPr lang="en-US" sz="2800" b="1"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7</a:t>
            </a:fld>
            <a:endParaRPr lang="en-US" sz="1600" dirty="0">
              <a:solidFill>
                <a:srgbClr val="000000"/>
              </a:solidFill>
            </a:endParaRPr>
          </a:p>
        </p:txBody>
      </p:sp>
      <p:sp>
        <p:nvSpPr>
          <p:cNvPr id="20483" name="Rectangle 2"/>
          <p:cNvSpPr>
            <a:spLocks noChangeArrowheads="1"/>
          </p:cNvSpPr>
          <p:nvPr/>
        </p:nvSpPr>
        <p:spPr bwMode="auto">
          <a:xfrm>
            <a:off x="533400" y="0"/>
            <a:ext cx="8534400" cy="685800"/>
          </a:xfrm>
          <a:prstGeom prst="rect">
            <a:avLst/>
          </a:prstGeom>
          <a:noFill/>
          <a:ln w="9525">
            <a:noFill/>
            <a:miter lim="800000"/>
            <a:headEnd/>
            <a:tailEnd/>
          </a:ln>
        </p:spPr>
        <p:txBody>
          <a:bodyPr lIns="0" tIns="0" rIns="0" bIns="54864" anchor="b"/>
          <a:lstStyle/>
          <a:p>
            <a:pPr eaLnBrk="0" hangingPunct="0">
              <a:lnSpc>
                <a:spcPts val="4100"/>
              </a:lnSpc>
            </a:pPr>
            <a:r>
              <a:rPr lang="en-US" sz="3600" b="1" dirty="0">
                <a:solidFill>
                  <a:srgbClr val="000000"/>
                </a:solidFill>
              </a:rPr>
              <a:t>3 phases of missing data work </a:t>
            </a:r>
          </a:p>
        </p:txBody>
      </p:sp>
      <p:sp>
        <p:nvSpPr>
          <p:cNvPr id="20484" name="Text Box 3"/>
          <p:cNvSpPr txBox="1">
            <a:spLocks noChangeArrowheads="1"/>
          </p:cNvSpPr>
          <p:nvPr/>
        </p:nvSpPr>
        <p:spPr bwMode="auto">
          <a:xfrm>
            <a:off x="228600" y="980894"/>
            <a:ext cx="8458200" cy="4739759"/>
          </a:xfrm>
          <a:prstGeom prst="rect">
            <a:avLst/>
          </a:prstGeom>
          <a:noFill/>
          <a:ln w="12700">
            <a:noFill/>
            <a:miter lim="800000"/>
            <a:headEnd/>
            <a:tailEnd/>
          </a:ln>
        </p:spPr>
        <p:txBody>
          <a:bodyPr wrap="square" lIns="0" tIns="0" rIns="0" bIns="0" anchor="ctr">
            <a:spAutoFit/>
          </a:bodyPr>
          <a:lstStyle/>
          <a:p>
            <a:pPr marL="800100" lvl="1" indent="-342900">
              <a:buSzPct val="80000"/>
              <a:buFont typeface="Arial" panose="020B0604020202020204" pitchFamily="34" charset="0"/>
              <a:buChar char="•"/>
            </a:pPr>
            <a:r>
              <a:rPr lang="en-US" sz="2800" b="1" dirty="0"/>
              <a:t>1998-2002: Choice of the primary analysis</a:t>
            </a:r>
            <a:br>
              <a:rPr lang="en-US" sz="2800" b="1" dirty="0"/>
            </a:br>
            <a:endParaRPr lang="en-US" sz="2800" b="1" dirty="0">
              <a:solidFill>
                <a:srgbClr val="000000"/>
              </a:solidFill>
            </a:endParaRPr>
          </a:p>
          <a:p>
            <a:pPr marL="800100" lvl="1" indent="-342900">
              <a:buSzPct val="80000"/>
              <a:buFont typeface="Arial" panose="020B0604020202020204" pitchFamily="34" charset="0"/>
              <a:buChar char="•"/>
            </a:pPr>
            <a:r>
              <a:rPr lang="en-US" sz="2800" b="1" dirty="0">
                <a:solidFill>
                  <a:srgbClr val="000000"/>
                </a:solidFill>
              </a:rPr>
              <a:t>2003-2008: Categorical data, MI, Consolidation</a:t>
            </a:r>
          </a:p>
          <a:p>
            <a:pPr marL="1257300" lvl="2" indent="-342900">
              <a:buSzPct val="80000"/>
              <a:buFont typeface="Arial" panose="020B0604020202020204" pitchFamily="34" charset="0"/>
              <a:buChar char="•"/>
            </a:pPr>
            <a:r>
              <a:rPr lang="en-US" sz="2800" b="1" dirty="0">
                <a:solidFill>
                  <a:srgbClr val="000000"/>
                </a:solidFill>
              </a:rPr>
              <a:t>Pharma expert team on missing data</a:t>
            </a:r>
            <a:br>
              <a:rPr lang="en-US" sz="2800" b="1" dirty="0">
                <a:solidFill>
                  <a:srgbClr val="000000"/>
                </a:solidFill>
              </a:rPr>
            </a:br>
            <a:endParaRPr lang="en-US" sz="2800" b="1" dirty="0">
              <a:solidFill>
                <a:srgbClr val="000000"/>
              </a:solidFill>
            </a:endParaRPr>
          </a:p>
          <a:p>
            <a:pPr marL="800100" lvl="1" indent="-342900">
              <a:buSzPct val="80000"/>
              <a:buFont typeface="Arial" panose="020B0604020202020204" pitchFamily="34" charset="0"/>
              <a:buChar char="•"/>
            </a:pPr>
            <a:r>
              <a:rPr lang="en-US" sz="2800" b="1" dirty="0">
                <a:solidFill>
                  <a:srgbClr val="000000"/>
                </a:solidFill>
              </a:rPr>
              <a:t>2009-present: Estimands, Sensitivity, Consolidation</a:t>
            </a:r>
          </a:p>
          <a:p>
            <a:pPr marL="1257300" lvl="2" indent="-342900">
              <a:buSzPct val="80000"/>
              <a:buFont typeface="Arial" panose="020B0604020202020204" pitchFamily="34" charset="0"/>
              <a:buChar char="•"/>
            </a:pPr>
            <a:r>
              <a:rPr lang="en-US" sz="2800" b="1" dirty="0">
                <a:solidFill>
                  <a:srgbClr val="000000"/>
                </a:solidFill>
              </a:rPr>
              <a:t>Lilly Advanced Analytics Hub</a:t>
            </a:r>
          </a:p>
          <a:p>
            <a:pPr marL="1257300" lvl="2" indent="-342900">
              <a:buSzPct val="80000"/>
              <a:buFont typeface="Arial" panose="020B0604020202020204" pitchFamily="34" charset="0"/>
              <a:buChar char="•"/>
            </a:pPr>
            <a:r>
              <a:rPr lang="en-US" sz="2800" b="1" dirty="0">
                <a:solidFill>
                  <a:srgbClr val="000000"/>
                </a:solidFill>
              </a:rPr>
              <a:t>DIA Scientific Working Group</a:t>
            </a:r>
          </a:p>
          <a:p>
            <a:pPr marL="800100" lvl="1" indent="-342900">
              <a:buSzPct val="80000"/>
              <a:buFont typeface="Arial" panose="020B0604020202020204" pitchFamily="34" charset="0"/>
              <a:buChar char="•"/>
            </a:pPr>
            <a:endParaRPr lang="en-US" sz="2800" b="1" dirty="0">
              <a:solidFill>
                <a:srgbClr val="000000"/>
              </a:solidFill>
            </a:endParaRPr>
          </a:p>
        </p:txBody>
      </p:sp>
    </p:spTree>
    <p:extLst>
      <p:ext uri="{BB962C8B-B14F-4D97-AF65-F5344CB8AC3E}">
        <p14:creationId xmlns:p14="http://schemas.microsoft.com/office/powerpoint/2010/main" val="3771764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r>
              <a:rPr lang="en-US" dirty="0">
                <a:solidFill>
                  <a:srgbClr val="000000"/>
                </a:solidFill>
              </a:rPr>
              <a:t> </a:t>
            </a:r>
            <a:fld id="{569263DD-8DC6-4D17-A20C-8CF55E397235}" type="slidenum">
              <a:rPr lang="en-US" sz="1600" smtClean="0">
                <a:solidFill>
                  <a:srgbClr val="000000"/>
                </a:solidFill>
              </a:rPr>
              <a:pPr/>
              <a:t>8</a:t>
            </a:fld>
            <a:endParaRPr lang="en-US" sz="1600" dirty="0">
              <a:solidFill>
                <a:srgbClr val="000000"/>
              </a:solidFill>
            </a:endParaRPr>
          </a:p>
        </p:txBody>
      </p:sp>
      <p:sp>
        <p:nvSpPr>
          <p:cNvPr id="18435" name="Rectangle 2"/>
          <p:cNvSpPr>
            <a:spLocks noGrp="1" noChangeArrowheads="1"/>
          </p:cNvSpPr>
          <p:nvPr>
            <p:ph type="body" idx="1"/>
          </p:nvPr>
        </p:nvSpPr>
        <p:spPr>
          <a:xfrm>
            <a:off x="228600" y="1524000"/>
            <a:ext cx="8229600" cy="4876800"/>
          </a:xfrm>
        </p:spPr>
        <p:txBody>
          <a:bodyPr/>
          <a:lstStyle/>
          <a:p>
            <a:pPr lvl="1">
              <a:lnSpc>
                <a:spcPct val="100000"/>
              </a:lnSpc>
              <a:spcBef>
                <a:spcPct val="30000"/>
              </a:spcBef>
              <a:buFont typeface="Marlett" pitchFamily="2" charset="2"/>
              <a:buChar char="h"/>
            </a:pPr>
            <a:r>
              <a:rPr lang="en-US" sz="2800" b="1" dirty="0"/>
              <a:t>Career background</a:t>
            </a:r>
          </a:p>
          <a:p>
            <a:pPr lvl="1">
              <a:lnSpc>
                <a:spcPct val="100000"/>
              </a:lnSpc>
              <a:spcBef>
                <a:spcPct val="30000"/>
              </a:spcBef>
              <a:buFont typeface="Marlett" pitchFamily="2" charset="2"/>
              <a:buChar char="h"/>
            </a:pPr>
            <a:r>
              <a:rPr lang="en-US" sz="2800" b="1" dirty="0">
                <a:solidFill>
                  <a:schemeClr val="bg2">
                    <a:lumMod val="60000"/>
                    <a:lumOff val="40000"/>
                  </a:schemeClr>
                </a:solidFill>
              </a:rPr>
              <a:t>Influence and change</a:t>
            </a:r>
            <a:r>
              <a:rPr lang="en-US" sz="2800" b="1" dirty="0"/>
              <a:t> </a:t>
            </a:r>
          </a:p>
          <a:p>
            <a:pPr lvl="1">
              <a:lnSpc>
                <a:spcPct val="100000"/>
              </a:lnSpc>
              <a:spcBef>
                <a:spcPct val="30000"/>
              </a:spcBef>
              <a:buFont typeface="Marlett" pitchFamily="2" charset="2"/>
              <a:buChar char="h"/>
            </a:pPr>
            <a:r>
              <a:rPr lang="en-US" sz="2800" b="1" dirty="0"/>
              <a:t>Application in missing data</a:t>
            </a:r>
          </a:p>
        </p:txBody>
      </p:sp>
      <p:sp>
        <p:nvSpPr>
          <p:cNvPr id="18436" name="Rectangle 3"/>
          <p:cNvSpPr>
            <a:spLocks noGrp="1" noChangeArrowheads="1"/>
          </p:cNvSpPr>
          <p:nvPr>
            <p:ph type="title"/>
          </p:nvPr>
        </p:nvSpPr>
        <p:spPr>
          <a:xfrm>
            <a:off x="304800" y="0"/>
            <a:ext cx="8316913" cy="1219200"/>
          </a:xfrm>
          <a:noFill/>
        </p:spPr>
        <p:txBody>
          <a:bodyPr/>
          <a:lstStyle/>
          <a:p>
            <a:r>
              <a:rPr lang="en-US" dirty="0">
                <a:solidFill>
                  <a:schemeClr val="tx1"/>
                </a:solidFill>
              </a:rPr>
              <a:t>Outline</a:t>
            </a:r>
          </a:p>
        </p:txBody>
      </p:sp>
    </p:spTree>
    <p:extLst>
      <p:ext uri="{BB962C8B-B14F-4D97-AF65-F5344CB8AC3E}">
        <p14:creationId xmlns:p14="http://schemas.microsoft.com/office/powerpoint/2010/main" val="20402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0"/>
          </p:nvPr>
        </p:nvSpPr>
        <p:spPr>
          <a:noFill/>
        </p:spPr>
        <p:txBody>
          <a:bodyPr/>
          <a:lstStyle/>
          <a:p>
            <a:r>
              <a:rPr lang="en-US" dirty="0">
                <a:solidFill>
                  <a:srgbClr val="000000"/>
                </a:solidFill>
              </a:rPr>
              <a:t> </a:t>
            </a:r>
            <a:fld id="{8EE6C22B-927F-45AD-AD55-9D4833DF5E4E}" type="slidenum">
              <a:rPr lang="en-US" sz="1600" smtClean="0">
                <a:solidFill>
                  <a:srgbClr val="000000"/>
                </a:solidFill>
              </a:rPr>
              <a:pPr/>
              <a:t>9</a:t>
            </a:fld>
            <a:endParaRPr lang="en-US" sz="1600" dirty="0">
              <a:solidFill>
                <a:srgbClr val="000000"/>
              </a:solidFill>
            </a:endParaRPr>
          </a:p>
        </p:txBody>
      </p:sp>
      <p:sp>
        <p:nvSpPr>
          <p:cNvPr id="20483" name="Rectangle 2"/>
          <p:cNvSpPr>
            <a:spLocks noChangeArrowheads="1"/>
          </p:cNvSpPr>
          <p:nvPr/>
        </p:nvSpPr>
        <p:spPr bwMode="auto">
          <a:xfrm>
            <a:off x="381000" y="0"/>
            <a:ext cx="8686800" cy="1143000"/>
          </a:xfrm>
          <a:prstGeom prst="rect">
            <a:avLst/>
          </a:prstGeom>
          <a:noFill/>
          <a:ln w="9525">
            <a:noFill/>
            <a:miter lim="800000"/>
            <a:headEnd/>
            <a:tailEnd/>
          </a:ln>
        </p:spPr>
        <p:txBody>
          <a:bodyPr lIns="0" tIns="0" rIns="0" bIns="54864" anchor="b"/>
          <a:lstStyle/>
          <a:p>
            <a:pPr eaLnBrk="0" hangingPunct="0">
              <a:lnSpc>
                <a:spcPts val="4100"/>
              </a:lnSpc>
            </a:pPr>
            <a:br>
              <a:rPr lang="en-US" sz="2600" b="1" dirty="0">
                <a:solidFill>
                  <a:srgbClr val="FF0000"/>
                </a:solidFill>
              </a:rPr>
            </a:br>
            <a:r>
              <a:rPr lang="en-US" sz="3600" b="1" dirty="0">
                <a:solidFill>
                  <a:srgbClr val="000000"/>
                </a:solidFill>
              </a:rPr>
              <a:t>Influence Myths </a:t>
            </a:r>
            <a:r>
              <a:rPr lang="en-US" sz="1600" dirty="0">
                <a:solidFill>
                  <a:srgbClr val="000000"/>
                </a:solidFill>
              </a:rPr>
              <a:t>(Dr. Elaine Seat)</a:t>
            </a:r>
          </a:p>
        </p:txBody>
      </p:sp>
      <p:sp>
        <p:nvSpPr>
          <p:cNvPr id="20484" name="Text Box 3"/>
          <p:cNvSpPr txBox="1">
            <a:spLocks noChangeArrowheads="1"/>
          </p:cNvSpPr>
          <p:nvPr/>
        </p:nvSpPr>
        <p:spPr bwMode="auto">
          <a:xfrm>
            <a:off x="304800" y="1590666"/>
            <a:ext cx="8534400" cy="4782848"/>
          </a:xfrm>
          <a:prstGeom prst="rect">
            <a:avLst/>
          </a:prstGeom>
          <a:noFill/>
          <a:ln w="12700">
            <a:noFill/>
            <a:miter lim="800000"/>
            <a:headEnd/>
            <a:tailEnd/>
          </a:ln>
        </p:spPr>
        <p:txBody>
          <a:bodyPr wrap="square" lIns="0" tIns="0" rIns="0" bIns="0" anchor="ctr">
            <a:spAutoFit/>
          </a:bodyPr>
          <a:lstStyle/>
          <a:p>
            <a:pPr marL="339725" indent="-339725" eaLnBrk="0" hangingPunct="0">
              <a:lnSpc>
                <a:spcPct val="90000"/>
              </a:lnSpc>
              <a:spcBef>
                <a:spcPct val="50000"/>
              </a:spcBef>
              <a:buClr>
                <a:srgbClr val="000000"/>
              </a:buClr>
              <a:buFontTx/>
              <a:buChar char="•"/>
            </a:pPr>
            <a:r>
              <a:rPr lang="en-US" sz="2800" b="1" dirty="0">
                <a:solidFill>
                  <a:srgbClr val="000000"/>
                </a:solidFill>
              </a:rPr>
              <a:t>Inherently slimy</a:t>
            </a:r>
          </a:p>
          <a:p>
            <a:pPr marL="339725" indent="-339725" eaLnBrk="0" hangingPunct="0">
              <a:lnSpc>
                <a:spcPct val="90000"/>
              </a:lnSpc>
              <a:spcBef>
                <a:spcPct val="50000"/>
              </a:spcBef>
              <a:buClr>
                <a:srgbClr val="000000"/>
              </a:buClr>
              <a:buFontTx/>
              <a:buChar char="•"/>
            </a:pPr>
            <a:r>
              <a:rPr lang="en-US" sz="2800" b="1" dirty="0">
                <a:solidFill>
                  <a:srgbClr val="000000"/>
                </a:solidFill>
              </a:rPr>
              <a:t>Rationality is the best way to influence</a:t>
            </a:r>
          </a:p>
          <a:p>
            <a:pPr marL="339725" indent="-339725" eaLnBrk="0" hangingPunct="0">
              <a:lnSpc>
                <a:spcPct val="90000"/>
              </a:lnSpc>
              <a:spcBef>
                <a:spcPct val="50000"/>
              </a:spcBef>
              <a:buClr>
                <a:srgbClr val="000000"/>
              </a:buClr>
              <a:buFontTx/>
              <a:buChar char="•"/>
            </a:pPr>
            <a:r>
              <a:rPr lang="en-US" sz="2800" b="1" dirty="0">
                <a:solidFill>
                  <a:srgbClr val="000000"/>
                </a:solidFill>
              </a:rPr>
              <a:t>Influence &amp; power are based on position / rank</a:t>
            </a:r>
          </a:p>
          <a:p>
            <a:pPr marL="339725" indent="-339725" eaLnBrk="0" hangingPunct="0">
              <a:lnSpc>
                <a:spcPct val="90000"/>
              </a:lnSpc>
              <a:spcBef>
                <a:spcPct val="50000"/>
              </a:spcBef>
              <a:buClr>
                <a:srgbClr val="000000"/>
              </a:buClr>
              <a:buFontTx/>
              <a:buChar char="•"/>
            </a:pPr>
            <a:r>
              <a:rPr lang="en-US" sz="2800" b="1" dirty="0">
                <a:solidFill>
                  <a:srgbClr val="000000"/>
                </a:solidFill>
              </a:rPr>
              <a:t>Involving others and sharing power weakens your own position</a:t>
            </a:r>
          </a:p>
          <a:p>
            <a:pPr marL="339725" indent="-339725" eaLnBrk="0" hangingPunct="0">
              <a:lnSpc>
                <a:spcPct val="90000"/>
              </a:lnSpc>
              <a:spcBef>
                <a:spcPct val="50000"/>
              </a:spcBef>
              <a:buClr>
                <a:srgbClr val="000000"/>
              </a:buClr>
              <a:buFontTx/>
              <a:buChar char="•"/>
            </a:pPr>
            <a:r>
              <a:rPr lang="en-US" sz="2800" b="1" dirty="0">
                <a:solidFill>
                  <a:srgbClr val="000000"/>
                </a:solidFill>
              </a:rPr>
              <a:t>First impressions and good manners are old fashioned</a:t>
            </a:r>
            <a:endParaRPr lang="en-US" sz="1600" dirty="0">
              <a:solidFill>
                <a:srgbClr val="000000"/>
              </a:solidFill>
            </a:endParaRPr>
          </a:p>
          <a:p>
            <a:pPr marL="339725" indent="-339725" eaLnBrk="0" hangingPunct="0">
              <a:lnSpc>
                <a:spcPct val="90000"/>
              </a:lnSpc>
              <a:spcBef>
                <a:spcPct val="50000"/>
              </a:spcBef>
              <a:buClr>
                <a:srgbClr val="000000"/>
              </a:buClr>
              <a:buFontTx/>
              <a:buChar char="•"/>
            </a:pPr>
            <a:endParaRPr lang="en-US" sz="2800" b="1" dirty="0">
              <a:solidFill>
                <a:srgbClr val="000000"/>
              </a:solidFill>
            </a:endParaRPr>
          </a:p>
          <a:p>
            <a:pPr marL="339725" indent="-339725" eaLnBrk="0" hangingPunct="0">
              <a:lnSpc>
                <a:spcPct val="90000"/>
              </a:lnSpc>
              <a:spcBef>
                <a:spcPct val="50000"/>
              </a:spcBef>
              <a:buClr>
                <a:srgbClr val="000000"/>
              </a:buClr>
              <a:buFontTx/>
              <a:buChar char="•"/>
            </a:pPr>
            <a:endParaRPr lang="en-US" sz="2800" b="1" dirty="0">
              <a:solidFill>
                <a:srgbClr val="000000"/>
              </a:solidFill>
            </a:endParaRPr>
          </a:p>
        </p:txBody>
      </p:sp>
    </p:spTree>
    <p:extLst>
      <p:ext uri="{BB962C8B-B14F-4D97-AF65-F5344CB8AC3E}">
        <p14:creationId xmlns:p14="http://schemas.microsoft.com/office/powerpoint/2010/main" val="1354630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ARTICULATE_PRESENTER_VERSION" val="6"/>
  <p:tag name="LMS_COMPLETION_TITLE" val="UCSF_History_of_Drug_and_Biologics_Regulation_DEMO"/>
  <p:tag name="LMS_COMPLETION_ID" val="UCSF_History_of_Drug_and_Biologics_Regulation_DEMO"/>
  <p:tag name="LMS_COMPLETION_VERSION" val="1.0"/>
  <p:tag name="LMS_COMPLETION_DURATION" val="1:00:00"/>
  <p:tag name="LMS_COMPLETION_SCO_TITLE" val="UCSF_History_of_Drug_and_Biologics_Regulation_DEMO"/>
  <p:tag name="LMS_COMPLETION_SCO_ID" val="UCSF_History_of_Drug_and_Biologics_Regulation_DEMO"/>
  <p:tag name="LMS_COMPLETION_EDITION" val="0"/>
  <p:tag name="LMS_COMPLETION_THRESHOLD" val="9"/>
  <p:tag name="LMS_COMPLETION_METHOD" val="VIEW"/>
  <p:tag name="PUBLISH_TITLE" val="UCSF_History_of_Drug_and_Biologics_Regulation_DEMO"/>
  <p:tag name="ARTICULATE_PUBLISH_PATH" val="C:\Documents and Settings\Sean\Desktop\RX"/>
  <p:tag name="ARTICULATE_LOGO" val="UCSFlogo-final-horizontal.jpg"/>
  <p:tag name="ARTICULATE_PRESENTER" val="(None selected)"/>
  <p:tag name="ARTICULATE_PRESENTER_GUID" val="9869030842"/>
  <p:tag name="ARTICULATE_LMS" val="0"/>
  <p:tag name="ARTICULATE_TEMPLATE" val="UCSF"/>
  <p:tag name="ARTICULATE_TEMPLATE_GUID" val="44513807-ffca-4406-b815-5cb807c56355"/>
  <p:tag name="LMS_PUBLISH" val="Yes"/>
  <p:tag name="PRESENTER_PREVIEW_MODE" val="0"/>
  <p:tag name="PRESENTER_PREVIEW_START" val="1"/>
  <p:tag name="LMS_PROTOCOL_METHOD" val="SCORM"/>
  <p:tag name="LMS_PROTOCOL_VERSION" val="1.2"/>
  <p:tag name="PLAYERLOGOHEIGHT" val="76"/>
  <p:tag name="PLAYERLOGOWIDTH" val="244"/>
  <p:tag name="LAUNCHINNEWWINDOW" val="0"/>
  <p:tag name="LASTPUBLISHED" val="C:\Documents and Settings\Sean\Desktop\RX\UCSF_History_of_Drug_and_Biologics_Regulation_DEMO\player.html"/>
  <p:tag name="ARTICULATE_PROJECT_OPEN" val="0"/>
</p:tagLst>
</file>

<file path=ppt/theme/theme1.xml><?xml version="1.0" encoding="utf-8"?>
<a:theme xmlns:a="http://schemas.openxmlformats.org/drawingml/2006/main" name="OnScreen White Bkgrnd-No Color">
  <a:themeElements>
    <a:clrScheme name="OnScreen White Bkgrnd-No Color 1">
      <a:dk1>
        <a:srgbClr val="000000"/>
      </a:dk1>
      <a:lt1>
        <a:srgbClr val="FFFFFF"/>
      </a:lt1>
      <a:dk2>
        <a:srgbClr val="000000"/>
      </a:dk2>
      <a:lt2>
        <a:srgbClr val="000099"/>
      </a:lt2>
      <a:accent1>
        <a:srgbClr val="00FEFB"/>
      </a:accent1>
      <a:accent2>
        <a:srgbClr val="FF6333"/>
      </a:accent2>
      <a:accent3>
        <a:srgbClr val="FFFFFF"/>
      </a:accent3>
      <a:accent4>
        <a:srgbClr val="000000"/>
      </a:accent4>
      <a:accent5>
        <a:srgbClr val="AAFEFD"/>
      </a:accent5>
      <a:accent6>
        <a:srgbClr val="E7592D"/>
      </a:accent6>
      <a:hlink>
        <a:srgbClr val="B65FF9"/>
      </a:hlink>
      <a:folHlink>
        <a:srgbClr val="FAFD00"/>
      </a:folHlink>
    </a:clrScheme>
    <a:fontScheme name="OnScreen White Bkgrnd-No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09728" bIns="0" numCol="1" anchor="t"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09728" bIns="0" numCol="1" anchor="t"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OnScreen White Bkgrnd-No Color 1">
        <a:dk1>
          <a:srgbClr val="000000"/>
        </a:dk1>
        <a:lt1>
          <a:srgbClr val="FFFFFF"/>
        </a:lt1>
        <a:dk2>
          <a:srgbClr val="000000"/>
        </a:dk2>
        <a:lt2>
          <a:srgbClr val="000099"/>
        </a:lt2>
        <a:accent1>
          <a:srgbClr val="00FEFB"/>
        </a:accent1>
        <a:accent2>
          <a:srgbClr val="FF6333"/>
        </a:accent2>
        <a:accent3>
          <a:srgbClr val="FFFFFF"/>
        </a:accent3>
        <a:accent4>
          <a:srgbClr val="000000"/>
        </a:accent4>
        <a:accent5>
          <a:srgbClr val="AAFEFD"/>
        </a:accent5>
        <a:accent6>
          <a:srgbClr val="E7592D"/>
        </a:accent6>
        <a:hlink>
          <a:srgbClr val="B65FF9"/>
        </a:hlink>
        <a:folHlink>
          <a:srgbClr val="FAFD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nScreen White Bkgrnd-No Color">
  <a:themeElements>
    <a:clrScheme name="OnScreen White Bkgrnd-No Color 1">
      <a:dk1>
        <a:srgbClr val="000000"/>
      </a:dk1>
      <a:lt1>
        <a:srgbClr val="FFFFFF"/>
      </a:lt1>
      <a:dk2>
        <a:srgbClr val="000000"/>
      </a:dk2>
      <a:lt2>
        <a:srgbClr val="000099"/>
      </a:lt2>
      <a:accent1>
        <a:srgbClr val="00FEFB"/>
      </a:accent1>
      <a:accent2>
        <a:srgbClr val="FF6333"/>
      </a:accent2>
      <a:accent3>
        <a:srgbClr val="FFFFFF"/>
      </a:accent3>
      <a:accent4>
        <a:srgbClr val="000000"/>
      </a:accent4>
      <a:accent5>
        <a:srgbClr val="AAFEFD"/>
      </a:accent5>
      <a:accent6>
        <a:srgbClr val="E7592D"/>
      </a:accent6>
      <a:hlink>
        <a:srgbClr val="B65FF9"/>
      </a:hlink>
      <a:folHlink>
        <a:srgbClr val="FAFD00"/>
      </a:folHlink>
    </a:clrScheme>
    <a:fontScheme name="OnScreen White Bkgrnd-No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09728" bIns="0" numCol="1" anchor="t"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09728" bIns="0" numCol="1" anchor="t"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OnScreen White Bkgrnd-No Color 1">
        <a:dk1>
          <a:srgbClr val="000000"/>
        </a:dk1>
        <a:lt1>
          <a:srgbClr val="FFFFFF"/>
        </a:lt1>
        <a:dk2>
          <a:srgbClr val="000000"/>
        </a:dk2>
        <a:lt2>
          <a:srgbClr val="000099"/>
        </a:lt2>
        <a:accent1>
          <a:srgbClr val="00FEFB"/>
        </a:accent1>
        <a:accent2>
          <a:srgbClr val="FF6333"/>
        </a:accent2>
        <a:accent3>
          <a:srgbClr val="FFFFFF"/>
        </a:accent3>
        <a:accent4>
          <a:srgbClr val="000000"/>
        </a:accent4>
        <a:accent5>
          <a:srgbClr val="AAFEFD"/>
        </a:accent5>
        <a:accent6>
          <a:srgbClr val="E7592D"/>
        </a:accent6>
        <a:hlink>
          <a:srgbClr val="B65FF9"/>
        </a:hlink>
        <a:folHlink>
          <a:srgbClr val="FAFD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OnScreen White Bkgrnd-No Color">
  <a:themeElements>
    <a:clrScheme name="OnScreen White Bkgrnd-No Color 1">
      <a:dk1>
        <a:srgbClr val="000000"/>
      </a:dk1>
      <a:lt1>
        <a:srgbClr val="FFFFFF"/>
      </a:lt1>
      <a:dk2>
        <a:srgbClr val="000000"/>
      </a:dk2>
      <a:lt2>
        <a:srgbClr val="000099"/>
      </a:lt2>
      <a:accent1>
        <a:srgbClr val="00FEFB"/>
      </a:accent1>
      <a:accent2>
        <a:srgbClr val="FF6333"/>
      </a:accent2>
      <a:accent3>
        <a:srgbClr val="FFFFFF"/>
      </a:accent3>
      <a:accent4>
        <a:srgbClr val="000000"/>
      </a:accent4>
      <a:accent5>
        <a:srgbClr val="AAFEFD"/>
      </a:accent5>
      <a:accent6>
        <a:srgbClr val="E7592D"/>
      </a:accent6>
      <a:hlink>
        <a:srgbClr val="B65FF9"/>
      </a:hlink>
      <a:folHlink>
        <a:srgbClr val="FAFD00"/>
      </a:folHlink>
    </a:clrScheme>
    <a:fontScheme name="OnScreen White Bkgrnd-No Colo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09728" bIns="0" numCol="1" anchor="t"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09728" bIns="0" numCol="1" anchor="t" anchorCtr="0" compatLnSpc="1">
        <a:prstTxWarp prst="textNoShape">
          <a:avLst/>
        </a:prstTxWarp>
      </a:bodyPr>
      <a:lstStyle>
        <a:defPPr marL="0" marR="0" indent="0" algn="l" defTabSz="914400" rtl="0" eaLnBrk="0" fontAlgn="base" latinLnBrk="0" hangingPunct="0">
          <a:lnSpc>
            <a:spcPct val="85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charset="0"/>
          </a:defRPr>
        </a:defPPr>
      </a:lstStyle>
    </a:lnDef>
  </a:objectDefaults>
  <a:extraClrSchemeLst>
    <a:extraClrScheme>
      <a:clrScheme name="OnScreen White Bkgrnd-No Color 1">
        <a:dk1>
          <a:srgbClr val="000000"/>
        </a:dk1>
        <a:lt1>
          <a:srgbClr val="FFFFFF"/>
        </a:lt1>
        <a:dk2>
          <a:srgbClr val="000000"/>
        </a:dk2>
        <a:lt2>
          <a:srgbClr val="000099"/>
        </a:lt2>
        <a:accent1>
          <a:srgbClr val="00FEFB"/>
        </a:accent1>
        <a:accent2>
          <a:srgbClr val="FF6333"/>
        </a:accent2>
        <a:accent3>
          <a:srgbClr val="FFFFFF"/>
        </a:accent3>
        <a:accent4>
          <a:srgbClr val="000000"/>
        </a:accent4>
        <a:accent5>
          <a:srgbClr val="AAFEFD"/>
        </a:accent5>
        <a:accent6>
          <a:srgbClr val="E7592D"/>
        </a:accent6>
        <a:hlink>
          <a:srgbClr val="B65FF9"/>
        </a:hlink>
        <a:folHlink>
          <a:srgbClr val="FAFD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llyBrand">
  <a:themeElements>
    <a:clrScheme name="Lilly 1">
      <a:dk1>
        <a:srgbClr val="000000"/>
      </a:dk1>
      <a:lt1>
        <a:sysClr val="window" lastClr="FFFFFF"/>
      </a:lt1>
      <a:dk2>
        <a:srgbClr val="A59D95"/>
      </a:dk2>
      <a:lt2>
        <a:srgbClr val="D3BF96"/>
      </a:lt2>
      <a:accent1>
        <a:srgbClr val="4E2E2D"/>
      </a:accent1>
      <a:accent2>
        <a:srgbClr val="82785C"/>
      </a:accent2>
      <a:accent3>
        <a:srgbClr val="D52B17"/>
      </a:accent3>
      <a:accent4>
        <a:srgbClr val="FF6D22"/>
      </a:accent4>
      <a:accent5>
        <a:srgbClr val="263F6A"/>
      </a:accent5>
      <a:accent6>
        <a:srgbClr val="00A1DE"/>
      </a:accent6>
      <a:hlink>
        <a:srgbClr val="00AF3F"/>
      </a:hlink>
      <a:folHlink>
        <a:srgbClr val="B1059D"/>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1312</Words>
  <Application>Microsoft Office PowerPoint</Application>
  <PresentationFormat>On-screen Show (4:3)</PresentationFormat>
  <Paragraphs>281</Paragraphs>
  <Slides>37</Slides>
  <Notes>37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37</vt:i4>
      </vt:variant>
    </vt:vector>
  </HeadingPairs>
  <TitlesOfParts>
    <vt:vector size="46" baseType="lpstr">
      <vt:lpstr>Arial</vt:lpstr>
      <vt:lpstr>Calibri</vt:lpstr>
      <vt:lpstr>Marlett</vt:lpstr>
      <vt:lpstr>Monotype Sorts</vt:lpstr>
      <vt:lpstr>Times New Roman</vt:lpstr>
      <vt:lpstr>OnScreen White Bkgrnd-No Color</vt:lpstr>
      <vt:lpstr>3_OnScreen White Bkgrnd-No Color</vt:lpstr>
      <vt:lpstr>7_OnScreen White Bkgrnd-No Color</vt:lpstr>
      <vt:lpstr>LillyBrand</vt:lpstr>
      <vt:lpstr>A conceptual, technical  and practical framework for missing data  in longitudinal clinical studies: </vt:lpstr>
      <vt:lpstr>Outline</vt:lpstr>
      <vt:lpstr>Context  </vt:lpstr>
      <vt:lpstr>Acknowledgements  </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Critical Skills </vt:lpstr>
      <vt:lpstr>PowerPoint Presentation</vt:lpstr>
      <vt:lpstr>PowerPoint Presentation</vt:lpstr>
      <vt:lpstr>Critical Skills </vt:lpstr>
      <vt:lpstr>PowerPoint Presentation</vt:lpstr>
      <vt:lpstr>Important Habits </vt:lpstr>
      <vt:lpstr>PowerPoint Presentation</vt:lpstr>
      <vt:lpstr>PowerPoint Presentation</vt:lpstr>
    </vt:vector>
  </TitlesOfParts>
  <Company>Kaplan Higher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KapMap</dc:title>
  <dc:creator>Kaplan Higher Education</dc:creator>
  <cp:lastModifiedBy>Buczek, Kamila</cp:lastModifiedBy>
  <cp:revision>1009</cp:revision>
  <cp:lastPrinted>2015-05-12T13:44:49Z</cp:lastPrinted>
  <dcterms:created xsi:type="dcterms:W3CDTF">2013-01-23T21:23:01Z</dcterms:created>
  <dcterms:modified xsi:type="dcterms:W3CDTF">2019-09-12T10:37:52Z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GD_Intro_to_Mgt_WK2_OL</vt:lpwstr>
  </property>
  <property fmtid="{D5CDD505-2E9C-101B-9397-08002B2CF9AE}" pid="4" name="ArticulateGUID">
    <vt:lpwstr>3F834371-43A9-41EF-8724-5AAA9E98A4B2</vt:lpwstr>
  </property>
  <property fmtid="{D5CDD505-2E9C-101B-9397-08002B2CF9AE}" pid="5" name="ArticulateProjectFull">
    <vt:lpwstr>C:\Documents and Settings\Sean\Desktop\RX\2013_1_28_UCSF_ACDRS_Session1_DrugRegulationHistory_All_1_29_Review.ppta</vt:lpwstr>
  </property>
</Properties>
</file>