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20.xml" ContentType="application/vnd.openxmlformats-officedocument.presentationml.slideLayout+xml"/>
  <Override PartName="/ppt/theme/theme19.xml" ContentType="application/vnd.openxmlformats-officedocument.theme+xml"/>
  <Override PartName="/ppt/slideLayouts/slideLayout21.xml" ContentType="application/vnd.openxmlformats-officedocument.presentationml.slideLayout+xml"/>
  <Override PartName="/ppt/theme/theme20.xml" ContentType="application/vnd.openxmlformats-officedocument.theme+xml"/>
  <Override PartName="/ppt/slideLayouts/slideLayout22.xml" ContentType="application/vnd.openxmlformats-officedocument.presentationml.slideLayout+xml"/>
  <Override PartName="/ppt/theme/theme21.xml" ContentType="application/vnd.openxmlformats-officedocument.theme+xml"/>
  <Override PartName="/ppt/slideLayouts/slideLayout23.xml" ContentType="application/vnd.openxmlformats-officedocument.presentationml.slideLayout+xml"/>
  <Override PartName="/ppt/theme/theme22.xml" ContentType="application/vnd.openxmlformats-officedocument.theme+xml"/>
  <Override PartName="/ppt/slideLayouts/slideLayout24.xml" ContentType="application/vnd.openxmlformats-officedocument.presentationml.slideLayout+xml"/>
  <Override PartName="/ppt/theme/theme23.xml" ContentType="application/vnd.openxmlformats-officedocument.theme+xml"/>
  <Override PartName="/ppt/slideLayouts/slideLayout25.xml" ContentType="application/vnd.openxmlformats-officedocument.presentationml.slideLayout+xml"/>
  <Override PartName="/ppt/theme/theme24.xml" ContentType="application/vnd.openxmlformats-officedocument.theme+xml"/>
  <Override PartName="/ppt/slideLayouts/slideLayout26.xml" ContentType="application/vnd.openxmlformats-officedocument.presentationml.slideLayout+xml"/>
  <Override PartName="/ppt/theme/theme25.xml" ContentType="application/vnd.openxmlformats-officedocument.theme+xml"/>
  <Override PartName="/ppt/slideLayouts/slideLayout27.xml" ContentType="application/vnd.openxmlformats-officedocument.presentationml.slideLayout+xml"/>
  <Override PartName="/ppt/theme/theme26.xml" ContentType="application/vnd.openxmlformats-officedocument.theme+xml"/>
  <Override PartName="/ppt/slideLayouts/slideLayout28.xml" ContentType="application/vnd.openxmlformats-officedocument.presentationml.slideLayout+xml"/>
  <Override PartName="/ppt/theme/theme27.xml" ContentType="application/vnd.openxmlformats-officedocument.theme+xml"/>
  <Override PartName="/ppt/slideLayouts/slideLayout29.xml" ContentType="application/vnd.openxmlformats-officedocument.presentationml.slideLayout+xml"/>
  <Override PartName="/ppt/theme/theme28.xml" ContentType="application/vnd.openxmlformats-officedocument.theme+xml"/>
  <Override PartName="/ppt/slideLayouts/slideLayout30.xml" ContentType="application/vnd.openxmlformats-officedocument.presentationml.slideLayout+xml"/>
  <Override PartName="/ppt/theme/theme29.xml" ContentType="application/vnd.openxmlformats-officedocument.theme+xml"/>
  <Override PartName="/ppt/slideLayouts/slideLayout31.xml" ContentType="application/vnd.openxmlformats-officedocument.presentationml.slideLayout+xml"/>
  <Override PartName="/ppt/theme/theme30.xml" ContentType="application/vnd.openxmlformats-officedocument.theme+xml"/>
  <Override PartName="/ppt/slideLayouts/slideLayout32.xml" ContentType="application/vnd.openxmlformats-officedocument.presentationml.slideLayout+xml"/>
  <Override PartName="/ppt/theme/theme31.xml" ContentType="application/vnd.openxmlformats-officedocument.theme+xml"/>
  <Override PartName="/ppt/slideLayouts/slideLayout33.xml" ContentType="application/vnd.openxmlformats-officedocument.presentationml.slideLayout+xml"/>
  <Override PartName="/ppt/theme/theme32.xml" ContentType="application/vnd.openxmlformats-officedocument.theme+xml"/>
  <Override PartName="/ppt/slideLayouts/slideLayout34.xml" ContentType="application/vnd.openxmlformats-officedocument.presentationml.slideLayout+xml"/>
  <Override PartName="/ppt/theme/theme33.xml" ContentType="application/vnd.openxmlformats-officedocument.theme+xml"/>
  <Override PartName="/ppt/slideLayouts/slideLayout35.xml" ContentType="application/vnd.openxmlformats-officedocument.presentationml.slideLayout+xml"/>
  <Override PartName="/ppt/theme/theme34.xml" ContentType="application/vnd.openxmlformats-officedocument.theme+xml"/>
  <Override PartName="/ppt/slideLayouts/slideLayout36.xml" ContentType="application/vnd.openxmlformats-officedocument.presentationml.slideLayout+xml"/>
  <Override PartName="/ppt/theme/theme35.xml" ContentType="application/vnd.openxmlformats-officedocument.theme+xml"/>
  <Override PartName="/ppt/slideLayouts/slideLayout37.xml" ContentType="application/vnd.openxmlformats-officedocument.presentationml.slideLayout+xml"/>
  <Override PartName="/ppt/theme/theme36.xml" ContentType="application/vnd.openxmlformats-officedocument.theme+xml"/>
  <Override PartName="/ppt/slideLayouts/slideLayout38.xml" ContentType="application/vnd.openxmlformats-officedocument.presentationml.slideLayout+xml"/>
  <Override PartName="/ppt/theme/theme37.xml" ContentType="application/vnd.openxmlformats-officedocument.theme+xml"/>
  <Override PartName="/ppt/slideLayouts/slideLayout39.xml" ContentType="application/vnd.openxmlformats-officedocument.presentationml.slideLayout+xml"/>
  <Override PartName="/ppt/theme/theme38.xml" ContentType="application/vnd.openxmlformats-officedocument.theme+xml"/>
  <Override PartName="/ppt/slideLayouts/slideLayout40.xml" ContentType="application/vnd.openxmlformats-officedocument.presentationml.slideLayout+xml"/>
  <Override PartName="/ppt/theme/theme39.xml" ContentType="application/vnd.openxmlformats-officedocument.theme+xml"/>
  <Override PartName="/ppt/slideLayouts/slideLayout41.xml" ContentType="application/vnd.openxmlformats-officedocument.presentationml.slideLayout+xml"/>
  <Override PartName="/ppt/theme/theme40.xml" ContentType="application/vnd.openxmlformats-officedocument.theme+xml"/>
  <Override PartName="/ppt/slideLayouts/slideLayout42.xml" ContentType="application/vnd.openxmlformats-officedocument.presentationml.slideLayout+xml"/>
  <Override PartName="/ppt/theme/theme41.xml" ContentType="application/vnd.openxmlformats-officedocument.theme+xml"/>
  <Override PartName="/ppt/slideLayouts/slideLayout43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  <p:sldMasterId id="2147483671" r:id="rId12"/>
    <p:sldMasterId id="2147483673" r:id="rId13"/>
    <p:sldMasterId id="2147483675" r:id="rId14"/>
    <p:sldMasterId id="2147483677" r:id="rId15"/>
    <p:sldMasterId id="2147483679" r:id="rId16"/>
    <p:sldMasterId id="2147483681" r:id="rId17"/>
    <p:sldMasterId id="2147483683" r:id="rId18"/>
    <p:sldMasterId id="2147483685" r:id="rId19"/>
    <p:sldMasterId id="2147483687" r:id="rId20"/>
    <p:sldMasterId id="2147483689" r:id="rId21"/>
    <p:sldMasterId id="2147483691" r:id="rId22"/>
    <p:sldMasterId id="2147483693" r:id="rId23"/>
    <p:sldMasterId id="2147483695" r:id="rId24"/>
    <p:sldMasterId id="2147483697" r:id="rId25"/>
    <p:sldMasterId id="2147483699" r:id="rId26"/>
    <p:sldMasterId id="2147483701" r:id="rId27"/>
    <p:sldMasterId id="2147483703" r:id="rId28"/>
    <p:sldMasterId id="2147483705" r:id="rId29"/>
    <p:sldMasterId id="2147483707" r:id="rId30"/>
    <p:sldMasterId id="2147483709" r:id="rId31"/>
    <p:sldMasterId id="2147483711" r:id="rId32"/>
    <p:sldMasterId id="2147483713" r:id="rId33"/>
    <p:sldMasterId id="2147483715" r:id="rId34"/>
    <p:sldMasterId id="2147483717" r:id="rId35"/>
    <p:sldMasterId id="2147483719" r:id="rId36"/>
    <p:sldMasterId id="2147483721" r:id="rId37"/>
    <p:sldMasterId id="2147483723" r:id="rId38"/>
    <p:sldMasterId id="2147483725" r:id="rId39"/>
    <p:sldMasterId id="2147483727" r:id="rId40"/>
    <p:sldMasterId id="2147483729" r:id="rId41"/>
    <p:sldMasterId id="2147483731" r:id="rId42"/>
  </p:sldMasterIdLst>
  <p:notesMasterIdLst>
    <p:notesMasterId r:id="rId90"/>
  </p:notesMasterIdLst>
  <p:sldIdLst>
    <p:sldId id="256" r:id="rId43"/>
    <p:sldId id="258" r:id="rId44"/>
    <p:sldId id="260" r:id="rId45"/>
    <p:sldId id="261" r:id="rId46"/>
    <p:sldId id="262" r:id="rId47"/>
    <p:sldId id="263" r:id="rId48"/>
    <p:sldId id="264" r:id="rId49"/>
    <p:sldId id="265" r:id="rId50"/>
    <p:sldId id="266" r:id="rId51"/>
    <p:sldId id="267" r:id="rId52"/>
    <p:sldId id="268" r:id="rId53"/>
    <p:sldId id="269" r:id="rId54"/>
    <p:sldId id="270" r:id="rId55"/>
    <p:sldId id="271" r:id="rId56"/>
    <p:sldId id="272" r:id="rId57"/>
    <p:sldId id="273" r:id="rId58"/>
    <p:sldId id="274" r:id="rId59"/>
    <p:sldId id="257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04" r:id="rId88"/>
    <p:sldId id="259" r:id="rId89"/>
  </p:sldIdLst>
  <p:sldSz cx="9144000" cy="6858000" type="screen4x3"/>
  <p:notesSz cx="6797675" cy="9926638"/>
  <p:defaultTextStyle>
    <a:defPPr>
      <a:defRPr lang="en-US"/>
    </a:defPPr>
    <a:lvl1pPr marL="0" algn="l" defTabSz="8998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9903" algn="l" defTabSz="8998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9813" algn="l" defTabSz="8998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9722" algn="l" defTabSz="8998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99618" algn="l" defTabSz="8998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49529" algn="l" defTabSz="8998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99433" algn="l" defTabSz="8998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49334" algn="l" defTabSz="8998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99234" algn="l" defTabSz="8998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E6EE01-CEF3-4943-8695-AC91F4C725AE}">
          <p14:sldIdLst>
            <p14:sldId id="256"/>
            <p14:sldId id="258"/>
          </p14:sldIdLst>
        </p14:section>
        <p14:section name="Kuha &amp; Jackson" id="{2086998E-4F45-471A-834F-6DEBAE5FA880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57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04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A00C"/>
    <a:srgbClr val="FAE8A8"/>
    <a:srgbClr val="005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5.xml"/><Relationship Id="rId50" Type="http://schemas.openxmlformats.org/officeDocument/2006/relationships/slide" Target="slides/slide8.xml"/><Relationship Id="rId55" Type="http://schemas.openxmlformats.org/officeDocument/2006/relationships/slide" Target="slides/slide13.xml"/><Relationship Id="rId63" Type="http://schemas.openxmlformats.org/officeDocument/2006/relationships/slide" Target="slides/slide21.xml"/><Relationship Id="rId68" Type="http://schemas.openxmlformats.org/officeDocument/2006/relationships/slide" Target="slides/slide26.xml"/><Relationship Id="rId76" Type="http://schemas.openxmlformats.org/officeDocument/2006/relationships/slide" Target="slides/slide34.xml"/><Relationship Id="rId84" Type="http://schemas.openxmlformats.org/officeDocument/2006/relationships/slide" Target="slides/slide42.xml"/><Relationship Id="rId89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3.xml"/><Relationship Id="rId53" Type="http://schemas.openxmlformats.org/officeDocument/2006/relationships/slide" Target="slides/slide11.xml"/><Relationship Id="rId58" Type="http://schemas.openxmlformats.org/officeDocument/2006/relationships/slide" Target="slides/slide16.xml"/><Relationship Id="rId66" Type="http://schemas.openxmlformats.org/officeDocument/2006/relationships/slide" Target="slides/slide24.xml"/><Relationship Id="rId74" Type="http://schemas.openxmlformats.org/officeDocument/2006/relationships/slide" Target="slides/slide32.xml"/><Relationship Id="rId79" Type="http://schemas.openxmlformats.org/officeDocument/2006/relationships/slide" Target="slides/slide37.xml"/><Relationship Id="rId87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9.xml"/><Relationship Id="rId82" Type="http://schemas.openxmlformats.org/officeDocument/2006/relationships/slide" Target="slides/slide40.xml"/><Relationship Id="rId90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1.xml"/><Relationship Id="rId48" Type="http://schemas.openxmlformats.org/officeDocument/2006/relationships/slide" Target="slides/slide6.xml"/><Relationship Id="rId56" Type="http://schemas.openxmlformats.org/officeDocument/2006/relationships/slide" Target="slides/slide14.xml"/><Relationship Id="rId64" Type="http://schemas.openxmlformats.org/officeDocument/2006/relationships/slide" Target="slides/slide22.xml"/><Relationship Id="rId69" Type="http://schemas.openxmlformats.org/officeDocument/2006/relationships/slide" Target="slides/slide27.xml"/><Relationship Id="rId77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9.xml"/><Relationship Id="rId72" Type="http://schemas.openxmlformats.org/officeDocument/2006/relationships/slide" Target="slides/slide30.xml"/><Relationship Id="rId80" Type="http://schemas.openxmlformats.org/officeDocument/2006/relationships/slide" Target="slides/slide38.xml"/><Relationship Id="rId85" Type="http://schemas.openxmlformats.org/officeDocument/2006/relationships/slide" Target="slides/slide43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4.xml"/><Relationship Id="rId59" Type="http://schemas.openxmlformats.org/officeDocument/2006/relationships/slide" Target="slides/slide17.xml"/><Relationship Id="rId67" Type="http://schemas.openxmlformats.org/officeDocument/2006/relationships/slide" Target="slides/slide2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2.xml"/><Relationship Id="rId62" Type="http://schemas.openxmlformats.org/officeDocument/2006/relationships/slide" Target="slides/slide20.xml"/><Relationship Id="rId70" Type="http://schemas.openxmlformats.org/officeDocument/2006/relationships/slide" Target="slides/slide28.xml"/><Relationship Id="rId75" Type="http://schemas.openxmlformats.org/officeDocument/2006/relationships/slide" Target="slides/slide33.xml"/><Relationship Id="rId83" Type="http://schemas.openxmlformats.org/officeDocument/2006/relationships/slide" Target="slides/slide41.xml"/><Relationship Id="rId88" Type="http://schemas.openxmlformats.org/officeDocument/2006/relationships/slide" Target="slides/slide4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7.xml"/><Relationship Id="rId57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2.xml"/><Relationship Id="rId52" Type="http://schemas.openxmlformats.org/officeDocument/2006/relationships/slide" Target="slides/slide10.xml"/><Relationship Id="rId60" Type="http://schemas.openxmlformats.org/officeDocument/2006/relationships/slide" Target="slides/slide18.xml"/><Relationship Id="rId65" Type="http://schemas.openxmlformats.org/officeDocument/2006/relationships/slide" Target="slides/slide23.xml"/><Relationship Id="rId73" Type="http://schemas.openxmlformats.org/officeDocument/2006/relationships/slide" Target="slides/slide31.xml"/><Relationship Id="rId78" Type="http://schemas.openxmlformats.org/officeDocument/2006/relationships/slide" Target="slides/slide36.xml"/><Relationship Id="rId81" Type="http://schemas.openxmlformats.org/officeDocument/2006/relationships/slide" Target="slides/slide39.xml"/><Relationship Id="rId86" Type="http://schemas.openxmlformats.org/officeDocument/2006/relationships/slide" Target="slides/slide44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CCF55-8432-46F2-8A9E-096C445B9B1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7F9EA-F25D-42B6-8F7B-0E2F10284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9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98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9903" algn="l" defTabSz="8998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9813" algn="l" defTabSz="8998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9722" algn="l" defTabSz="8998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99618" algn="l" defTabSz="8998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49529" algn="l" defTabSz="8998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99433" algn="l" defTabSz="8998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49334" algn="l" defTabSz="8998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99234" algn="l" defTabSz="8998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59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51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76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0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30’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85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Range of criteria from these dimensions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10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87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33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28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00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29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85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30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8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31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8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32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8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3FE8B-53F1-40A9-96CB-7F33E1CFC24D}" type="slidenum">
              <a:rPr lang="nl-NL" altLang="nl-NL">
                <a:solidFill>
                  <a:prstClr val="black"/>
                </a:solidFill>
              </a:rPr>
              <a:pPr/>
              <a:t>33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719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34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06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3649B-ED28-4814-9A67-0E1D4238032F}" type="slidenum">
              <a:rPr lang="nl-NL" altLang="nl-NL">
                <a:solidFill>
                  <a:prstClr val="black"/>
                </a:solidFill>
              </a:rPr>
              <a:pPr/>
              <a:t>35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28545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36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781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38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37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40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37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41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945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0822" lvl="1">
              <a:lnSpc>
                <a:spcPct val="90000"/>
              </a:lnSpc>
            </a:pPr>
            <a:endParaRPr lang="nl-NL" altLang="nl-NL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42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82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43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3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44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025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6CA4-EC22-434A-8E36-CA5B693E11D3}" type="slidenum">
              <a:rPr lang="nl-NL" smtClean="0">
                <a:solidFill>
                  <a:prstClr val="black"/>
                </a:solidFill>
              </a:rPr>
              <a:pPr/>
              <a:t>45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541" y="2132857"/>
            <a:ext cx="7772400" cy="1470025"/>
          </a:xfrm>
        </p:spPr>
        <p:txBody>
          <a:bodyPr>
            <a:normAutofit/>
          </a:bodyPr>
          <a:lstStyle>
            <a:lvl1pPr algn="l">
              <a:defRPr sz="36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00506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546B"/>
                </a:solidFill>
                <a:latin typeface="Arial" pitchFamily="34" charset="0"/>
                <a:cs typeface="Arial" pitchFamily="34" charset="0"/>
              </a:defRPr>
            </a:lvl1pPr>
            <a:lvl2pPr marL="44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9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9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9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9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C2E3-A953-4D53-BD96-4BF0F9C1BC5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4" y="476673"/>
            <a:ext cx="1621232" cy="761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03" y="523060"/>
            <a:ext cx="2359154" cy="20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17233"/>
            <a:ext cx="4932040" cy="95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5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75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97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97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757"/>
            <a:fld id="{81D60167-4931-47E6-BA6A-407CBD079E47}" type="slidenum">
              <a:rPr lang="en-GB" spc="-129" smtClean="0"/>
              <a:pPr marL="49757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61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925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925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815"/>
            <a:fld id="{81D60167-4931-47E6-BA6A-407CBD079E47}" type="slidenum">
              <a:rPr lang="en-GB" spc="-129" smtClean="0"/>
              <a:pPr marL="49815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46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957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957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884"/>
            <a:fld id="{81D60167-4931-47E6-BA6A-407CBD079E47}" type="slidenum">
              <a:rPr lang="en-GB" spc="-129" smtClean="0"/>
              <a:pPr marL="49884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28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993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993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956"/>
            <a:fld id="{81D60167-4931-47E6-BA6A-407CBD079E47}" type="slidenum">
              <a:rPr lang="en-GB" spc="-129" smtClean="0"/>
              <a:pPr marL="49956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08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5032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5032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50041"/>
            <a:fld id="{81D60167-4931-47E6-BA6A-407CBD079E47}" type="slidenum">
              <a:rPr lang="en-GB" spc="-129" smtClean="0"/>
              <a:pPr marL="50041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86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5076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5076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50136"/>
            <a:fld id="{81D60167-4931-47E6-BA6A-407CBD079E47}" type="slidenum">
              <a:rPr lang="en-GB" spc="-129" smtClean="0"/>
              <a:pPr marL="50136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62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5124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5124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50239"/>
            <a:fld id="{81D60167-4931-47E6-BA6A-407CBD079E47}" type="slidenum">
              <a:rPr lang="en-GB" spc="-129" smtClean="0"/>
              <a:pPr marL="50239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hthoe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F137B3-4F93-49AC-82AC-2886298644DF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B01B634-1027-45D5-AF03-E6E3899F3132}" type="slidenum">
              <a:rPr lang="nl-NL" smtClean="0">
                <a:solidFill>
                  <a:prstClr val="white"/>
                </a:solidFill>
              </a:rPr>
              <a:pPr/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LT Std" pitchFamily="34" charset="0"/>
              </a:defRPr>
            </a:lvl1pPr>
            <a:lvl2pPr>
              <a:defRPr>
                <a:latin typeface="Helvetica LT Std" pitchFamily="34" charset="0"/>
              </a:defRPr>
            </a:lvl2pPr>
            <a:lvl3pPr>
              <a:defRPr>
                <a:latin typeface="Helvetica LT Std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CBCD-5BE0-4CED-B1B1-5246308DE0AA}" type="datetime1">
              <a:rPr lang="en-GB" smtClean="0"/>
              <a:t>11/09/2019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C2E3-A953-4D53-BD96-4BF0F9C1BC5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09" y="5805264"/>
            <a:ext cx="3801249" cy="738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3" b="21155"/>
          <a:stretch/>
        </p:blipFill>
        <p:spPr>
          <a:xfrm>
            <a:off x="323528" y="5862098"/>
            <a:ext cx="1552657" cy="81796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67544" y="1268760"/>
            <a:ext cx="8208912" cy="0"/>
          </a:xfrm>
          <a:prstGeom prst="line">
            <a:avLst/>
          </a:prstGeom>
          <a:ln w="15875">
            <a:solidFill>
              <a:srgbClr val="C6A0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75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FD46E2-B788-4E1A-8813-054FE6B8B21E}" type="datetime1">
              <a:rPr lang="nl-NL" altLang="nl-NL" smtClean="0">
                <a:solidFill>
                  <a:srgbClr val="A09781"/>
                </a:solidFill>
              </a:rPr>
              <a:pPr/>
              <a:t>11-9-2019</a:t>
            </a:fld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AA6ACB-B77F-4FA0-B3AE-8F701F4AA4A5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5836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04B4A5-BAC7-4D40-930B-202133C8E95B}" type="datetime1">
              <a:rPr lang="nl-NL" altLang="nl-NL" smtClean="0">
                <a:solidFill>
                  <a:srgbClr val="A09781"/>
                </a:solidFill>
              </a:rPr>
              <a:pPr/>
              <a:t>11-9-2019</a:t>
            </a:fld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446297-ADC0-4CE8-8400-774DE05B1E01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0044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19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10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10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571"/>
            <a:fld id="{81D60167-4931-47E6-BA6A-407CBD079E47}" type="slidenum">
              <a:rPr lang="en-GB" spc="-129" smtClean="0"/>
              <a:pPr marL="49571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AFCA31-00E2-4F5D-8E05-4C607254114C}" type="datetime1">
              <a:rPr lang="nl-NL" altLang="nl-NL" smtClean="0">
                <a:solidFill>
                  <a:srgbClr val="A09781"/>
                </a:solidFill>
              </a:rPr>
              <a:pPr/>
              <a:t>11-9-2019</a:t>
            </a:fld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EC7F0F-1816-498E-AFB7-F9583DD684F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0330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AFCA31-00E2-4F5D-8E05-4C607254114C}" type="datetime1">
              <a:rPr lang="nl-NL" altLang="nl-NL" smtClean="0">
                <a:solidFill>
                  <a:srgbClr val="A09781"/>
                </a:solidFill>
              </a:rPr>
              <a:pPr/>
              <a:t>11-9-2019</a:t>
            </a:fld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EC7F0F-1816-498E-AFB7-F9583DD684F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0330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AFCA31-00E2-4F5D-8E05-4C607254114C}" type="datetime1">
              <a:rPr lang="nl-NL" altLang="nl-NL" smtClean="0">
                <a:solidFill>
                  <a:srgbClr val="A09781"/>
                </a:solidFill>
              </a:rPr>
              <a:pPr/>
              <a:t>11-9-2019</a:t>
            </a:fld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EC7F0F-1816-498E-AFB7-F9583DD684F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0330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AFCA31-00E2-4F5D-8E05-4C607254114C}" type="datetime1">
              <a:rPr lang="nl-NL" altLang="nl-NL" smtClean="0">
                <a:solidFill>
                  <a:srgbClr val="A09781"/>
                </a:solidFill>
              </a:rPr>
              <a:pPr/>
              <a:t>11-9-2019</a:t>
            </a:fld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EC7F0F-1816-498E-AFB7-F9583DD684F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0330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AFCA31-00E2-4F5D-8E05-4C607254114C}" type="datetime1">
              <a:rPr lang="nl-NL" altLang="nl-NL" smtClean="0">
                <a:solidFill>
                  <a:srgbClr val="A09781"/>
                </a:solidFill>
              </a:rPr>
              <a:pPr/>
              <a:t>11-9-2019</a:t>
            </a:fld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EC7F0F-1816-498E-AFB7-F9583DD684F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0330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AFCA31-00E2-4F5D-8E05-4C607254114C}" type="datetime1">
              <a:rPr lang="nl-NL" altLang="nl-NL" smtClean="0">
                <a:solidFill>
                  <a:srgbClr val="A09781"/>
                </a:solidFill>
              </a:rPr>
              <a:pPr/>
              <a:t>11-9-2019</a:t>
            </a:fld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EC7F0F-1816-498E-AFB7-F9583DD684F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0330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AFCA31-00E2-4F5D-8E05-4C607254114C}" type="datetime1">
              <a:rPr lang="nl-NL" altLang="nl-NL" smtClean="0">
                <a:solidFill>
                  <a:srgbClr val="A09781"/>
                </a:solidFill>
              </a:rPr>
              <a:pPr/>
              <a:t>11-9-2019</a:t>
            </a:fld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EC7F0F-1816-498E-AFB7-F9583DD684F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033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17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14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14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579"/>
            <a:fld id="{81D60167-4931-47E6-BA6A-407CBD079E47}" type="slidenum">
              <a:rPr lang="en-GB" spc="-129" smtClean="0"/>
              <a:pPr marL="49579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936-A750-4F54-AAB7-D375BAF7B783}" type="datetime1">
              <a:rPr lang="nl-NL" smtClean="0">
                <a:solidFill>
                  <a:srgbClr val="A09781"/>
                </a:solidFill>
              </a:rPr>
              <a:pPr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B634-1027-45D5-AF03-E6E3899F31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15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18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18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587"/>
            <a:fld id="{81D60167-4931-47E6-BA6A-407CBD079E47}" type="slidenum">
              <a:rPr lang="en-GB" spc="-129" smtClean="0"/>
              <a:pPr marL="49587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11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26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26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603"/>
            <a:fld id="{81D60167-4931-47E6-BA6A-407CBD079E47}" type="slidenum">
              <a:rPr lang="en-GB" spc="-129" smtClean="0"/>
              <a:pPr marL="49603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05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38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38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628"/>
            <a:fld id="{81D60167-4931-47E6-BA6A-407CBD079E47}" type="slidenum">
              <a:rPr lang="en-GB" spc="-129" smtClean="0"/>
              <a:pPr marL="49628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97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54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54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664"/>
            <a:fld id="{81D60167-4931-47E6-BA6A-407CBD079E47}" type="slidenum">
              <a:rPr lang="en-GB" spc="-129" smtClean="0"/>
              <a:pPr marL="49664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5"/>
            <a:ext cx="8765942" cy="430886"/>
          </a:xfrm>
        </p:spPr>
        <p:txBody>
          <a:bodyPr lIns="0" tIns="0" rIns="0" bIns="0"/>
          <a:lstStyle>
            <a:lvl1pPr>
              <a:defRPr sz="28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87" y="2137760"/>
            <a:ext cx="8636531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74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74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704"/>
            <a:fld id="{81D60167-4931-47E6-BA6A-407CBD079E47}" type="slidenum">
              <a:rPr lang="en-GB" spc="-129" smtClean="0"/>
              <a:pPr marL="49704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2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6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7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8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9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1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2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3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4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5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6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7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8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9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1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2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vert="horz" lIns="89980" tIns="44991" rIns="89980" bIns="4499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383"/>
            <a:ext cx="8229600" cy="4525963"/>
          </a:xfrm>
          <a:prstGeom prst="rect">
            <a:avLst/>
          </a:prstGeom>
        </p:spPr>
        <p:txBody>
          <a:bodyPr vert="horz" lIns="89980" tIns="44991" rIns="89980" bIns="4499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32"/>
            <a:ext cx="2133600" cy="365125"/>
          </a:xfrm>
          <a:prstGeom prst="rect">
            <a:avLst/>
          </a:prstGeom>
        </p:spPr>
        <p:txBody>
          <a:bodyPr vert="horz" lIns="89980" tIns="44991" rIns="89980" bIns="449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B1E08-DD8F-4705-B760-0F30C37B55B8}" type="datetime1">
              <a:rPr lang="en-GB" smtClean="0"/>
              <a:t>11/09/2019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61" y="6356532"/>
            <a:ext cx="2895600" cy="365125"/>
          </a:xfrm>
          <a:prstGeom prst="rect">
            <a:avLst/>
          </a:prstGeom>
        </p:spPr>
        <p:txBody>
          <a:bodyPr vert="horz" lIns="89980" tIns="44991" rIns="89980" bIns="449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32"/>
            <a:ext cx="2133600" cy="365125"/>
          </a:xfrm>
          <a:prstGeom prst="rect">
            <a:avLst/>
          </a:prstGeom>
        </p:spPr>
        <p:txBody>
          <a:bodyPr vert="horz" lIns="89980" tIns="44991" rIns="89980" bIns="449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19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899813" rtl="0" eaLnBrk="1" latinLnBrk="0" hangingPunct="1">
        <a:spcBef>
          <a:spcPct val="0"/>
        </a:spcBef>
        <a:buNone/>
        <a:defRPr sz="3600" b="0" kern="1200">
          <a:solidFill>
            <a:srgbClr val="00546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899813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00546B"/>
          </a:solidFill>
          <a:latin typeface="Arial" pitchFamily="34" charset="0"/>
          <a:ea typeface="+mn-ea"/>
          <a:cs typeface="Arial" pitchFamily="34" charset="0"/>
        </a:defRPr>
      </a:lvl1pPr>
      <a:lvl2pPr marL="731098" indent="-281190" algn="l" defTabSz="89981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0546B"/>
          </a:solidFill>
          <a:latin typeface="Arial" pitchFamily="34" charset="0"/>
          <a:ea typeface="+mn-ea"/>
          <a:cs typeface="Arial" pitchFamily="34" charset="0"/>
        </a:defRPr>
      </a:lvl2pPr>
      <a:lvl3pPr marL="1124765" indent="-224952" algn="l" defTabSz="89981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546B"/>
          </a:solidFill>
          <a:latin typeface="Arial" pitchFamily="34" charset="0"/>
          <a:ea typeface="+mn-ea"/>
          <a:cs typeface="Arial" pitchFamily="34" charset="0"/>
        </a:defRPr>
      </a:lvl3pPr>
      <a:lvl4pPr marL="1574668" indent="-224952" algn="l" defTabSz="8998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546B"/>
          </a:solidFill>
          <a:latin typeface="Frutiger LT Std 47 Light Cn" pitchFamily="34" charset="0"/>
          <a:ea typeface="+mn-ea"/>
          <a:cs typeface="+mn-cs"/>
        </a:defRPr>
      </a:lvl4pPr>
      <a:lvl5pPr marL="2024574" indent="-224952" algn="l" defTabSz="8998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546B"/>
          </a:solidFill>
          <a:latin typeface="Frutiger LT Std 47 Light Cn" pitchFamily="34" charset="0"/>
          <a:ea typeface="+mn-ea"/>
          <a:cs typeface="+mn-cs"/>
        </a:defRPr>
      </a:lvl5pPr>
      <a:lvl6pPr marL="2474479" indent="-224952" algn="l" defTabSz="8998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4385" indent="-224952" algn="l" defTabSz="8998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4290" indent="-224952" algn="l" defTabSz="8998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24184" indent="-224952" algn="l" defTabSz="8998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903" algn="l" defTabSz="899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9813" algn="l" defTabSz="899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722" algn="l" defTabSz="899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618" algn="l" defTabSz="899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529" algn="l" defTabSz="899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9433" algn="l" defTabSz="899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334" algn="l" defTabSz="899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234" algn="l" defTabSz="899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30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93028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59" y="2137884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929" defTabSz="1793028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929" defTabSz="1793028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445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823" defTabSz="1793028"/>
            <a:fld id="{81D60167-4931-47E6-BA6A-407CBD079E47}" type="slidenum">
              <a:rPr lang="en-GB" spc="-129" smtClean="0"/>
              <a:pPr marL="49823" defTabSz="1793028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6514">
        <a:defRPr>
          <a:latin typeface="+mn-lt"/>
          <a:ea typeface="+mn-ea"/>
          <a:cs typeface="+mn-cs"/>
        </a:defRPr>
      </a:lvl2pPr>
      <a:lvl3pPr marL="1793028">
        <a:defRPr>
          <a:latin typeface="+mn-lt"/>
          <a:ea typeface="+mn-ea"/>
          <a:cs typeface="+mn-cs"/>
        </a:defRPr>
      </a:lvl3pPr>
      <a:lvl4pPr marL="2689550">
        <a:defRPr>
          <a:latin typeface="+mn-lt"/>
          <a:ea typeface="+mn-ea"/>
          <a:cs typeface="+mn-cs"/>
        </a:defRPr>
      </a:lvl4pPr>
      <a:lvl5pPr marL="3586059">
        <a:defRPr>
          <a:latin typeface="+mn-lt"/>
          <a:ea typeface="+mn-ea"/>
          <a:cs typeface="+mn-cs"/>
        </a:defRPr>
      </a:lvl5pPr>
      <a:lvl6pPr marL="4482577">
        <a:defRPr>
          <a:latin typeface="+mn-lt"/>
          <a:ea typeface="+mn-ea"/>
          <a:cs typeface="+mn-cs"/>
        </a:defRPr>
      </a:lvl6pPr>
      <a:lvl7pPr marL="5379091">
        <a:defRPr>
          <a:latin typeface="+mn-lt"/>
          <a:ea typeface="+mn-ea"/>
          <a:cs typeface="+mn-cs"/>
        </a:defRPr>
      </a:lvl7pPr>
      <a:lvl8pPr marL="6275613">
        <a:defRPr>
          <a:latin typeface="+mn-lt"/>
          <a:ea typeface="+mn-ea"/>
          <a:cs typeface="+mn-cs"/>
        </a:defRPr>
      </a:lvl8pPr>
      <a:lvl9pPr marL="717212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6514">
        <a:defRPr>
          <a:latin typeface="+mn-lt"/>
          <a:ea typeface="+mn-ea"/>
          <a:cs typeface="+mn-cs"/>
        </a:defRPr>
      </a:lvl2pPr>
      <a:lvl3pPr marL="1793028">
        <a:defRPr>
          <a:latin typeface="+mn-lt"/>
          <a:ea typeface="+mn-ea"/>
          <a:cs typeface="+mn-cs"/>
        </a:defRPr>
      </a:lvl3pPr>
      <a:lvl4pPr marL="2689550">
        <a:defRPr>
          <a:latin typeface="+mn-lt"/>
          <a:ea typeface="+mn-ea"/>
          <a:cs typeface="+mn-cs"/>
        </a:defRPr>
      </a:lvl4pPr>
      <a:lvl5pPr marL="3586059">
        <a:defRPr>
          <a:latin typeface="+mn-lt"/>
          <a:ea typeface="+mn-ea"/>
          <a:cs typeface="+mn-cs"/>
        </a:defRPr>
      </a:lvl5pPr>
      <a:lvl6pPr marL="4482577">
        <a:defRPr>
          <a:latin typeface="+mn-lt"/>
          <a:ea typeface="+mn-ea"/>
          <a:cs typeface="+mn-cs"/>
        </a:defRPr>
      </a:lvl6pPr>
      <a:lvl7pPr marL="5379091">
        <a:defRPr>
          <a:latin typeface="+mn-lt"/>
          <a:ea typeface="+mn-ea"/>
          <a:cs typeface="+mn-cs"/>
        </a:defRPr>
      </a:lvl7pPr>
      <a:lvl8pPr marL="6275613">
        <a:defRPr>
          <a:latin typeface="+mn-lt"/>
          <a:ea typeface="+mn-ea"/>
          <a:cs typeface="+mn-cs"/>
        </a:defRPr>
      </a:lvl8pPr>
      <a:lvl9pPr marL="7172129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30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95534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44" y="2137868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961" defTabSz="1795534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961" defTabSz="1795534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430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892" defTabSz="1795534"/>
            <a:fld id="{81D60167-4931-47E6-BA6A-407CBD079E47}" type="slidenum">
              <a:rPr lang="en-GB" spc="-129" smtClean="0"/>
              <a:pPr marL="49892" defTabSz="1795534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7767">
        <a:defRPr>
          <a:latin typeface="+mn-lt"/>
          <a:ea typeface="+mn-ea"/>
          <a:cs typeface="+mn-cs"/>
        </a:defRPr>
      </a:lvl2pPr>
      <a:lvl3pPr marL="1795534">
        <a:defRPr>
          <a:latin typeface="+mn-lt"/>
          <a:ea typeface="+mn-ea"/>
          <a:cs typeface="+mn-cs"/>
        </a:defRPr>
      </a:lvl3pPr>
      <a:lvl4pPr marL="2693309">
        <a:defRPr>
          <a:latin typeface="+mn-lt"/>
          <a:ea typeface="+mn-ea"/>
          <a:cs typeface="+mn-cs"/>
        </a:defRPr>
      </a:lvl4pPr>
      <a:lvl5pPr marL="3591081">
        <a:defRPr>
          <a:latin typeface="+mn-lt"/>
          <a:ea typeface="+mn-ea"/>
          <a:cs typeface="+mn-cs"/>
        </a:defRPr>
      </a:lvl5pPr>
      <a:lvl6pPr marL="4488852">
        <a:defRPr>
          <a:latin typeface="+mn-lt"/>
          <a:ea typeface="+mn-ea"/>
          <a:cs typeface="+mn-cs"/>
        </a:defRPr>
      </a:lvl6pPr>
      <a:lvl7pPr marL="5386621">
        <a:defRPr>
          <a:latin typeface="+mn-lt"/>
          <a:ea typeface="+mn-ea"/>
          <a:cs typeface="+mn-cs"/>
        </a:defRPr>
      </a:lvl7pPr>
      <a:lvl8pPr marL="6284398">
        <a:defRPr>
          <a:latin typeface="+mn-lt"/>
          <a:ea typeface="+mn-ea"/>
          <a:cs typeface="+mn-cs"/>
        </a:defRPr>
      </a:lvl8pPr>
      <a:lvl9pPr marL="718216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7767">
        <a:defRPr>
          <a:latin typeface="+mn-lt"/>
          <a:ea typeface="+mn-ea"/>
          <a:cs typeface="+mn-cs"/>
        </a:defRPr>
      </a:lvl2pPr>
      <a:lvl3pPr marL="1795534">
        <a:defRPr>
          <a:latin typeface="+mn-lt"/>
          <a:ea typeface="+mn-ea"/>
          <a:cs typeface="+mn-cs"/>
        </a:defRPr>
      </a:lvl3pPr>
      <a:lvl4pPr marL="2693309">
        <a:defRPr>
          <a:latin typeface="+mn-lt"/>
          <a:ea typeface="+mn-ea"/>
          <a:cs typeface="+mn-cs"/>
        </a:defRPr>
      </a:lvl4pPr>
      <a:lvl5pPr marL="3591081">
        <a:defRPr>
          <a:latin typeface="+mn-lt"/>
          <a:ea typeface="+mn-ea"/>
          <a:cs typeface="+mn-cs"/>
        </a:defRPr>
      </a:lvl5pPr>
      <a:lvl6pPr marL="4488852">
        <a:defRPr>
          <a:latin typeface="+mn-lt"/>
          <a:ea typeface="+mn-ea"/>
          <a:cs typeface="+mn-cs"/>
        </a:defRPr>
      </a:lvl6pPr>
      <a:lvl7pPr marL="5386621">
        <a:defRPr>
          <a:latin typeface="+mn-lt"/>
          <a:ea typeface="+mn-ea"/>
          <a:cs typeface="+mn-cs"/>
        </a:defRPr>
      </a:lvl7pPr>
      <a:lvl8pPr marL="6284398">
        <a:defRPr>
          <a:latin typeface="+mn-lt"/>
          <a:ea typeface="+mn-ea"/>
          <a:cs typeface="+mn-cs"/>
        </a:defRPr>
      </a:lvl8pPr>
      <a:lvl9pPr marL="7182167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30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98363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26" y="2137850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997" defTabSz="1798363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997" defTabSz="1798363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412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964" defTabSz="1798363"/>
            <a:fld id="{81D60167-4931-47E6-BA6A-407CBD079E47}" type="slidenum">
              <a:rPr lang="en-GB" spc="-129" smtClean="0"/>
              <a:pPr marL="49964" defTabSz="1798363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9177">
        <a:defRPr>
          <a:latin typeface="+mn-lt"/>
          <a:ea typeface="+mn-ea"/>
          <a:cs typeface="+mn-cs"/>
        </a:defRPr>
      </a:lvl2pPr>
      <a:lvl3pPr marL="1798363">
        <a:defRPr>
          <a:latin typeface="+mn-lt"/>
          <a:ea typeface="+mn-ea"/>
          <a:cs typeface="+mn-cs"/>
        </a:defRPr>
      </a:lvl3pPr>
      <a:lvl4pPr marL="2697555">
        <a:defRPr>
          <a:latin typeface="+mn-lt"/>
          <a:ea typeface="+mn-ea"/>
          <a:cs typeface="+mn-cs"/>
        </a:defRPr>
      </a:lvl4pPr>
      <a:lvl5pPr marL="3596738">
        <a:defRPr>
          <a:latin typeface="+mn-lt"/>
          <a:ea typeface="+mn-ea"/>
          <a:cs typeface="+mn-cs"/>
        </a:defRPr>
      </a:lvl5pPr>
      <a:lvl6pPr marL="4495920">
        <a:defRPr>
          <a:latin typeface="+mn-lt"/>
          <a:ea typeface="+mn-ea"/>
          <a:cs typeface="+mn-cs"/>
        </a:defRPr>
      </a:lvl6pPr>
      <a:lvl7pPr marL="5395105">
        <a:defRPr>
          <a:latin typeface="+mn-lt"/>
          <a:ea typeface="+mn-ea"/>
          <a:cs typeface="+mn-cs"/>
        </a:defRPr>
      </a:lvl7pPr>
      <a:lvl8pPr marL="6294293">
        <a:defRPr>
          <a:latin typeface="+mn-lt"/>
          <a:ea typeface="+mn-ea"/>
          <a:cs typeface="+mn-cs"/>
        </a:defRPr>
      </a:lvl8pPr>
      <a:lvl9pPr marL="71934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9177">
        <a:defRPr>
          <a:latin typeface="+mn-lt"/>
          <a:ea typeface="+mn-ea"/>
          <a:cs typeface="+mn-cs"/>
        </a:defRPr>
      </a:lvl2pPr>
      <a:lvl3pPr marL="1798363">
        <a:defRPr>
          <a:latin typeface="+mn-lt"/>
          <a:ea typeface="+mn-ea"/>
          <a:cs typeface="+mn-cs"/>
        </a:defRPr>
      </a:lvl3pPr>
      <a:lvl4pPr marL="2697555">
        <a:defRPr>
          <a:latin typeface="+mn-lt"/>
          <a:ea typeface="+mn-ea"/>
          <a:cs typeface="+mn-cs"/>
        </a:defRPr>
      </a:lvl4pPr>
      <a:lvl5pPr marL="3596738">
        <a:defRPr>
          <a:latin typeface="+mn-lt"/>
          <a:ea typeface="+mn-ea"/>
          <a:cs typeface="+mn-cs"/>
        </a:defRPr>
      </a:lvl5pPr>
      <a:lvl6pPr marL="4495920">
        <a:defRPr>
          <a:latin typeface="+mn-lt"/>
          <a:ea typeface="+mn-ea"/>
          <a:cs typeface="+mn-cs"/>
        </a:defRPr>
      </a:lvl6pPr>
      <a:lvl7pPr marL="5395105">
        <a:defRPr>
          <a:latin typeface="+mn-lt"/>
          <a:ea typeface="+mn-ea"/>
          <a:cs typeface="+mn-cs"/>
        </a:defRPr>
      </a:lvl7pPr>
      <a:lvl8pPr marL="6294293">
        <a:defRPr>
          <a:latin typeface="+mn-lt"/>
          <a:ea typeface="+mn-ea"/>
          <a:cs typeface="+mn-cs"/>
        </a:defRPr>
      </a:lvl8pPr>
      <a:lvl9pPr marL="7193474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30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801513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06" y="2137830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5036" defTabSz="1801513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5036" defTabSz="1801513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392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50049" defTabSz="1801513"/>
            <a:fld id="{81D60167-4931-47E6-BA6A-407CBD079E47}" type="slidenum">
              <a:rPr lang="en-GB" spc="-129" smtClean="0"/>
              <a:pPr marL="50049" defTabSz="1801513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0747">
        <a:defRPr>
          <a:latin typeface="+mn-lt"/>
          <a:ea typeface="+mn-ea"/>
          <a:cs typeface="+mn-cs"/>
        </a:defRPr>
      </a:lvl2pPr>
      <a:lvl3pPr marL="1801513">
        <a:defRPr>
          <a:latin typeface="+mn-lt"/>
          <a:ea typeface="+mn-ea"/>
          <a:cs typeface="+mn-cs"/>
        </a:defRPr>
      </a:lvl3pPr>
      <a:lvl4pPr marL="2702274">
        <a:defRPr>
          <a:latin typeface="+mn-lt"/>
          <a:ea typeface="+mn-ea"/>
          <a:cs typeface="+mn-cs"/>
        </a:defRPr>
      </a:lvl4pPr>
      <a:lvl5pPr marL="3603029">
        <a:defRPr>
          <a:latin typeface="+mn-lt"/>
          <a:ea typeface="+mn-ea"/>
          <a:cs typeface="+mn-cs"/>
        </a:defRPr>
      </a:lvl5pPr>
      <a:lvl6pPr marL="4503789">
        <a:defRPr>
          <a:latin typeface="+mn-lt"/>
          <a:ea typeface="+mn-ea"/>
          <a:cs typeface="+mn-cs"/>
        </a:defRPr>
      </a:lvl6pPr>
      <a:lvl7pPr marL="5404546">
        <a:defRPr>
          <a:latin typeface="+mn-lt"/>
          <a:ea typeface="+mn-ea"/>
          <a:cs typeface="+mn-cs"/>
        </a:defRPr>
      </a:lvl7pPr>
      <a:lvl8pPr marL="6305308">
        <a:defRPr>
          <a:latin typeface="+mn-lt"/>
          <a:ea typeface="+mn-ea"/>
          <a:cs typeface="+mn-cs"/>
        </a:defRPr>
      </a:lvl8pPr>
      <a:lvl9pPr marL="720606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0747">
        <a:defRPr>
          <a:latin typeface="+mn-lt"/>
          <a:ea typeface="+mn-ea"/>
          <a:cs typeface="+mn-cs"/>
        </a:defRPr>
      </a:lvl2pPr>
      <a:lvl3pPr marL="1801513">
        <a:defRPr>
          <a:latin typeface="+mn-lt"/>
          <a:ea typeface="+mn-ea"/>
          <a:cs typeface="+mn-cs"/>
        </a:defRPr>
      </a:lvl3pPr>
      <a:lvl4pPr marL="2702274">
        <a:defRPr>
          <a:latin typeface="+mn-lt"/>
          <a:ea typeface="+mn-ea"/>
          <a:cs typeface="+mn-cs"/>
        </a:defRPr>
      </a:lvl4pPr>
      <a:lvl5pPr marL="3603029">
        <a:defRPr>
          <a:latin typeface="+mn-lt"/>
          <a:ea typeface="+mn-ea"/>
          <a:cs typeface="+mn-cs"/>
        </a:defRPr>
      </a:lvl5pPr>
      <a:lvl6pPr marL="4503789">
        <a:defRPr>
          <a:latin typeface="+mn-lt"/>
          <a:ea typeface="+mn-ea"/>
          <a:cs typeface="+mn-cs"/>
        </a:defRPr>
      </a:lvl6pPr>
      <a:lvl7pPr marL="5404546">
        <a:defRPr>
          <a:latin typeface="+mn-lt"/>
          <a:ea typeface="+mn-ea"/>
          <a:cs typeface="+mn-cs"/>
        </a:defRPr>
      </a:lvl7pPr>
      <a:lvl8pPr marL="6305308">
        <a:defRPr>
          <a:latin typeface="+mn-lt"/>
          <a:ea typeface="+mn-ea"/>
          <a:cs typeface="+mn-cs"/>
        </a:defRPr>
      </a:lvl8pPr>
      <a:lvl9pPr marL="7206063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30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804981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84" y="2137808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5080" defTabSz="1804981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5080" defTabSz="1804981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370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50144" defTabSz="1804981"/>
            <a:fld id="{81D60167-4931-47E6-BA6A-407CBD079E47}" type="slidenum">
              <a:rPr lang="en-GB" spc="-129" smtClean="0"/>
              <a:pPr marL="50144" defTabSz="1804981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2483">
        <a:defRPr>
          <a:latin typeface="+mn-lt"/>
          <a:ea typeface="+mn-ea"/>
          <a:cs typeface="+mn-cs"/>
        </a:defRPr>
      </a:lvl2pPr>
      <a:lvl3pPr marL="1804981">
        <a:defRPr>
          <a:latin typeface="+mn-lt"/>
          <a:ea typeface="+mn-ea"/>
          <a:cs typeface="+mn-cs"/>
        </a:defRPr>
      </a:lvl3pPr>
      <a:lvl4pPr marL="2707476">
        <a:defRPr>
          <a:latin typeface="+mn-lt"/>
          <a:ea typeface="+mn-ea"/>
          <a:cs typeface="+mn-cs"/>
        </a:defRPr>
      </a:lvl4pPr>
      <a:lvl5pPr marL="3609964">
        <a:defRPr>
          <a:latin typeface="+mn-lt"/>
          <a:ea typeface="+mn-ea"/>
          <a:cs typeface="+mn-cs"/>
        </a:defRPr>
      </a:lvl5pPr>
      <a:lvl6pPr marL="4512459">
        <a:defRPr>
          <a:latin typeface="+mn-lt"/>
          <a:ea typeface="+mn-ea"/>
          <a:cs typeface="+mn-cs"/>
        </a:defRPr>
      </a:lvl6pPr>
      <a:lvl7pPr marL="5414950">
        <a:defRPr>
          <a:latin typeface="+mn-lt"/>
          <a:ea typeface="+mn-ea"/>
          <a:cs typeface="+mn-cs"/>
        </a:defRPr>
      </a:lvl7pPr>
      <a:lvl8pPr marL="6317444">
        <a:defRPr>
          <a:latin typeface="+mn-lt"/>
          <a:ea typeface="+mn-ea"/>
          <a:cs typeface="+mn-cs"/>
        </a:defRPr>
      </a:lvl8pPr>
      <a:lvl9pPr marL="721993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2483">
        <a:defRPr>
          <a:latin typeface="+mn-lt"/>
          <a:ea typeface="+mn-ea"/>
          <a:cs typeface="+mn-cs"/>
        </a:defRPr>
      </a:lvl2pPr>
      <a:lvl3pPr marL="1804981">
        <a:defRPr>
          <a:latin typeface="+mn-lt"/>
          <a:ea typeface="+mn-ea"/>
          <a:cs typeface="+mn-cs"/>
        </a:defRPr>
      </a:lvl3pPr>
      <a:lvl4pPr marL="2707476">
        <a:defRPr>
          <a:latin typeface="+mn-lt"/>
          <a:ea typeface="+mn-ea"/>
          <a:cs typeface="+mn-cs"/>
        </a:defRPr>
      </a:lvl4pPr>
      <a:lvl5pPr marL="3609964">
        <a:defRPr>
          <a:latin typeface="+mn-lt"/>
          <a:ea typeface="+mn-ea"/>
          <a:cs typeface="+mn-cs"/>
        </a:defRPr>
      </a:lvl5pPr>
      <a:lvl6pPr marL="4512459">
        <a:defRPr>
          <a:latin typeface="+mn-lt"/>
          <a:ea typeface="+mn-ea"/>
          <a:cs typeface="+mn-cs"/>
        </a:defRPr>
      </a:lvl6pPr>
      <a:lvl7pPr marL="5414950">
        <a:defRPr>
          <a:latin typeface="+mn-lt"/>
          <a:ea typeface="+mn-ea"/>
          <a:cs typeface="+mn-cs"/>
        </a:defRPr>
      </a:lvl7pPr>
      <a:lvl8pPr marL="6317444">
        <a:defRPr>
          <a:latin typeface="+mn-lt"/>
          <a:ea typeface="+mn-ea"/>
          <a:cs typeface="+mn-cs"/>
        </a:defRPr>
      </a:lvl8pPr>
      <a:lvl9pPr marL="7219939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23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808770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60" y="2137785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5127" defTabSz="1808770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5127" defTabSz="1808770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346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50247" defTabSz="1808770"/>
            <a:fld id="{81D60167-4931-47E6-BA6A-407CBD079E47}" type="slidenum">
              <a:rPr lang="en-GB" spc="-129" smtClean="0"/>
              <a:pPr marL="50247" defTabSz="1808770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4383">
        <a:defRPr>
          <a:latin typeface="+mn-lt"/>
          <a:ea typeface="+mn-ea"/>
          <a:cs typeface="+mn-cs"/>
        </a:defRPr>
      </a:lvl2pPr>
      <a:lvl3pPr marL="1808770">
        <a:defRPr>
          <a:latin typeface="+mn-lt"/>
          <a:ea typeface="+mn-ea"/>
          <a:cs typeface="+mn-cs"/>
        </a:defRPr>
      </a:lvl3pPr>
      <a:lvl4pPr marL="2713162">
        <a:defRPr>
          <a:latin typeface="+mn-lt"/>
          <a:ea typeface="+mn-ea"/>
          <a:cs typeface="+mn-cs"/>
        </a:defRPr>
      </a:lvl4pPr>
      <a:lvl5pPr marL="3617547">
        <a:defRPr>
          <a:latin typeface="+mn-lt"/>
          <a:ea typeface="+mn-ea"/>
          <a:cs typeface="+mn-cs"/>
        </a:defRPr>
      </a:lvl5pPr>
      <a:lvl6pPr marL="4521934">
        <a:defRPr>
          <a:latin typeface="+mn-lt"/>
          <a:ea typeface="+mn-ea"/>
          <a:cs typeface="+mn-cs"/>
        </a:defRPr>
      </a:lvl6pPr>
      <a:lvl7pPr marL="5426321">
        <a:defRPr>
          <a:latin typeface="+mn-lt"/>
          <a:ea typeface="+mn-ea"/>
          <a:cs typeface="+mn-cs"/>
        </a:defRPr>
      </a:lvl7pPr>
      <a:lvl8pPr marL="6330709">
        <a:defRPr>
          <a:latin typeface="+mn-lt"/>
          <a:ea typeface="+mn-ea"/>
          <a:cs typeface="+mn-cs"/>
        </a:defRPr>
      </a:lvl8pPr>
      <a:lvl9pPr marL="72351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4383">
        <a:defRPr>
          <a:latin typeface="+mn-lt"/>
          <a:ea typeface="+mn-ea"/>
          <a:cs typeface="+mn-cs"/>
        </a:defRPr>
      </a:lvl2pPr>
      <a:lvl3pPr marL="1808770">
        <a:defRPr>
          <a:latin typeface="+mn-lt"/>
          <a:ea typeface="+mn-ea"/>
          <a:cs typeface="+mn-cs"/>
        </a:defRPr>
      </a:lvl3pPr>
      <a:lvl4pPr marL="2713162">
        <a:defRPr>
          <a:latin typeface="+mn-lt"/>
          <a:ea typeface="+mn-ea"/>
          <a:cs typeface="+mn-cs"/>
        </a:defRPr>
      </a:lvl4pPr>
      <a:lvl5pPr marL="3617547">
        <a:defRPr>
          <a:latin typeface="+mn-lt"/>
          <a:ea typeface="+mn-ea"/>
          <a:cs typeface="+mn-cs"/>
        </a:defRPr>
      </a:lvl5pPr>
      <a:lvl6pPr marL="4521934">
        <a:defRPr>
          <a:latin typeface="+mn-lt"/>
          <a:ea typeface="+mn-ea"/>
          <a:cs typeface="+mn-cs"/>
        </a:defRPr>
      </a:lvl6pPr>
      <a:lvl7pPr marL="5426321">
        <a:defRPr>
          <a:latin typeface="+mn-lt"/>
          <a:ea typeface="+mn-ea"/>
          <a:cs typeface="+mn-cs"/>
        </a:defRPr>
      </a:lvl7pPr>
      <a:lvl8pPr marL="6330709">
        <a:defRPr>
          <a:latin typeface="+mn-lt"/>
          <a:ea typeface="+mn-ea"/>
          <a:cs typeface="+mn-cs"/>
        </a:defRPr>
      </a:lvl8pPr>
      <a:lvl9pPr marL="72351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30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17" y="2137941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14" defTabSz="1783955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14" defTabSz="1783955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503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579" defTabSz="1783955"/>
            <a:fld id="{81D60167-4931-47E6-BA6A-407CBD079E47}" type="slidenum">
              <a:rPr lang="en-GB" spc="-129" smtClean="0"/>
              <a:pPr marL="49579" defTabSz="1783955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1974">
        <a:defRPr>
          <a:latin typeface="+mn-lt"/>
          <a:ea typeface="+mn-ea"/>
          <a:cs typeface="+mn-cs"/>
        </a:defRPr>
      </a:lvl2pPr>
      <a:lvl3pPr marL="1783955">
        <a:defRPr>
          <a:latin typeface="+mn-lt"/>
          <a:ea typeface="+mn-ea"/>
          <a:cs typeface="+mn-cs"/>
        </a:defRPr>
      </a:lvl3pPr>
      <a:lvl4pPr marL="2675949">
        <a:defRPr>
          <a:latin typeface="+mn-lt"/>
          <a:ea typeface="+mn-ea"/>
          <a:cs typeface="+mn-cs"/>
        </a:defRPr>
      </a:lvl4pPr>
      <a:lvl5pPr marL="3567919">
        <a:defRPr>
          <a:latin typeface="+mn-lt"/>
          <a:ea typeface="+mn-ea"/>
          <a:cs typeface="+mn-cs"/>
        </a:defRPr>
      </a:lvl5pPr>
      <a:lvl6pPr marL="4459906">
        <a:defRPr>
          <a:latin typeface="+mn-lt"/>
          <a:ea typeface="+mn-ea"/>
          <a:cs typeface="+mn-cs"/>
        </a:defRPr>
      </a:lvl6pPr>
      <a:lvl7pPr marL="5351888">
        <a:defRPr>
          <a:latin typeface="+mn-lt"/>
          <a:ea typeface="+mn-ea"/>
          <a:cs typeface="+mn-cs"/>
        </a:defRPr>
      </a:lvl7pPr>
      <a:lvl8pPr marL="6243874">
        <a:defRPr>
          <a:latin typeface="+mn-lt"/>
          <a:ea typeface="+mn-ea"/>
          <a:cs typeface="+mn-cs"/>
        </a:defRPr>
      </a:lvl8pPr>
      <a:lvl9pPr marL="71358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1974">
        <a:defRPr>
          <a:latin typeface="+mn-lt"/>
          <a:ea typeface="+mn-ea"/>
          <a:cs typeface="+mn-cs"/>
        </a:defRPr>
      </a:lvl2pPr>
      <a:lvl3pPr marL="1783955">
        <a:defRPr>
          <a:latin typeface="+mn-lt"/>
          <a:ea typeface="+mn-ea"/>
          <a:cs typeface="+mn-cs"/>
        </a:defRPr>
      </a:lvl3pPr>
      <a:lvl4pPr marL="2675949">
        <a:defRPr>
          <a:latin typeface="+mn-lt"/>
          <a:ea typeface="+mn-ea"/>
          <a:cs typeface="+mn-cs"/>
        </a:defRPr>
      </a:lvl4pPr>
      <a:lvl5pPr marL="3567919">
        <a:defRPr>
          <a:latin typeface="+mn-lt"/>
          <a:ea typeface="+mn-ea"/>
          <a:cs typeface="+mn-cs"/>
        </a:defRPr>
      </a:lvl5pPr>
      <a:lvl6pPr marL="4459906">
        <a:defRPr>
          <a:latin typeface="+mn-lt"/>
          <a:ea typeface="+mn-ea"/>
          <a:cs typeface="+mn-cs"/>
        </a:defRPr>
      </a:lvl6pPr>
      <a:lvl7pPr marL="5351888">
        <a:defRPr>
          <a:latin typeface="+mn-lt"/>
          <a:ea typeface="+mn-ea"/>
          <a:cs typeface="+mn-cs"/>
        </a:defRPr>
      </a:lvl7pPr>
      <a:lvl8pPr marL="6243874">
        <a:defRPr>
          <a:latin typeface="+mn-lt"/>
          <a:ea typeface="+mn-ea"/>
          <a:cs typeface="+mn-cs"/>
        </a:defRPr>
      </a:lvl8pPr>
      <a:lvl9pPr marL="7135861">
        <a:defRPr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30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84267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15" y="2137939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18" defTabSz="1784267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18" defTabSz="1784267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501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587" defTabSz="1784267"/>
            <a:fld id="{81D60167-4931-47E6-BA6A-407CBD079E47}" type="slidenum">
              <a:rPr lang="en-GB" spc="-129" smtClean="0"/>
              <a:pPr marL="49587" defTabSz="1784267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2130">
        <a:defRPr>
          <a:latin typeface="+mn-lt"/>
          <a:ea typeface="+mn-ea"/>
          <a:cs typeface="+mn-cs"/>
        </a:defRPr>
      </a:lvl2pPr>
      <a:lvl3pPr marL="1784267">
        <a:defRPr>
          <a:latin typeface="+mn-lt"/>
          <a:ea typeface="+mn-ea"/>
          <a:cs typeface="+mn-cs"/>
        </a:defRPr>
      </a:lvl3pPr>
      <a:lvl4pPr marL="2676417">
        <a:defRPr>
          <a:latin typeface="+mn-lt"/>
          <a:ea typeface="+mn-ea"/>
          <a:cs typeface="+mn-cs"/>
        </a:defRPr>
      </a:lvl4pPr>
      <a:lvl5pPr marL="3568543">
        <a:defRPr>
          <a:latin typeface="+mn-lt"/>
          <a:ea typeface="+mn-ea"/>
          <a:cs typeface="+mn-cs"/>
        </a:defRPr>
      </a:lvl5pPr>
      <a:lvl6pPr marL="4460687">
        <a:defRPr>
          <a:latin typeface="+mn-lt"/>
          <a:ea typeface="+mn-ea"/>
          <a:cs typeface="+mn-cs"/>
        </a:defRPr>
      </a:lvl6pPr>
      <a:lvl7pPr marL="5352824">
        <a:defRPr>
          <a:latin typeface="+mn-lt"/>
          <a:ea typeface="+mn-ea"/>
          <a:cs typeface="+mn-cs"/>
        </a:defRPr>
      </a:lvl7pPr>
      <a:lvl8pPr marL="6244966">
        <a:defRPr>
          <a:latin typeface="+mn-lt"/>
          <a:ea typeface="+mn-ea"/>
          <a:cs typeface="+mn-cs"/>
        </a:defRPr>
      </a:lvl8pPr>
      <a:lvl9pPr marL="713710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2130">
        <a:defRPr>
          <a:latin typeface="+mn-lt"/>
          <a:ea typeface="+mn-ea"/>
          <a:cs typeface="+mn-cs"/>
        </a:defRPr>
      </a:lvl2pPr>
      <a:lvl3pPr marL="1784267">
        <a:defRPr>
          <a:latin typeface="+mn-lt"/>
          <a:ea typeface="+mn-ea"/>
          <a:cs typeface="+mn-cs"/>
        </a:defRPr>
      </a:lvl3pPr>
      <a:lvl4pPr marL="2676417">
        <a:defRPr>
          <a:latin typeface="+mn-lt"/>
          <a:ea typeface="+mn-ea"/>
          <a:cs typeface="+mn-cs"/>
        </a:defRPr>
      </a:lvl4pPr>
      <a:lvl5pPr marL="3568543">
        <a:defRPr>
          <a:latin typeface="+mn-lt"/>
          <a:ea typeface="+mn-ea"/>
          <a:cs typeface="+mn-cs"/>
        </a:defRPr>
      </a:lvl5pPr>
      <a:lvl6pPr marL="4460687">
        <a:defRPr>
          <a:latin typeface="+mn-lt"/>
          <a:ea typeface="+mn-ea"/>
          <a:cs typeface="+mn-cs"/>
        </a:defRPr>
      </a:lvl6pPr>
      <a:lvl7pPr marL="5352824">
        <a:defRPr>
          <a:latin typeface="+mn-lt"/>
          <a:ea typeface="+mn-ea"/>
          <a:cs typeface="+mn-cs"/>
        </a:defRPr>
      </a:lvl7pPr>
      <a:lvl8pPr marL="6244966">
        <a:defRPr>
          <a:latin typeface="+mn-lt"/>
          <a:ea typeface="+mn-ea"/>
          <a:cs typeface="+mn-cs"/>
        </a:defRPr>
      </a:lvl8pPr>
      <a:lvl9pPr marL="7137108">
        <a:defRPr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30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84578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13" y="2137937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22" defTabSz="1784578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22" defTabSz="1784578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499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595" defTabSz="1784578"/>
            <a:fld id="{81D60167-4931-47E6-BA6A-407CBD079E47}" type="slidenum">
              <a:rPr lang="en-GB" spc="-129" smtClean="0"/>
              <a:pPr marL="49595" defTabSz="1784578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2287">
        <a:defRPr>
          <a:latin typeface="+mn-lt"/>
          <a:ea typeface="+mn-ea"/>
          <a:cs typeface="+mn-cs"/>
        </a:defRPr>
      </a:lvl2pPr>
      <a:lvl3pPr marL="1784578">
        <a:defRPr>
          <a:latin typeface="+mn-lt"/>
          <a:ea typeface="+mn-ea"/>
          <a:cs typeface="+mn-cs"/>
        </a:defRPr>
      </a:lvl3pPr>
      <a:lvl4pPr marL="2676885">
        <a:defRPr>
          <a:latin typeface="+mn-lt"/>
          <a:ea typeface="+mn-ea"/>
          <a:cs typeface="+mn-cs"/>
        </a:defRPr>
      </a:lvl4pPr>
      <a:lvl5pPr marL="3569168">
        <a:defRPr>
          <a:latin typeface="+mn-lt"/>
          <a:ea typeface="+mn-ea"/>
          <a:cs typeface="+mn-cs"/>
        </a:defRPr>
      </a:lvl5pPr>
      <a:lvl6pPr marL="4461467">
        <a:defRPr>
          <a:latin typeface="+mn-lt"/>
          <a:ea typeface="+mn-ea"/>
          <a:cs typeface="+mn-cs"/>
        </a:defRPr>
      </a:lvl6pPr>
      <a:lvl7pPr marL="5353760">
        <a:defRPr>
          <a:latin typeface="+mn-lt"/>
          <a:ea typeface="+mn-ea"/>
          <a:cs typeface="+mn-cs"/>
        </a:defRPr>
      </a:lvl7pPr>
      <a:lvl8pPr marL="6246058">
        <a:defRPr>
          <a:latin typeface="+mn-lt"/>
          <a:ea typeface="+mn-ea"/>
          <a:cs typeface="+mn-cs"/>
        </a:defRPr>
      </a:lvl8pPr>
      <a:lvl9pPr marL="713835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2287">
        <a:defRPr>
          <a:latin typeface="+mn-lt"/>
          <a:ea typeface="+mn-ea"/>
          <a:cs typeface="+mn-cs"/>
        </a:defRPr>
      </a:lvl2pPr>
      <a:lvl3pPr marL="1784578">
        <a:defRPr>
          <a:latin typeface="+mn-lt"/>
          <a:ea typeface="+mn-ea"/>
          <a:cs typeface="+mn-cs"/>
        </a:defRPr>
      </a:lvl3pPr>
      <a:lvl4pPr marL="2676885">
        <a:defRPr>
          <a:latin typeface="+mn-lt"/>
          <a:ea typeface="+mn-ea"/>
          <a:cs typeface="+mn-cs"/>
        </a:defRPr>
      </a:lvl4pPr>
      <a:lvl5pPr marL="3569168">
        <a:defRPr>
          <a:latin typeface="+mn-lt"/>
          <a:ea typeface="+mn-ea"/>
          <a:cs typeface="+mn-cs"/>
        </a:defRPr>
      </a:lvl5pPr>
      <a:lvl6pPr marL="4461467">
        <a:defRPr>
          <a:latin typeface="+mn-lt"/>
          <a:ea typeface="+mn-ea"/>
          <a:cs typeface="+mn-cs"/>
        </a:defRPr>
      </a:lvl6pPr>
      <a:lvl7pPr marL="5353760">
        <a:defRPr>
          <a:latin typeface="+mn-lt"/>
          <a:ea typeface="+mn-ea"/>
          <a:cs typeface="+mn-cs"/>
        </a:defRPr>
      </a:lvl7pPr>
      <a:lvl8pPr marL="6246058">
        <a:defRPr>
          <a:latin typeface="+mn-lt"/>
          <a:ea typeface="+mn-ea"/>
          <a:cs typeface="+mn-cs"/>
        </a:defRPr>
      </a:lvl8pPr>
      <a:lvl9pPr marL="7138357">
        <a:defRPr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B5B4A864-7F2B-424B-9450-CACA66A99A52}" type="datetime1">
              <a:rPr lang="nl-NL" smtClean="0">
                <a:solidFill>
                  <a:srgbClr val="A09781"/>
                </a:solidFill>
              </a:rPr>
              <a:pPr defTabSz="914400"/>
              <a:t>11-9-2019</a:t>
            </a:fld>
            <a:endParaRPr lang="nl-NL">
              <a:solidFill>
                <a:srgbClr val="A0978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A09781"/>
                </a:solidFill>
              </a:rPr>
              <a:t>RSS webinar 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BB01B634-1027-45D5-AF03-E6E3899F3132}" type="slidenum">
              <a:rPr lang="nl-NL" smtClean="0"/>
              <a:pPr defTabSz="91440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30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85202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09" y="2137933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30" defTabSz="1785202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30" defTabSz="1785202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495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611" defTabSz="1785202"/>
            <a:fld id="{81D60167-4931-47E6-BA6A-407CBD079E47}" type="slidenum">
              <a:rPr lang="en-GB" spc="-129" smtClean="0"/>
              <a:pPr marL="49611" defTabSz="1785202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2598">
        <a:defRPr>
          <a:latin typeface="+mn-lt"/>
          <a:ea typeface="+mn-ea"/>
          <a:cs typeface="+mn-cs"/>
        </a:defRPr>
      </a:lvl2pPr>
      <a:lvl3pPr marL="1785202">
        <a:defRPr>
          <a:latin typeface="+mn-lt"/>
          <a:ea typeface="+mn-ea"/>
          <a:cs typeface="+mn-cs"/>
        </a:defRPr>
      </a:lvl3pPr>
      <a:lvl4pPr marL="2677820">
        <a:defRPr>
          <a:latin typeface="+mn-lt"/>
          <a:ea typeface="+mn-ea"/>
          <a:cs typeface="+mn-cs"/>
        </a:defRPr>
      </a:lvl4pPr>
      <a:lvl5pPr marL="3570417">
        <a:defRPr>
          <a:latin typeface="+mn-lt"/>
          <a:ea typeface="+mn-ea"/>
          <a:cs typeface="+mn-cs"/>
        </a:defRPr>
      </a:lvl5pPr>
      <a:lvl6pPr marL="4463025">
        <a:defRPr>
          <a:latin typeface="+mn-lt"/>
          <a:ea typeface="+mn-ea"/>
          <a:cs typeface="+mn-cs"/>
        </a:defRPr>
      </a:lvl6pPr>
      <a:lvl7pPr marL="5355631">
        <a:defRPr>
          <a:latin typeface="+mn-lt"/>
          <a:ea typeface="+mn-ea"/>
          <a:cs typeface="+mn-cs"/>
        </a:defRPr>
      </a:lvl7pPr>
      <a:lvl8pPr marL="6248243">
        <a:defRPr>
          <a:latin typeface="+mn-lt"/>
          <a:ea typeface="+mn-ea"/>
          <a:cs typeface="+mn-cs"/>
        </a:defRPr>
      </a:lvl8pPr>
      <a:lvl9pPr marL="714085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2598">
        <a:defRPr>
          <a:latin typeface="+mn-lt"/>
          <a:ea typeface="+mn-ea"/>
          <a:cs typeface="+mn-cs"/>
        </a:defRPr>
      </a:lvl2pPr>
      <a:lvl3pPr marL="1785202">
        <a:defRPr>
          <a:latin typeface="+mn-lt"/>
          <a:ea typeface="+mn-ea"/>
          <a:cs typeface="+mn-cs"/>
        </a:defRPr>
      </a:lvl3pPr>
      <a:lvl4pPr marL="2677820">
        <a:defRPr>
          <a:latin typeface="+mn-lt"/>
          <a:ea typeface="+mn-ea"/>
          <a:cs typeface="+mn-cs"/>
        </a:defRPr>
      </a:lvl4pPr>
      <a:lvl5pPr marL="3570417">
        <a:defRPr>
          <a:latin typeface="+mn-lt"/>
          <a:ea typeface="+mn-ea"/>
          <a:cs typeface="+mn-cs"/>
        </a:defRPr>
      </a:lvl5pPr>
      <a:lvl6pPr marL="4463025">
        <a:defRPr>
          <a:latin typeface="+mn-lt"/>
          <a:ea typeface="+mn-ea"/>
          <a:cs typeface="+mn-cs"/>
        </a:defRPr>
      </a:lvl6pPr>
      <a:lvl7pPr marL="5355631">
        <a:defRPr>
          <a:latin typeface="+mn-lt"/>
          <a:ea typeface="+mn-ea"/>
          <a:cs typeface="+mn-cs"/>
        </a:defRPr>
      </a:lvl7pPr>
      <a:lvl8pPr marL="6248243">
        <a:defRPr>
          <a:latin typeface="+mn-lt"/>
          <a:ea typeface="+mn-ea"/>
          <a:cs typeface="+mn-cs"/>
        </a:defRPr>
      </a:lvl8pPr>
      <a:lvl9pPr marL="7140855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30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86138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03" y="2137927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42" defTabSz="1786138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42" defTabSz="1786138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489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638" defTabSz="1786138"/>
            <a:fld id="{81D60167-4931-47E6-BA6A-407CBD079E47}" type="slidenum">
              <a:rPr lang="en-GB" spc="-129" smtClean="0"/>
              <a:pPr marL="49638" defTabSz="1786138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3068">
        <a:defRPr>
          <a:latin typeface="+mn-lt"/>
          <a:ea typeface="+mn-ea"/>
          <a:cs typeface="+mn-cs"/>
        </a:defRPr>
      </a:lvl2pPr>
      <a:lvl3pPr marL="1786138">
        <a:defRPr>
          <a:latin typeface="+mn-lt"/>
          <a:ea typeface="+mn-ea"/>
          <a:cs typeface="+mn-cs"/>
        </a:defRPr>
      </a:lvl3pPr>
      <a:lvl4pPr marL="2679224">
        <a:defRPr>
          <a:latin typeface="+mn-lt"/>
          <a:ea typeface="+mn-ea"/>
          <a:cs typeface="+mn-cs"/>
        </a:defRPr>
      </a:lvl4pPr>
      <a:lvl5pPr marL="3572290">
        <a:defRPr>
          <a:latin typeface="+mn-lt"/>
          <a:ea typeface="+mn-ea"/>
          <a:cs typeface="+mn-cs"/>
        </a:defRPr>
      </a:lvl5pPr>
      <a:lvl6pPr marL="4465368">
        <a:defRPr>
          <a:latin typeface="+mn-lt"/>
          <a:ea typeface="+mn-ea"/>
          <a:cs typeface="+mn-cs"/>
        </a:defRPr>
      </a:lvl6pPr>
      <a:lvl7pPr marL="5358440">
        <a:defRPr>
          <a:latin typeface="+mn-lt"/>
          <a:ea typeface="+mn-ea"/>
          <a:cs typeface="+mn-cs"/>
        </a:defRPr>
      </a:lvl7pPr>
      <a:lvl8pPr marL="6251520">
        <a:defRPr>
          <a:latin typeface="+mn-lt"/>
          <a:ea typeface="+mn-ea"/>
          <a:cs typeface="+mn-cs"/>
        </a:defRPr>
      </a:lvl8pPr>
      <a:lvl9pPr marL="71446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3068">
        <a:defRPr>
          <a:latin typeface="+mn-lt"/>
          <a:ea typeface="+mn-ea"/>
          <a:cs typeface="+mn-cs"/>
        </a:defRPr>
      </a:lvl2pPr>
      <a:lvl3pPr marL="1786138">
        <a:defRPr>
          <a:latin typeface="+mn-lt"/>
          <a:ea typeface="+mn-ea"/>
          <a:cs typeface="+mn-cs"/>
        </a:defRPr>
      </a:lvl3pPr>
      <a:lvl4pPr marL="2679224">
        <a:defRPr>
          <a:latin typeface="+mn-lt"/>
          <a:ea typeface="+mn-ea"/>
          <a:cs typeface="+mn-cs"/>
        </a:defRPr>
      </a:lvl4pPr>
      <a:lvl5pPr marL="3572290">
        <a:defRPr>
          <a:latin typeface="+mn-lt"/>
          <a:ea typeface="+mn-ea"/>
          <a:cs typeface="+mn-cs"/>
        </a:defRPr>
      </a:lvl5pPr>
      <a:lvl6pPr marL="4465368">
        <a:defRPr>
          <a:latin typeface="+mn-lt"/>
          <a:ea typeface="+mn-ea"/>
          <a:cs typeface="+mn-cs"/>
        </a:defRPr>
      </a:lvl6pPr>
      <a:lvl7pPr marL="5358440">
        <a:defRPr>
          <a:latin typeface="+mn-lt"/>
          <a:ea typeface="+mn-ea"/>
          <a:cs typeface="+mn-cs"/>
        </a:defRPr>
      </a:lvl7pPr>
      <a:lvl8pPr marL="6251520">
        <a:defRPr>
          <a:latin typeface="+mn-lt"/>
          <a:ea typeface="+mn-ea"/>
          <a:cs typeface="+mn-cs"/>
        </a:defRPr>
      </a:lvl8pPr>
      <a:lvl9pPr marL="7144602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30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87389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95" y="2137919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58" defTabSz="1787389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58" defTabSz="1787389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481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672" defTabSz="1787389"/>
            <a:fld id="{81D60167-4931-47E6-BA6A-407CBD079E47}" type="slidenum">
              <a:rPr lang="en-GB" spc="-129" smtClean="0"/>
              <a:pPr marL="49672" defTabSz="1787389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3695">
        <a:defRPr>
          <a:latin typeface="+mn-lt"/>
          <a:ea typeface="+mn-ea"/>
          <a:cs typeface="+mn-cs"/>
        </a:defRPr>
      </a:lvl2pPr>
      <a:lvl3pPr marL="1787389">
        <a:defRPr>
          <a:latin typeface="+mn-lt"/>
          <a:ea typeface="+mn-ea"/>
          <a:cs typeface="+mn-cs"/>
        </a:defRPr>
      </a:lvl3pPr>
      <a:lvl4pPr marL="2681096">
        <a:defRPr>
          <a:latin typeface="+mn-lt"/>
          <a:ea typeface="+mn-ea"/>
          <a:cs typeface="+mn-cs"/>
        </a:defRPr>
      </a:lvl4pPr>
      <a:lvl5pPr marL="3574788">
        <a:defRPr>
          <a:latin typeface="+mn-lt"/>
          <a:ea typeface="+mn-ea"/>
          <a:cs typeface="+mn-cs"/>
        </a:defRPr>
      </a:lvl5pPr>
      <a:lvl6pPr marL="4468493">
        <a:defRPr>
          <a:latin typeface="+mn-lt"/>
          <a:ea typeface="+mn-ea"/>
          <a:cs typeface="+mn-cs"/>
        </a:defRPr>
      </a:lvl6pPr>
      <a:lvl7pPr marL="5362192">
        <a:defRPr>
          <a:latin typeface="+mn-lt"/>
          <a:ea typeface="+mn-ea"/>
          <a:cs typeface="+mn-cs"/>
        </a:defRPr>
      </a:lvl7pPr>
      <a:lvl8pPr marL="6255894">
        <a:defRPr>
          <a:latin typeface="+mn-lt"/>
          <a:ea typeface="+mn-ea"/>
          <a:cs typeface="+mn-cs"/>
        </a:defRPr>
      </a:lvl8pPr>
      <a:lvl9pPr marL="71495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3695">
        <a:defRPr>
          <a:latin typeface="+mn-lt"/>
          <a:ea typeface="+mn-ea"/>
          <a:cs typeface="+mn-cs"/>
        </a:defRPr>
      </a:lvl2pPr>
      <a:lvl3pPr marL="1787389">
        <a:defRPr>
          <a:latin typeface="+mn-lt"/>
          <a:ea typeface="+mn-ea"/>
          <a:cs typeface="+mn-cs"/>
        </a:defRPr>
      </a:lvl3pPr>
      <a:lvl4pPr marL="2681096">
        <a:defRPr>
          <a:latin typeface="+mn-lt"/>
          <a:ea typeface="+mn-ea"/>
          <a:cs typeface="+mn-cs"/>
        </a:defRPr>
      </a:lvl4pPr>
      <a:lvl5pPr marL="3574788">
        <a:defRPr>
          <a:latin typeface="+mn-lt"/>
          <a:ea typeface="+mn-ea"/>
          <a:cs typeface="+mn-cs"/>
        </a:defRPr>
      </a:lvl5pPr>
      <a:lvl6pPr marL="4468493">
        <a:defRPr>
          <a:latin typeface="+mn-lt"/>
          <a:ea typeface="+mn-ea"/>
          <a:cs typeface="+mn-cs"/>
        </a:defRPr>
      </a:lvl6pPr>
      <a:lvl7pPr marL="5362192">
        <a:defRPr>
          <a:latin typeface="+mn-lt"/>
          <a:ea typeface="+mn-ea"/>
          <a:cs typeface="+mn-cs"/>
        </a:defRPr>
      </a:lvl7pPr>
      <a:lvl8pPr marL="6255894">
        <a:defRPr>
          <a:latin typeface="+mn-lt"/>
          <a:ea typeface="+mn-ea"/>
          <a:cs typeface="+mn-cs"/>
        </a:defRPr>
      </a:lvl8pPr>
      <a:lvl9pPr marL="7149599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30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88955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85" y="2137910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878" defTabSz="1788955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878" defTabSz="1788955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471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712" defTabSz="1788955"/>
            <a:fld id="{81D60167-4931-47E6-BA6A-407CBD079E47}" type="slidenum">
              <a:rPr lang="en-GB" spc="-129" smtClean="0"/>
              <a:pPr marL="49712" defTabSz="1788955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4478">
        <a:defRPr>
          <a:latin typeface="+mn-lt"/>
          <a:ea typeface="+mn-ea"/>
          <a:cs typeface="+mn-cs"/>
        </a:defRPr>
      </a:lvl2pPr>
      <a:lvl3pPr marL="1788955">
        <a:defRPr>
          <a:latin typeface="+mn-lt"/>
          <a:ea typeface="+mn-ea"/>
          <a:cs typeface="+mn-cs"/>
        </a:defRPr>
      </a:lvl3pPr>
      <a:lvl4pPr marL="2683441">
        <a:defRPr>
          <a:latin typeface="+mn-lt"/>
          <a:ea typeface="+mn-ea"/>
          <a:cs typeface="+mn-cs"/>
        </a:defRPr>
      </a:lvl4pPr>
      <a:lvl5pPr marL="3577915">
        <a:defRPr>
          <a:latin typeface="+mn-lt"/>
          <a:ea typeface="+mn-ea"/>
          <a:cs typeface="+mn-cs"/>
        </a:defRPr>
      </a:lvl5pPr>
      <a:lvl6pPr marL="4472401">
        <a:defRPr>
          <a:latin typeface="+mn-lt"/>
          <a:ea typeface="+mn-ea"/>
          <a:cs typeface="+mn-cs"/>
        </a:defRPr>
      </a:lvl6pPr>
      <a:lvl7pPr marL="5366880">
        <a:defRPr>
          <a:latin typeface="+mn-lt"/>
          <a:ea typeface="+mn-ea"/>
          <a:cs typeface="+mn-cs"/>
        </a:defRPr>
      </a:lvl7pPr>
      <a:lvl8pPr marL="6261366">
        <a:defRPr>
          <a:latin typeface="+mn-lt"/>
          <a:ea typeface="+mn-ea"/>
          <a:cs typeface="+mn-cs"/>
        </a:defRPr>
      </a:lvl8pPr>
      <a:lvl9pPr marL="715585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4478">
        <a:defRPr>
          <a:latin typeface="+mn-lt"/>
          <a:ea typeface="+mn-ea"/>
          <a:cs typeface="+mn-cs"/>
        </a:defRPr>
      </a:lvl2pPr>
      <a:lvl3pPr marL="1788955">
        <a:defRPr>
          <a:latin typeface="+mn-lt"/>
          <a:ea typeface="+mn-ea"/>
          <a:cs typeface="+mn-cs"/>
        </a:defRPr>
      </a:lvl3pPr>
      <a:lvl4pPr marL="2683441">
        <a:defRPr>
          <a:latin typeface="+mn-lt"/>
          <a:ea typeface="+mn-ea"/>
          <a:cs typeface="+mn-cs"/>
        </a:defRPr>
      </a:lvl4pPr>
      <a:lvl5pPr marL="3577915">
        <a:defRPr>
          <a:latin typeface="+mn-lt"/>
          <a:ea typeface="+mn-ea"/>
          <a:cs typeface="+mn-cs"/>
        </a:defRPr>
      </a:lvl5pPr>
      <a:lvl6pPr marL="4472401">
        <a:defRPr>
          <a:latin typeface="+mn-lt"/>
          <a:ea typeface="+mn-ea"/>
          <a:cs typeface="+mn-cs"/>
        </a:defRPr>
      </a:lvl6pPr>
      <a:lvl7pPr marL="5366880">
        <a:defRPr>
          <a:latin typeface="+mn-lt"/>
          <a:ea typeface="+mn-ea"/>
          <a:cs typeface="+mn-cs"/>
        </a:defRPr>
      </a:lvl7pPr>
      <a:lvl8pPr marL="6261366">
        <a:defRPr>
          <a:latin typeface="+mn-lt"/>
          <a:ea typeface="+mn-ea"/>
          <a:cs typeface="+mn-cs"/>
        </a:defRPr>
      </a:lvl8pPr>
      <a:lvl9pPr marL="715585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2996" y="64633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4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78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49" y="6455564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099"/>
                </a:lnTo>
                <a:lnTo>
                  <a:pt x="25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76" y="6483452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6"/>
                </a:moveTo>
                <a:lnTo>
                  <a:pt x="45537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73" y="646311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442965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40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51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20" y="0"/>
                </a:moveTo>
                <a:lnTo>
                  <a:pt x="0" y="19049"/>
                </a:lnTo>
                <a:lnTo>
                  <a:pt x="25420" y="38099"/>
                </a:lnTo>
                <a:lnTo>
                  <a:pt x="25420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154144" y="6468140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977792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820" y="0"/>
                </a:moveTo>
                <a:lnTo>
                  <a:pt x="177820" y="38099"/>
                </a:lnTo>
                <a:lnTo>
                  <a:pt x="203210" y="19049"/>
                </a:lnTo>
                <a:lnTo>
                  <a:pt x="17782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128932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154144" y="649331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128932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154144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675337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700485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24197" y="6455564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179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5337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700485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221678" y="6442965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246890" y="6480727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21678" y="6518466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246890" y="6543641"/>
            <a:ext cx="7557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828477" y="6503366"/>
            <a:ext cx="40304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774793" y="6450868"/>
            <a:ext cx="60456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88" y="15180"/>
                </a:moveTo>
                <a:lnTo>
                  <a:pt x="3038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62"/>
                </a:lnTo>
                <a:lnTo>
                  <a:pt x="6797" y="30361"/>
                </a:lnTo>
                <a:lnTo>
                  <a:pt x="15179" y="30361"/>
                </a:lnTo>
                <a:lnTo>
                  <a:pt x="23591" y="30361"/>
                </a:lnTo>
                <a:lnTo>
                  <a:pt x="30388" y="23562"/>
                </a:lnTo>
                <a:lnTo>
                  <a:pt x="3038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617462" y="6445151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586653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8924563" y="6445145"/>
            <a:ext cx="95722" cy="99410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89714" y="6478215"/>
            <a:ext cx="60456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89" y="109656"/>
                </a:lnTo>
                <a:lnTo>
                  <a:pt x="2303989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4569930" y="112"/>
            <a:ext cx="4570740" cy="217694"/>
          </a:xfrm>
          <a:custGeom>
            <a:avLst/>
            <a:gdLst/>
            <a:ahLst/>
            <a:cxnLst/>
            <a:rect l="l" t="t" r="r" b="b"/>
            <a:pathLst>
              <a:path w="2304415" h="109855">
                <a:moveTo>
                  <a:pt x="0" y="109656"/>
                </a:moveTo>
                <a:lnTo>
                  <a:pt x="2303951" y="109656"/>
                </a:lnTo>
                <a:lnTo>
                  <a:pt x="2303951" y="0"/>
                </a:lnTo>
                <a:lnTo>
                  <a:pt x="0" y="0"/>
                </a:lnTo>
                <a:lnTo>
                  <a:pt x="0" y="10965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90835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7" y="336042"/>
            <a:ext cx="8765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73" y="2137898"/>
            <a:ext cx="86365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1390" y="6643827"/>
            <a:ext cx="1503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2F2F2"/>
                </a:solidFill>
                <a:latin typeface="Verdana"/>
                <a:cs typeface="Verdana"/>
              </a:defRPr>
            </a:lvl1pPr>
          </a:lstStyle>
          <a:p>
            <a:pPr marL="24901" defTabSz="1790835"/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K</a:t>
            </a:r>
            <a:r>
              <a:rPr lang="en-GB" spc="-109"/>
              <a:t>uh</a:t>
            </a:r>
            <a:r>
              <a:rPr lang="en-GB" spc="-119"/>
              <a:t>a </a:t>
            </a:r>
            <a:r>
              <a:rPr lang="en-GB" spc="79"/>
              <a:t>&amp; </a:t>
            </a:r>
            <a:r>
              <a:rPr lang="en-GB" spc="40"/>
              <a:t>J</a:t>
            </a:r>
            <a:r>
              <a:rPr lang="en-GB" spc="-89"/>
              <a:t>. </a:t>
            </a:r>
            <a:r>
              <a:rPr lang="en-GB" spc="40"/>
              <a:t>J</a:t>
            </a:r>
            <a:r>
              <a:rPr lang="en-GB" spc="-119"/>
              <a:t>a</a:t>
            </a:r>
            <a:r>
              <a:rPr lang="en-GB" spc="-69"/>
              <a:t>c</a:t>
            </a:r>
            <a:r>
              <a:rPr lang="en-GB" spc="-99"/>
              <a:t>k</a:t>
            </a:r>
            <a:r>
              <a:rPr lang="en-GB" spc="-149"/>
              <a:t>s</a:t>
            </a:r>
            <a:r>
              <a:rPr lang="en-GB" spc="-99"/>
              <a:t>o</a:t>
            </a:r>
            <a:r>
              <a:rPr lang="en-GB" spc="-109"/>
              <a:t>n</a:t>
            </a:r>
            <a:endParaRPr lang="en-GB" spc="-10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40171" y="6643827"/>
            <a:ext cx="7796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24901" defTabSz="1790835"/>
            <a:r>
              <a:rPr lang="en-GB" spc="-129"/>
              <a:t>20</a:t>
            </a:r>
            <a:r>
              <a:rPr lang="en-GB" spc="-89"/>
              <a:t>.</a:t>
            </a:r>
            <a:r>
              <a:rPr lang="en-GB" spc="-129"/>
              <a:t>11</a:t>
            </a:r>
            <a:r>
              <a:rPr lang="en-GB" spc="-89"/>
              <a:t>.</a:t>
            </a:r>
            <a:r>
              <a:rPr lang="en-GB" spc="-129"/>
              <a:t>2014</a:t>
            </a:r>
            <a:endParaRPr lang="en-GB" spc="-129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9459" y="6643827"/>
            <a:ext cx="476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A0000"/>
                </a:solidFill>
                <a:latin typeface="Verdana"/>
                <a:cs typeface="Verdana"/>
              </a:defRPr>
            </a:lvl1pPr>
          </a:lstStyle>
          <a:p>
            <a:pPr marL="49767" defTabSz="1790835"/>
            <a:fld id="{81D60167-4931-47E6-BA6A-407CBD079E47}" type="slidenum">
              <a:rPr lang="en-GB" spc="-129" smtClean="0"/>
              <a:pPr marL="49767" defTabSz="1790835"/>
              <a:t>‹#›</a:t>
            </a:fld>
            <a:r>
              <a:rPr lang="en-GB" spc="79"/>
              <a:t>/</a:t>
            </a:r>
            <a:r>
              <a:rPr lang="en-GB" spc="-129"/>
              <a:t>15</a:t>
            </a:r>
            <a:endParaRPr lang="en-GB" spc="-12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5417">
        <a:defRPr>
          <a:latin typeface="+mn-lt"/>
          <a:ea typeface="+mn-ea"/>
          <a:cs typeface="+mn-cs"/>
        </a:defRPr>
      </a:lvl2pPr>
      <a:lvl3pPr marL="1790835">
        <a:defRPr>
          <a:latin typeface="+mn-lt"/>
          <a:ea typeface="+mn-ea"/>
          <a:cs typeface="+mn-cs"/>
        </a:defRPr>
      </a:lvl3pPr>
      <a:lvl4pPr marL="2686260">
        <a:defRPr>
          <a:latin typeface="+mn-lt"/>
          <a:ea typeface="+mn-ea"/>
          <a:cs typeface="+mn-cs"/>
        </a:defRPr>
      </a:lvl4pPr>
      <a:lvl5pPr marL="3581674">
        <a:defRPr>
          <a:latin typeface="+mn-lt"/>
          <a:ea typeface="+mn-ea"/>
          <a:cs typeface="+mn-cs"/>
        </a:defRPr>
      </a:lvl5pPr>
      <a:lvl6pPr marL="4477095">
        <a:defRPr>
          <a:latin typeface="+mn-lt"/>
          <a:ea typeface="+mn-ea"/>
          <a:cs typeface="+mn-cs"/>
        </a:defRPr>
      </a:lvl6pPr>
      <a:lvl7pPr marL="5372513">
        <a:defRPr>
          <a:latin typeface="+mn-lt"/>
          <a:ea typeface="+mn-ea"/>
          <a:cs typeface="+mn-cs"/>
        </a:defRPr>
      </a:lvl7pPr>
      <a:lvl8pPr marL="6267938">
        <a:defRPr>
          <a:latin typeface="+mn-lt"/>
          <a:ea typeface="+mn-ea"/>
          <a:cs typeface="+mn-cs"/>
        </a:defRPr>
      </a:lvl8pPr>
      <a:lvl9pPr marL="71633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5417">
        <a:defRPr>
          <a:latin typeface="+mn-lt"/>
          <a:ea typeface="+mn-ea"/>
          <a:cs typeface="+mn-cs"/>
        </a:defRPr>
      </a:lvl2pPr>
      <a:lvl3pPr marL="1790835">
        <a:defRPr>
          <a:latin typeface="+mn-lt"/>
          <a:ea typeface="+mn-ea"/>
          <a:cs typeface="+mn-cs"/>
        </a:defRPr>
      </a:lvl3pPr>
      <a:lvl4pPr marL="2686260">
        <a:defRPr>
          <a:latin typeface="+mn-lt"/>
          <a:ea typeface="+mn-ea"/>
          <a:cs typeface="+mn-cs"/>
        </a:defRPr>
      </a:lvl4pPr>
      <a:lvl5pPr marL="3581674">
        <a:defRPr>
          <a:latin typeface="+mn-lt"/>
          <a:ea typeface="+mn-ea"/>
          <a:cs typeface="+mn-cs"/>
        </a:defRPr>
      </a:lvl5pPr>
      <a:lvl6pPr marL="4477095">
        <a:defRPr>
          <a:latin typeface="+mn-lt"/>
          <a:ea typeface="+mn-ea"/>
          <a:cs typeface="+mn-cs"/>
        </a:defRPr>
      </a:lvl6pPr>
      <a:lvl7pPr marL="5372513">
        <a:defRPr>
          <a:latin typeface="+mn-lt"/>
          <a:ea typeface="+mn-ea"/>
          <a:cs typeface="+mn-cs"/>
        </a:defRPr>
      </a:lvl7pPr>
      <a:lvl8pPr marL="6267938">
        <a:defRPr>
          <a:latin typeface="+mn-lt"/>
          <a:ea typeface="+mn-ea"/>
          <a:cs typeface="+mn-cs"/>
        </a:defRPr>
      </a:lvl8pPr>
      <a:lvl9pPr marL="716335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A warm welcome to today’s Journal Club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We aim to start promptly at 10am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Your chair is Chris Skinner</a:t>
            </a:r>
            <a:br>
              <a:rPr lang="en-GB" dirty="0"/>
            </a:br>
            <a:r>
              <a:rPr lang="en-GB" sz="2800" dirty="0"/>
              <a:t>Professor of Statistics, London School of Economics &amp; Political Science</a:t>
            </a:r>
            <a:br>
              <a:rPr lang="en-GB" sz="2800" dirty="0"/>
            </a:br>
            <a:endParaRPr lang="en-GB" dirty="0"/>
          </a:p>
        </p:txBody>
      </p:sp>
      <p:pic>
        <p:nvPicPr>
          <p:cNvPr id="1026" name="Picture 2" descr="C:\Users\j.shorten\Desktop\quintiles-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2" y="5973939"/>
            <a:ext cx="1944216" cy="4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627" y="5604425"/>
            <a:ext cx="2591863" cy="338553"/>
          </a:xfrm>
          <a:prstGeom prst="rect">
            <a:avLst/>
          </a:prstGeom>
          <a:noFill/>
        </p:spPr>
        <p:txBody>
          <a:bodyPr wrap="none" lIns="89980" tIns="44991" rIns="89980" bIns="44991" rtlCol="0">
            <a:spAutoFit/>
          </a:bodyPr>
          <a:lstStyle/>
          <a:p>
            <a:r>
              <a:rPr lang="en-GB" sz="1600" dirty="0"/>
              <a:t>Journal Club is sponsored by </a:t>
            </a:r>
          </a:p>
        </p:txBody>
      </p:sp>
    </p:spTree>
    <p:extLst>
      <p:ext uri="{BB962C8B-B14F-4D97-AF65-F5344CB8AC3E}">
        <p14:creationId xmlns:p14="http://schemas.microsoft.com/office/powerpoint/2010/main" val="347912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88642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27" y="336043"/>
            <a:ext cx="8765942" cy="512164"/>
          </a:xfrm>
          <a:prstGeom prst="rect">
            <a:avLst/>
          </a:prstGeom>
        </p:spPr>
        <p:txBody>
          <a:bodyPr vert="horz" wrap="square" lIns="0" tIns="79421" rIns="0" bIns="0" rtlCol="0">
            <a:spAutoFit/>
          </a:bodyPr>
          <a:lstStyle/>
          <a:p>
            <a:pPr marL="24874"/>
            <a:r>
              <a:rPr spc="248" dirty="0"/>
              <a:t>M</a:t>
            </a:r>
            <a:r>
              <a:rPr spc="-59" dirty="0"/>
              <a:t>o</a:t>
            </a:r>
            <a:r>
              <a:rPr spc="-109" dirty="0"/>
              <a:t>d</a:t>
            </a:r>
            <a:r>
              <a:rPr spc="-238" dirty="0"/>
              <a:t>e</a:t>
            </a:r>
            <a:r>
              <a:rPr spc="10" dirty="0"/>
              <a:t>lli</a:t>
            </a:r>
            <a:r>
              <a:rPr spc="-129" dirty="0"/>
              <a:t>n</a:t>
            </a:r>
            <a:r>
              <a:rPr spc="-159" dirty="0"/>
              <a:t>g</a:t>
            </a:r>
            <a:r>
              <a:rPr spc="59" dirty="0"/>
              <a:t> </a:t>
            </a:r>
            <a:r>
              <a:rPr spc="10" dirty="0"/>
              <a:t>i</a:t>
            </a:r>
            <a:r>
              <a:rPr spc="69" dirty="0"/>
              <a:t>t</a:t>
            </a:r>
            <a:r>
              <a:rPr spc="-238" dirty="0"/>
              <a:t>e</a:t>
            </a:r>
            <a:r>
              <a:rPr spc="-149" dirty="0"/>
              <a:t>m</a:t>
            </a:r>
            <a:r>
              <a:rPr spc="50" dirty="0"/>
              <a:t> </a:t>
            </a:r>
            <a:r>
              <a:rPr spc="-59" dirty="0"/>
              <a:t>c</a:t>
            </a:r>
            <a:r>
              <a:rPr spc="-129" dirty="0"/>
              <a:t>oun</a:t>
            </a:r>
            <a:r>
              <a:rPr spc="69" dirty="0"/>
              <a:t>t</a:t>
            </a:r>
            <a:r>
              <a:rPr spc="59" dirty="0"/>
              <a:t> </a:t>
            </a:r>
            <a:r>
              <a:rPr spc="-109" dirty="0"/>
              <a:t>d</a:t>
            </a:r>
            <a:r>
              <a:rPr spc="-139" dirty="0"/>
              <a:t>a</a:t>
            </a:r>
            <a:r>
              <a:rPr spc="69" dirty="0"/>
              <a:t>t</a:t>
            </a:r>
            <a:r>
              <a:rPr spc="-139" dirty="0"/>
              <a:t>a</a:t>
            </a:r>
            <a:r>
              <a:rPr spc="-218" dirty="0"/>
              <a:t>:</a:t>
            </a:r>
            <a:r>
              <a:rPr spc="367" dirty="0"/>
              <a:t> </a:t>
            </a:r>
            <a:r>
              <a:rPr spc="-20" dirty="0"/>
              <a:t>S</a:t>
            </a:r>
            <a:r>
              <a:rPr spc="10" dirty="0"/>
              <a:t>i</a:t>
            </a:r>
            <a:r>
              <a:rPr spc="-149" dirty="0"/>
              <a:t>m</a:t>
            </a:r>
            <a:r>
              <a:rPr spc="-109" dirty="0"/>
              <a:t>p</a:t>
            </a:r>
            <a:r>
              <a:rPr spc="10" dirty="0"/>
              <a:t>l</a:t>
            </a:r>
            <a:r>
              <a:rPr spc="-238" dirty="0"/>
              <a:t>e</a:t>
            </a:r>
            <a:r>
              <a:rPr spc="50" dirty="0"/>
              <a:t> </a:t>
            </a:r>
            <a:r>
              <a:rPr spc="-149" dirty="0"/>
              <a:t>m</a:t>
            </a:r>
            <a:r>
              <a:rPr spc="-238" dirty="0"/>
              <a:t>e</a:t>
            </a:r>
            <a:r>
              <a:rPr spc="69" dirty="0"/>
              <a:t>t</a:t>
            </a:r>
            <a:r>
              <a:rPr spc="-129" dirty="0"/>
              <a:t>h</a:t>
            </a:r>
            <a:r>
              <a:rPr spc="-59" dirty="0"/>
              <a:t>o</a:t>
            </a:r>
            <a:r>
              <a:rPr spc="-109" dirty="0"/>
              <a:t>d</a:t>
            </a:r>
            <a:r>
              <a:rPr spc="-178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557542" y="2556883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642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2456" y="4126653"/>
            <a:ext cx="104309" cy="104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642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542" y="4689759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642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542" y="5228014"/>
            <a:ext cx="129437" cy="12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642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600" y="1498432"/>
            <a:ext cx="7690532" cy="440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74" defTabSz="1788642"/>
            <a:r>
              <a:rPr sz="2200" i="1" spc="13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i="1" spc="6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10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874" defTabSz="1788642">
              <a:spcBef>
                <a:spcPts val="69"/>
              </a:spcBef>
            </a:pPr>
            <a:r>
              <a:rPr sz="2200" i="1" spc="178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200" i="1" spc="24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10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200" spc="69" dirty="0">
                <a:solidFill>
                  <a:prstClr val="black"/>
                </a:solidFill>
                <a:latin typeface="Arial"/>
                <a:cs typeface="Arial"/>
              </a:rPr>
              <a:t>0/1)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defTabSz="1788642">
              <a:spcBef>
                <a:spcPts val="50"/>
              </a:spcBef>
            </a:pP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66415" defTabSz="1788642"/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ff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defTabSz="1788642">
              <a:spcBef>
                <a:spcPts val="75"/>
              </a:spcBef>
            </a:pP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44353" defTabSz="1788642"/>
            <a:r>
              <a:rPr sz="2200" spc="-1408" dirty="0">
                <a:solidFill>
                  <a:prstClr val="black"/>
                </a:solidFill>
                <a:latin typeface="Arial"/>
                <a:cs typeface="Arial"/>
              </a:rPr>
              <a:t>π</a:t>
            </a:r>
            <a:r>
              <a:rPr sz="2200" spc="377" dirty="0">
                <a:solidFill>
                  <a:prstClr val="black"/>
                </a:solidFill>
                <a:latin typeface="Arial"/>
                <a:cs typeface="Arial"/>
              </a:rPr>
              <a:t>˜</a:t>
            </a:r>
            <a:r>
              <a:rPr sz="2400" i="1" spc="-30" baseline="-10416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400" i="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400" i="1" spc="-222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-7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-902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3400" spc="-268" baseline="12626" dirty="0">
                <a:solidFill>
                  <a:prstClr val="black"/>
                </a:solidFill>
                <a:latin typeface="Arial"/>
                <a:cs typeface="Arial"/>
              </a:rPr>
              <a:t>¯</a:t>
            </a:r>
            <a:r>
              <a:rPr sz="2400" spc="-268" baseline="-10416" dirty="0">
                <a:solidFill>
                  <a:prstClr val="black"/>
                </a:solidFill>
                <a:latin typeface="Verdana"/>
                <a:cs typeface="Verdana"/>
              </a:rPr>
              <a:t>1</a:t>
            </a:r>
            <a:r>
              <a:rPr sz="2400" spc="-59" baseline="-10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entury Gothic"/>
                <a:cs typeface="Century Gothic"/>
              </a:rPr>
              <a:t>−</a:t>
            </a:r>
            <a:r>
              <a:rPr sz="2200" spc="-188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-902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3400" spc="-268" baseline="12626" dirty="0">
                <a:solidFill>
                  <a:prstClr val="black"/>
                </a:solidFill>
                <a:latin typeface="Arial"/>
                <a:cs typeface="Arial"/>
              </a:rPr>
              <a:t>¯</a:t>
            </a:r>
            <a:r>
              <a:rPr sz="2400" spc="-268" baseline="-10416" dirty="0">
                <a:solidFill>
                  <a:prstClr val="black"/>
                </a:solidFill>
                <a:latin typeface="Verdana"/>
                <a:cs typeface="Verdana"/>
              </a:rPr>
              <a:t>0</a:t>
            </a:r>
            <a:endParaRPr sz="2400" baseline="-10416">
              <a:solidFill>
                <a:prstClr val="black"/>
              </a:solidFill>
              <a:latin typeface="Verdana"/>
              <a:cs typeface="Verdana"/>
            </a:endParaRPr>
          </a:p>
          <a:p>
            <a:pPr marL="566415" defTabSz="1788642">
              <a:spcBef>
                <a:spcPts val="1921"/>
              </a:spcBef>
            </a:pP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87" dirty="0">
                <a:solidFill>
                  <a:prstClr val="black"/>
                </a:solidFill>
                <a:latin typeface="Arial"/>
                <a:cs typeface="Arial"/>
              </a:rPr>
              <a:t>π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-7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-40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i="1" spc="178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200" i="1" spc="24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-7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endParaRPr sz="220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566415" indent="541569" defTabSz="1788642">
              <a:spcBef>
                <a:spcPts val="347"/>
              </a:spcBef>
            </a:pPr>
            <a:r>
              <a:rPr sz="2000" spc="11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000" spc="12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000" i="1" spc="178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000" i="1" spc="22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-13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000" spc="-6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000" spc="13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000" spc="9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gi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Lucida Sans Unicode"/>
                <a:cs typeface="Lucida Sans Unicode"/>
              </a:rPr>
              <a:t>x</a:t>
            </a:r>
            <a:endParaRPr sz="2000">
              <a:solidFill>
                <a:prstClr val="black"/>
              </a:solidFill>
              <a:latin typeface="Lucida Sans Unicode"/>
              <a:cs typeface="Lucida Sans Unicode"/>
            </a:endParaRPr>
          </a:p>
          <a:p>
            <a:pPr marL="566415" marR="443460" defTabSz="1788642">
              <a:lnSpc>
                <a:spcPct val="162000"/>
              </a:lnSpc>
              <a:spcBef>
                <a:spcPts val="434"/>
              </a:spcBef>
            </a:pP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oa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fl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ffi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oa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837187" defTabSz="1788642">
              <a:spcBef>
                <a:spcPts val="69"/>
              </a:spcBef>
            </a:pP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ob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69" dirty="0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z="2200" i="1" spc="-89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2200" i="1" spc="-59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r>
              <a:rPr sz="2200" i="1" spc="-109" dirty="0">
                <a:solidFill>
                  <a:prstClr val="black"/>
                </a:solidFill>
                <a:latin typeface="Trebuchet MS"/>
                <a:cs typeface="Trebuchet MS"/>
              </a:rPr>
              <a:t>om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200" i="1" spc="-188" dirty="0">
                <a:solidFill>
                  <a:prstClr val="black"/>
                </a:solidFill>
                <a:latin typeface="Trebuchet MS"/>
                <a:cs typeface="Trebuchet MS"/>
              </a:rPr>
              <a:t>l</a:t>
            </a:r>
            <a:r>
              <a:rPr sz="2200" i="1" spc="-226" dirty="0">
                <a:solidFill>
                  <a:prstClr val="black"/>
                </a:solidFill>
                <a:latin typeface="Trebuchet MS"/>
                <a:cs typeface="Trebuchet MS"/>
              </a:rPr>
              <a:t>e</a:t>
            </a:r>
            <a:r>
              <a:rPr sz="2200" i="1" spc="-13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200" i="1" spc="-226" dirty="0">
                <a:solidFill>
                  <a:prstClr val="black"/>
                </a:solidFill>
                <a:latin typeface="Trebuchet MS"/>
                <a:cs typeface="Trebuchet MS"/>
              </a:rPr>
              <a:t>e</a:t>
            </a:r>
            <a:r>
              <a:rPr sz="22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59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r>
              <a:rPr sz="2200" i="1" spc="-129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2200" i="1" spc="-13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200" i="1" spc="-226" dirty="0">
                <a:solidFill>
                  <a:prstClr val="black"/>
                </a:solidFill>
                <a:latin typeface="Trebuchet MS"/>
                <a:cs typeface="Trebuchet MS"/>
              </a:rPr>
              <a:t>e</a:t>
            </a:r>
            <a:r>
              <a:rPr sz="2200" i="1" spc="-59" dirty="0">
                <a:solidFill>
                  <a:prstClr val="black"/>
                </a:solidFill>
                <a:latin typeface="Trebuchet MS"/>
                <a:cs typeface="Trebuchet MS"/>
              </a:rPr>
              <a:t>g</a:t>
            </a:r>
            <a:r>
              <a:rPr sz="2200" i="1" spc="-129" dirty="0">
                <a:solidFill>
                  <a:prstClr val="black"/>
                </a:solidFill>
                <a:latin typeface="Trebuchet MS"/>
                <a:cs typeface="Trebuchet MS"/>
              </a:rPr>
              <a:t>o</a:t>
            </a:r>
            <a:r>
              <a:rPr sz="2200" i="1" spc="-178" dirty="0">
                <a:solidFill>
                  <a:prstClr val="black"/>
                </a:solidFill>
                <a:latin typeface="Trebuchet MS"/>
                <a:cs typeface="Trebuchet MS"/>
              </a:rPr>
              <a:t>r</a:t>
            </a:r>
            <a:r>
              <a:rPr sz="2200" i="1" spc="-169" dirty="0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z="2200" i="1" spc="-59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2200" i="1" spc="-188" dirty="0">
                <a:solidFill>
                  <a:prstClr val="black"/>
                </a:solidFill>
                <a:latin typeface="Trebuchet MS"/>
                <a:cs typeface="Trebuchet MS"/>
              </a:rPr>
              <a:t>l</a:t>
            </a:r>
            <a:r>
              <a:rPr sz="22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da</a:t>
            </a:r>
            <a:r>
              <a:rPr sz="2200" i="1" spc="-13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endParaRPr sz="22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88642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defTabSz="1788642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88642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74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74" defTabSz="1788642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74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369473" y="6643827"/>
            <a:ext cx="4760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704"/>
            <a:r>
              <a:rPr lang="en-GB" spc="79" dirty="0"/>
              <a:t>8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0522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27" y="336043"/>
            <a:ext cx="8765942" cy="512164"/>
          </a:xfrm>
          <a:prstGeom prst="rect">
            <a:avLst/>
          </a:prstGeom>
        </p:spPr>
        <p:txBody>
          <a:bodyPr vert="horz" wrap="square" lIns="0" tIns="79504" rIns="0" bIns="0" rtlCol="0">
            <a:spAutoFit/>
          </a:bodyPr>
          <a:lstStyle/>
          <a:p>
            <a:pPr marL="24897"/>
            <a:r>
              <a:rPr spc="248" dirty="0"/>
              <a:t>M</a:t>
            </a:r>
            <a:r>
              <a:rPr spc="-59" dirty="0"/>
              <a:t>o</a:t>
            </a:r>
            <a:r>
              <a:rPr spc="-109" dirty="0"/>
              <a:t>d</a:t>
            </a:r>
            <a:r>
              <a:rPr spc="-238" dirty="0"/>
              <a:t>e</a:t>
            </a:r>
            <a:r>
              <a:rPr spc="10" dirty="0"/>
              <a:t>lli</a:t>
            </a:r>
            <a:r>
              <a:rPr spc="-129" dirty="0"/>
              <a:t>n</a:t>
            </a:r>
            <a:r>
              <a:rPr spc="-159" dirty="0"/>
              <a:t>g</a:t>
            </a:r>
            <a:r>
              <a:rPr spc="59" dirty="0"/>
              <a:t> </a:t>
            </a:r>
            <a:r>
              <a:rPr spc="10" dirty="0"/>
              <a:t>i</a:t>
            </a:r>
            <a:r>
              <a:rPr spc="69" dirty="0"/>
              <a:t>t</a:t>
            </a:r>
            <a:r>
              <a:rPr spc="-238" dirty="0"/>
              <a:t>e</a:t>
            </a:r>
            <a:r>
              <a:rPr spc="-149" dirty="0"/>
              <a:t>m</a:t>
            </a:r>
            <a:r>
              <a:rPr spc="50" dirty="0"/>
              <a:t> </a:t>
            </a:r>
            <a:r>
              <a:rPr spc="-59" dirty="0"/>
              <a:t>c</a:t>
            </a:r>
            <a:r>
              <a:rPr spc="-129" dirty="0"/>
              <a:t>oun</a:t>
            </a:r>
            <a:r>
              <a:rPr spc="69" dirty="0"/>
              <a:t>t</a:t>
            </a:r>
            <a:r>
              <a:rPr spc="59" dirty="0"/>
              <a:t> </a:t>
            </a:r>
            <a:r>
              <a:rPr spc="-109" dirty="0"/>
              <a:t>d</a:t>
            </a:r>
            <a:r>
              <a:rPr spc="-139" dirty="0"/>
              <a:t>a</a:t>
            </a:r>
            <a:r>
              <a:rPr spc="69" dirty="0"/>
              <a:t>t</a:t>
            </a:r>
            <a:r>
              <a:rPr spc="-139" dirty="0"/>
              <a:t>a</a:t>
            </a:r>
            <a:r>
              <a:rPr spc="-218" dirty="0"/>
              <a:t>:</a:t>
            </a:r>
            <a:r>
              <a:rPr spc="367" dirty="0"/>
              <a:t> </a:t>
            </a:r>
            <a:r>
              <a:rPr spc="248" dirty="0"/>
              <a:t>M</a:t>
            </a:r>
            <a:r>
              <a:rPr spc="-59" dirty="0"/>
              <a:t>o</a:t>
            </a:r>
            <a:r>
              <a:rPr spc="-109" dirty="0"/>
              <a:t>d</a:t>
            </a:r>
            <a:r>
              <a:rPr spc="-238" dirty="0"/>
              <a:t>e</a:t>
            </a:r>
            <a:r>
              <a:rPr spc="10" dirty="0"/>
              <a:t>l</a:t>
            </a:r>
            <a:r>
              <a:rPr spc="-178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557542" y="1992679"/>
            <a:ext cx="129437" cy="12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0522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2444" y="2505189"/>
            <a:ext cx="104309" cy="104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0522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2444" y="2861765"/>
            <a:ext cx="104309" cy="104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0522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542" y="4024149"/>
            <a:ext cx="129437" cy="12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0522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264" y="1896095"/>
            <a:ext cx="6878152" cy="2418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7" defTabSz="1790522"/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567010" defTabSz="1790522">
              <a:spcBef>
                <a:spcPts val="1418"/>
              </a:spcBef>
            </a:pPr>
            <a:r>
              <a:rPr sz="2000" i="1" spc="-8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200" i="1" spc="-30" baseline="-11904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200" i="1" spc="-252" baseline="-119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12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000" i="1" spc="-69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000" i="1" spc="-38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13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000" spc="-6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000" spc="-13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000" spc="-6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000" i="1" spc="337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000" spc="12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000" i="1" spc="178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000" i="1" spc="22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-13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000" spc="-6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000" i="1" spc="-69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000" i="1" spc="-38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-565" dirty="0">
                <a:solidFill>
                  <a:prstClr val="black"/>
                </a:solidFill>
                <a:latin typeface="Century Gothic"/>
                <a:cs typeface="Century Gothic"/>
              </a:rPr>
              <a:t>S</a:t>
            </a:r>
            <a:r>
              <a:rPr sz="2000" spc="-238" dirty="0">
                <a:solidFill>
                  <a:prstClr val="black"/>
                </a:solidFill>
                <a:latin typeface="Lucida Sans Unicode"/>
                <a:cs typeface="Lucida Sans Unicode"/>
              </a:rPr>
              <a:t>x</a:t>
            </a:r>
            <a:r>
              <a:rPr sz="2200" i="1" spc="-30" baseline="-11904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200" i="1" spc="-252" baseline="-119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12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178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000" i="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-19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g.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ogi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97" indent="542140" defTabSz="1790522">
              <a:spcBef>
                <a:spcPts val="426"/>
              </a:spcBef>
            </a:pPr>
            <a:r>
              <a:rPr sz="2000" i="1" spc="-8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200" i="1" spc="-44" baseline="-11904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200" i="1" spc="-297" baseline="-119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12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000" i="1" spc="-89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000" i="1" spc="-42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-565" dirty="0">
                <a:solidFill>
                  <a:prstClr val="black"/>
                </a:solidFill>
                <a:latin typeface="Century Gothic"/>
                <a:cs typeface="Century Gothic"/>
              </a:rPr>
              <a:t>S</a:t>
            </a:r>
            <a:r>
              <a:rPr sz="2000" i="1" spc="-69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000" i="1" spc="-38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13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000" spc="-6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000" spc="-13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000" spc="-6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000" i="1" spc="337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000" spc="12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000" i="1" spc="109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000" i="1" spc="11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-13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000" spc="-6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000" i="1" spc="-89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000" i="1" spc="-42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-565" dirty="0">
                <a:solidFill>
                  <a:prstClr val="black"/>
                </a:solidFill>
                <a:latin typeface="Century Gothic"/>
                <a:cs typeface="Century Gothic"/>
              </a:rPr>
              <a:t>S</a:t>
            </a:r>
            <a:r>
              <a:rPr sz="2000" i="1" spc="-69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000" i="1" spc="-38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Lucida Sans Unicode"/>
                <a:cs typeface="Lucida Sans Unicode"/>
              </a:rPr>
              <a:t>x</a:t>
            </a:r>
            <a:r>
              <a:rPr sz="2200" i="1" spc="-44" baseline="-11904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200" i="1" spc="-297" baseline="-119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12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109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endParaRPr sz="20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4897" defTabSz="1790522">
              <a:spcBef>
                <a:spcPts val="1576"/>
              </a:spcBef>
            </a:pP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68" dirty="0">
                <a:solidFill>
                  <a:prstClr val="black"/>
                </a:solidFill>
                <a:latin typeface="Lucida Sans Unicode"/>
                <a:cs typeface="Lucida Sans Unicode"/>
              </a:rPr>
              <a:t>x</a:t>
            </a:r>
            <a:r>
              <a:rPr sz="2400" i="1" spc="-30" baseline="-10416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400" i="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400" i="1" spc="44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68" dirty="0">
                <a:solidFill>
                  <a:prstClr val="black"/>
                </a:solidFill>
                <a:latin typeface="Lucida Sans Unicode"/>
                <a:cs typeface="Lucida Sans Unicode"/>
              </a:rPr>
              <a:t>x</a:t>
            </a:r>
            <a:r>
              <a:rPr sz="2400" i="1" spc="-59" baseline="-10416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400" i="1" baseline="-10416" dirty="0">
                <a:solidFill>
                  <a:prstClr val="black"/>
                </a:solidFill>
                <a:latin typeface="Trebuchet MS"/>
                <a:cs typeface="Trebuchet MS"/>
              </a:rPr>
              <a:t> 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xp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defTabSz="1790522">
              <a:spcBef>
                <a:spcPts val="75"/>
              </a:spcBef>
            </a:pP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97" defTabSz="1790522"/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ob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335" y="4536910"/>
            <a:ext cx="5072023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7" defTabSz="1790522"/>
            <a:r>
              <a:rPr sz="2200" i="1" spc="357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i="1" spc="13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i="1" spc="6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-7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9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200" dirty="0">
                <a:solidFill>
                  <a:prstClr val="black"/>
                </a:solidFill>
                <a:latin typeface="Century Gothic"/>
                <a:cs typeface="Century Gothic"/>
              </a:rPr>
              <a:t>  </a:t>
            </a:r>
            <a:r>
              <a:rPr sz="2200" spc="15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dirty="0">
                <a:solidFill>
                  <a:prstClr val="black"/>
                </a:solidFill>
                <a:latin typeface="Century Gothic"/>
                <a:cs typeface="Century Gothic"/>
              </a:rPr>
              <a:t>  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400" i="1" spc="-30" baseline="-10416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400" i="1" spc="-31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200" spc="-287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400" i="1" spc="-59" baseline="-10416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400" i="1" spc="-37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i="1" spc="9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spc="-625" dirty="0">
                <a:solidFill>
                  <a:prstClr val="black"/>
                </a:solidFill>
                <a:latin typeface="Century Gothic"/>
                <a:cs typeface="Century Gothic"/>
              </a:rPr>
              <a:t>S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200" spc="-188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entury Gothic"/>
                <a:cs typeface="Century Gothic"/>
              </a:rPr>
              <a:t>+</a:t>
            </a:r>
            <a:r>
              <a:rPr sz="2200" spc="-188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400" i="1" spc="-30" baseline="-10416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400" i="1" spc="-31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200" spc="-287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400" i="1" spc="-59" baseline="-10416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400" i="1" spc="-37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i="1" spc="9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spc="-625" dirty="0">
                <a:solidFill>
                  <a:prstClr val="black"/>
                </a:solidFill>
                <a:latin typeface="Century Gothic"/>
                <a:cs typeface="Century Gothic"/>
              </a:rPr>
              <a:t>S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endParaRPr sz="22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8548" y="4544206"/>
            <a:ext cx="2050473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7" defTabSz="1790522"/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[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202" y="4953108"/>
            <a:ext cx="8087276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7" defTabSz="1790522">
              <a:tabLst>
                <a:tab pos="5657563" algn="l"/>
              </a:tabLst>
            </a:pPr>
            <a:r>
              <a:rPr sz="2200" i="1" spc="357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i="1" spc="13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i="1" spc="6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-7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9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200" dirty="0">
                <a:solidFill>
                  <a:prstClr val="black"/>
                </a:solidFill>
                <a:latin typeface="Century Gothic"/>
                <a:cs typeface="Century Gothic"/>
              </a:rPr>
              <a:t>  </a:t>
            </a:r>
            <a:r>
              <a:rPr sz="2200" spc="15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dirty="0">
                <a:solidFill>
                  <a:prstClr val="black"/>
                </a:solidFill>
                <a:latin typeface="Century Gothic"/>
                <a:cs typeface="Century Gothic"/>
              </a:rPr>
              <a:t>  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400" i="1" spc="-30" baseline="-10416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400" i="1" spc="-31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200" spc="-287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400" i="1" spc="-59" baseline="-10416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400" i="1" spc="-37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i="1" spc="-69" dirty="0">
                <a:solidFill>
                  <a:prstClr val="black"/>
                </a:solidFill>
                <a:latin typeface="Trebuchet MS"/>
                <a:cs typeface="Trebuchet MS"/>
              </a:rPr>
              <a:t>s </a:t>
            </a:r>
            <a:r>
              <a:rPr sz="2200" spc="-30" dirty="0">
                <a:solidFill>
                  <a:prstClr val="black"/>
                </a:solidFill>
                <a:latin typeface="Century Gothic"/>
                <a:cs typeface="Century Gothic"/>
              </a:rPr>
              <a:t>−</a:t>
            </a:r>
            <a:r>
              <a:rPr sz="2200" spc="-188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spc="-625" dirty="0">
                <a:solidFill>
                  <a:prstClr val="black"/>
                </a:solidFill>
                <a:latin typeface="Century Gothic"/>
                <a:cs typeface="Century Gothic"/>
              </a:rPr>
              <a:t>S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200" spc="-188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entury Gothic"/>
                <a:cs typeface="Century Gothic"/>
              </a:rPr>
              <a:t>+</a:t>
            </a:r>
            <a:r>
              <a:rPr sz="2200" spc="-188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400" i="1" spc="-30" baseline="-10416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400" i="1" spc="-31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200" spc="-287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400" i="1" spc="-59" baseline="-10416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400" i="1" spc="-37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i="1" spc="9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spc="-625" dirty="0">
                <a:solidFill>
                  <a:prstClr val="black"/>
                </a:solidFill>
                <a:latin typeface="Century Gothic"/>
                <a:cs typeface="Century Gothic"/>
              </a:rPr>
              <a:t>S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200" dirty="0">
                <a:solidFill>
                  <a:prstClr val="black"/>
                </a:solidFill>
                <a:latin typeface="Century Gothic"/>
                <a:cs typeface="Century Gothic"/>
              </a:rPr>
              <a:t>	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[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90522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defTabSz="1790522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90522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7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7" defTabSz="1790522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7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8369461" y="6643827"/>
            <a:ext cx="4760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757"/>
            <a:r>
              <a:rPr lang="en-GB" spc="-129" dirty="0"/>
              <a:t>9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2715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27" y="336043"/>
            <a:ext cx="8765942" cy="512164"/>
          </a:xfrm>
          <a:prstGeom prst="rect">
            <a:avLst/>
          </a:prstGeom>
        </p:spPr>
        <p:txBody>
          <a:bodyPr vert="horz" wrap="square" lIns="0" tIns="79601" rIns="0" bIns="0" rtlCol="0">
            <a:spAutoFit/>
          </a:bodyPr>
          <a:lstStyle/>
          <a:p>
            <a:pPr marL="24925"/>
            <a:r>
              <a:rPr spc="248" dirty="0"/>
              <a:t>M</a:t>
            </a:r>
            <a:r>
              <a:rPr spc="-59" dirty="0"/>
              <a:t>o</a:t>
            </a:r>
            <a:r>
              <a:rPr spc="-109" dirty="0"/>
              <a:t>d</a:t>
            </a:r>
            <a:r>
              <a:rPr spc="-238" dirty="0"/>
              <a:t>e</a:t>
            </a:r>
            <a:r>
              <a:rPr spc="10" dirty="0"/>
              <a:t>lli</a:t>
            </a:r>
            <a:r>
              <a:rPr spc="-129" dirty="0"/>
              <a:t>n</a:t>
            </a:r>
            <a:r>
              <a:rPr spc="-159" dirty="0"/>
              <a:t>g</a:t>
            </a:r>
            <a:r>
              <a:rPr spc="59" dirty="0"/>
              <a:t> </a:t>
            </a:r>
            <a:r>
              <a:rPr spc="10" dirty="0"/>
              <a:t>i</a:t>
            </a:r>
            <a:r>
              <a:rPr spc="69" dirty="0"/>
              <a:t>t</a:t>
            </a:r>
            <a:r>
              <a:rPr spc="-238" dirty="0"/>
              <a:t>e</a:t>
            </a:r>
            <a:r>
              <a:rPr spc="-149" dirty="0"/>
              <a:t>m</a:t>
            </a:r>
            <a:r>
              <a:rPr spc="50" dirty="0"/>
              <a:t> </a:t>
            </a:r>
            <a:r>
              <a:rPr spc="-59" dirty="0"/>
              <a:t>c</a:t>
            </a:r>
            <a:r>
              <a:rPr spc="-129" dirty="0"/>
              <a:t>oun</a:t>
            </a:r>
            <a:r>
              <a:rPr spc="69" dirty="0"/>
              <a:t>t</a:t>
            </a:r>
            <a:r>
              <a:rPr spc="59" dirty="0"/>
              <a:t> </a:t>
            </a:r>
            <a:r>
              <a:rPr spc="-109" dirty="0"/>
              <a:t>d</a:t>
            </a:r>
            <a:r>
              <a:rPr spc="-139" dirty="0"/>
              <a:t>a</a:t>
            </a:r>
            <a:r>
              <a:rPr spc="69" dirty="0"/>
              <a:t>t</a:t>
            </a:r>
            <a:r>
              <a:rPr spc="-139" dirty="0"/>
              <a:t>a</a:t>
            </a:r>
            <a:r>
              <a:rPr spc="-218" dirty="0"/>
              <a:t>:</a:t>
            </a:r>
            <a:r>
              <a:rPr spc="367" dirty="0"/>
              <a:t> </a:t>
            </a:r>
            <a:r>
              <a:rPr spc="89" dirty="0"/>
              <a:t>E</a:t>
            </a:r>
            <a:r>
              <a:rPr spc="-178" dirty="0"/>
              <a:t>s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149" dirty="0"/>
              <a:t>m</a:t>
            </a:r>
            <a:r>
              <a:rPr spc="-139" dirty="0"/>
              <a:t>a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129" dirty="0"/>
              <a:t>on</a:t>
            </a:r>
          </a:p>
        </p:txBody>
      </p:sp>
      <p:sp>
        <p:nvSpPr>
          <p:cNvPr id="4" name="object 4"/>
          <p:cNvSpPr/>
          <p:nvPr/>
        </p:nvSpPr>
        <p:spPr>
          <a:xfrm>
            <a:off x="557542" y="2005586"/>
            <a:ext cx="129437" cy="12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2715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2430" y="2682723"/>
            <a:ext cx="104309" cy="104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2715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2430" y="3284465"/>
            <a:ext cx="104309" cy="104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2715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542" y="3929514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2715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2430" y="4305783"/>
            <a:ext cx="104309" cy="104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2715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2430" y="4907543"/>
            <a:ext cx="104309" cy="104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2715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9248" y="1908840"/>
            <a:ext cx="8011706" cy="3565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25" marR="9945" defTabSz="1792715">
              <a:lnSpc>
                <a:spcPts val="2379"/>
              </a:lnSpc>
            </a:pP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lli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2011)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7704" marR="49815" defTabSz="1792715">
              <a:spcBef>
                <a:spcPts val="307"/>
              </a:spcBef>
            </a:pP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5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78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436" dirty="0">
                <a:solidFill>
                  <a:prstClr val="black"/>
                </a:solidFill>
                <a:latin typeface="Times New Roman"/>
                <a:cs typeface="Times New Roman"/>
              </a:rPr>
              <a:t>lis</a:t>
            </a:r>
            <a:r>
              <a:rPr sz="2000" spc="37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;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2011)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925" indent="542806" defTabSz="1792715">
              <a:lnSpc>
                <a:spcPts val="2369"/>
              </a:lnSpc>
            </a:pP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iff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0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rr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92715">
              <a:spcBef>
                <a:spcPts val="79"/>
              </a:spcBef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925" defTabSz="1792715"/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uh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2014)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7704" marR="171828" defTabSz="1792715">
              <a:spcBef>
                <a:spcPts val="347"/>
              </a:spcBef>
            </a:pP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Ra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ph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prstClr val="black"/>
                </a:solidFill>
                <a:latin typeface="Arial"/>
                <a:cs typeface="Arial"/>
              </a:rPr>
              <a:t>M-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5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prstClr val="black"/>
                </a:solidFill>
                <a:latin typeface="Trebuchet MS"/>
                <a:cs typeface="Trebuchet MS"/>
              </a:rPr>
              <a:t>J</a:t>
            </a:r>
            <a:r>
              <a:rPr sz="2000" i="1" spc="109" dirty="0">
                <a:solidFill>
                  <a:prstClr val="black"/>
                </a:solidFill>
                <a:latin typeface="Trebuchet MS"/>
                <a:cs typeface="Trebuchet MS"/>
              </a:rPr>
              <a:t>R</a:t>
            </a:r>
            <a:r>
              <a:rPr sz="2000" i="1" spc="129" dirty="0">
                <a:solidFill>
                  <a:prstClr val="black"/>
                </a:solidFill>
                <a:latin typeface="Trebuchet MS"/>
                <a:cs typeface="Trebuchet MS"/>
              </a:rPr>
              <a:t>SS</a:t>
            </a:r>
            <a:r>
              <a:rPr sz="20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188" dirty="0">
                <a:solidFill>
                  <a:prstClr val="black"/>
                </a:solidFill>
                <a:latin typeface="Trebuchet MS"/>
                <a:cs typeface="Trebuchet MS"/>
              </a:rPr>
              <a:t>B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1999)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—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om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7704" marR="51044" defTabSz="1792715">
              <a:lnSpc>
                <a:spcPts val="2379"/>
              </a:lnSpc>
              <a:spcBef>
                <a:spcPts val="69"/>
              </a:spcBef>
            </a:pPr>
            <a:r>
              <a:rPr sz="2000" spc="-178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178" dirty="0">
                <a:solidFill>
                  <a:prstClr val="black"/>
                </a:solidFill>
                <a:latin typeface="Arial"/>
                <a:cs typeface="Arial"/>
              </a:rPr>
              <a:t>os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ess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0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rr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du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92715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defTabSz="1792715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92715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25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25" defTabSz="1792715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25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369447" y="6643827"/>
            <a:ext cx="4760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815"/>
            <a:r>
              <a:rPr lang="en-GB" spc="-129" dirty="0"/>
              <a:t>10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5221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27" y="336043"/>
            <a:ext cx="8765942" cy="512164"/>
          </a:xfrm>
          <a:prstGeom prst="rect">
            <a:avLst/>
          </a:prstGeom>
        </p:spPr>
        <p:txBody>
          <a:bodyPr vert="horz" wrap="square" lIns="0" tIns="79712" rIns="0" bIns="0" rtlCol="0">
            <a:spAutoFit/>
          </a:bodyPr>
          <a:lstStyle/>
          <a:p>
            <a:pPr marL="24957"/>
            <a:r>
              <a:rPr spc="268" dirty="0"/>
              <a:t>T</a:t>
            </a:r>
            <a:r>
              <a:rPr spc="-129" dirty="0"/>
              <a:t>h</a:t>
            </a:r>
            <a:r>
              <a:rPr spc="-238" dirty="0"/>
              <a:t>e</a:t>
            </a:r>
            <a:r>
              <a:rPr spc="50" dirty="0"/>
              <a:t> </a:t>
            </a:r>
            <a:r>
              <a:rPr spc="-59" dirty="0"/>
              <a:t>c</a:t>
            </a:r>
            <a:r>
              <a:rPr spc="-129" dirty="0"/>
              <a:t>on</a:t>
            </a:r>
            <a:r>
              <a:rPr spc="69" dirty="0"/>
              <a:t>t</a:t>
            </a:r>
            <a:r>
              <a:rPr spc="-69" dirty="0"/>
              <a:t>r</a:t>
            </a:r>
            <a:r>
              <a:rPr spc="-129" dirty="0"/>
              <a:t>o</a:t>
            </a:r>
            <a:r>
              <a:rPr spc="10" dirty="0"/>
              <a:t>l</a:t>
            </a:r>
            <a:r>
              <a:rPr spc="59" dirty="0"/>
              <a:t> </a:t>
            </a:r>
            <a:r>
              <a:rPr spc="10" dirty="0"/>
              <a:t>i</a:t>
            </a:r>
            <a:r>
              <a:rPr spc="69" dirty="0"/>
              <a:t>t</a:t>
            </a:r>
            <a:r>
              <a:rPr spc="-238" dirty="0"/>
              <a:t>e</a:t>
            </a:r>
            <a:r>
              <a:rPr spc="-149" dirty="0"/>
              <a:t>m</a:t>
            </a:r>
            <a:r>
              <a:rPr spc="-178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557542" y="2237586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5221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542" y="3076686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5221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2414" y="3452931"/>
            <a:ext cx="104309" cy="104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5221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542" y="4016104"/>
            <a:ext cx="129437" cy="12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522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542" y="4895339"/>
            <a:ext cx="129437" cy="12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522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320" y="2140855"/>
            <a:ext cx="8058305" cy="3051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57" marR="273046" defTabSz="1795221">
              <a:lnSpc>
                <a:spcPct val="102600"/>
              </a:lnSpc>
            </a:pPr>
            <a:r>
              <a:rPr sz="2200" spc="12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“c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2200" spc="226" dirty="0">
                <a:solidFill>
                  <a:prstClr val="black"/>
                </a:solidFill>
                <a:latin typeface="Arial"/>
                <a:cs typeface="Arial"/>
              </a:rPr>
              <a:t>”)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qu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—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ill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’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ee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957" defTabSz="1795221">
              <a:spcBef>
                <a:spcPts val="1309"/>
              </a:spcBef>
            </a:pP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568497" defTabSz="1795221">
              <a:spcBef>
                <a:spcPts val="347"/>
              </a:spcBef>
            </a:pP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iffi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178" dirty="0">
                <a:solidFill>
                  <a:prstClr val="black"/>
                </a:solidFill>
                <a:latin typeface="Arial"/>
                <a:cs typeface="Arial"/>
              </a:rPr>
              <a:t>os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gn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defTabSz="1795221">
              <a:spcBef>
                <a:spcPts val="48"/>
              </a:spcBef>
            </a:pP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957" marR="51109" defTabSz="1795221">
              <a:lnSpc>
                <a:spcPct val="102699"/>
              </a:lnSpc>
            </a:pP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ffi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87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119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200" i="1" spc="31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178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200" i="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2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gi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xp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957" defTabSz="1795221">
              <a:spcBef>
                <a:spcPts val="1616"/>
              </a:spcBef>
            </a:pP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178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200" i="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22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119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endParaRPr sz="22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9522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defTabSz="179522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9522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57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57" defTabSz="1795221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57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369432" y="6643827"/>
            <a:ext cx="4760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884"/>
            <a:r>
              <a:rPr lang="en-GB" spc="-129" dirty="0"/>
              <a:t>11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8048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27" y="336043"/>
            <a:ext cx="8765942" cy="512164"/>
          </a:xfrm>
          <a:prstGeom prst="rect">
            <a:avLst/>
          </a:prstGeom>
        </p:spPr>
        <p:txBody>
          <a:bodyPr vert="horz" wrap="square" lIns="0" tIns="79837" rIns="0" bIns="0" rtlCol="0">
            <a:spAutoFit/>
          </a:bodyPr>
          <a:lstStyle/>
          <a:p>
            <a:pPr marL="24993"/>
            <a:r>
              <a:rPr spc="248" dirty="0"/>
              <a:t>M</a:t>
            </a:r>
            <a:r>
              <a:rPr spc="-59" dirty="0"/>
              <a:t>o</a:t>
            </a:r>
            <a:r>
              <a:rPr spc="-109" dirty="0"/>
              <a:t>d</a:t>
            </a:r>
            <a:r>
              <a:rPr spc="-238" dirty="0"/>
              <a:t>e</a:t>
            </a:r>
            <a:r>
              <a:rPr spc="10" dirty="0"/>
              <a:t>l</a:t>
            </a:r>
            <a:r>
              <a:rPr spc="-178" dirty="0"/>
              <a:t>s</a:t>
            </a:r>
            <a:r>
              <a:rPr spc="59" dirty="0"/>
              <a:t> </a:t>
            </a:r>
            <a:r>
              <a:rPr spc="-40" dirty="0"/>
              <a:t>f</a:t>
            </a:r>
            <a:r>
              <a:rPr spc="-208" dirty="0"/>
              <a:t>o</a:t>
            </a:r>
            <a:r>
              <a:rPr spc="-69" dirty="0"/>
              <a:t>r</a:t>
            </a:r>
            <a:r>
              <a:rPr spc="59" dirty="0"/>
              <a:t> </a:t>
            </a:r>
            <a:r>
              <a:rPr spc="69" dirty="0"/>
              <a:t>t</a:t>
            </a:r>
            <a:r>
              <a:rPr spc="-129" dirty="0"/>
              <a:t>h</a:t>
            </a:r>
            <a:r>
              <a:rPr spc="-238" dirty="0"/>
              <a:t>e</a:t>
            </a:r>
            <a:r>
              <a:rPr spc="50" dirty="0"/>
              <a:t> </a:t>
            </a:r>
            <a:r>
              <a:rPr spc="-59" dirty="0"/>
              <a:t>c</a:t>
            </a:r>
            <a:r>
              <a:rPr spc="-129" dirty="0"/>
              <a:t>on</a:t>
            </a:r>
            <a:r>
              <a:rPr spc="69" dirty="0"/>
              <a:t>t</a:t>
            </a:r>
            <a:r>
              <a:rPr spc="-69" dirty="0"/>
              <a:t>r</a:t>
            </a:r>
            <a:r>
              <a:rPr spc="-129" dirty="0"/>
              <a:t>o</a:t>
            </a:r>
            <a:r>
              <a:rPr spc="10" dirty="0"/>
              <a:t>l</a:t>
            </a:r>
            <a:r>
              <a:rPr spc="59" dirty="0"/>
              <a:t> </a:t>
            </a:r>
            <a:r>
              <a:rPr spc="10" dirty="0"/>
              <a:t>i</a:t>
            </a:r>
            <a:r>
              <a:rPr spc="69" dirty="0"/>
              <a:t>t</a:t>
            </a:r>
            <a:r>
              <a:rPr spc="-238" dirty="0"/>
              <a:t>e</a:t>
            </a:r>
            <a:r>
              <a:rPr spc="-149" dirty="0"/>
              <a:t>m</a:t>
            </a:r>
            <a:r>
              <a:rPr spc="-178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557542" y="1590592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8048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542" y="2408810"/>
            <a:ext cx="129437" cy="12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8048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542" y="3227028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8048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542" y="3664131"/>
            <a:ext cx="129437" cy="129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8048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2396" y="4341252"/>
            <a:ext cx="104309" cy="104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8048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7542" y="5165155"/>
            <a:ext cx="129437" cy="129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8048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32396" y="5842282"/>
            <a:ext cx="104309" cy="104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8048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9210" y="1486565"/>
            <a:ext cx="8060826" cy="4631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93" marR="626813" defTabSz="1798048">
              <a:lnSpc>
                <a:spcPct val="102600"/>
              </a:lnSpc>
            </a:pPr>
            <a:r>
              <a:rPr sz="2200" i="1" spc="119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200" i="1" spc="31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-28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200" spc="-28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200" spc="-28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200" spc="-28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-28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139" dirty="0">
                <a:solidFill>
                  <a:prstClr val="black"/>
                </a:solidFill>
                <a:latin typeface="Trebuchet MS"/>
                <a:cs typeface="Trebuchet MS"/>
              </a:rPr>
              <a:t>J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10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nu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993" marR="1504619" defTabSz="1798048">
              <a:lnSpc>
                <a:spcPct val="102600"/>
              </a:lnSpc>
              <a:spcBef>
                <a:spcPts val="1071"/>
              </a:spcBef>
            </a:pP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2011)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400" i="1" spc="-59" baseline="-10416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400" i="1" spc="-37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i="1" spc="-109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200" i="1" spc="-46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625" dirty="0">
                <a:solidFill>
                  <a:prstClr val="black"/>
                </a:solidFill>
                <a:latin typeface="Century Gothic"/>
                <a:cs typeface="Century Gothic"/>
              </a:rPr>
              <a:t>S</a:t>
            </a:r>
            <a:r>
              <a:rPr sz="2200" i="1" spc="-89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200" i="1" spc="-42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-28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68" dirty="0">
                <a:solidFill>
                  <a:prstClr val="black"/>
                </a:solidFill>
                <a:latin typeface="Lucida Sans Unicode"/>
                <a:cs typeface="Lucida Sans Unicode"/>
              </a:rPr>
              <a:t>x</a:t>
            </a:r>
            <a:r>
              <a:rPr sz="2400" i="1" spc="-59" baseline="-10416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400" i="1" spc="-37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200" spc="10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nom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nom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993" defTabSz="1798048">
              <a:spcBef>
                <a:spcPts val="1140"/>
              </a:spcBef>
            </a:pP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993" marR="835343" defTabSz="1798048">
              <a:lnSpc>
                <a:spcPts val="2379"/>
              </a:lnSpc>
              <a:spcBef>
                <a:spcPts val="1100"/>
              </a:spcBef>
            </a:pP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om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400" i="1" spc="-59" baseline="-10416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400" i="1" spc="-37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i="1" spc="-109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200" i="1" spc="-46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625" dirty="0">
                <a:solidFill>
                  <a:prstClr val="black"/>
                </a:solidFill>
                <a:latin typeface="Century Gothic"/>
                <a:cs typeface="Century Gothic"/>
              </a:rPr>
              <a:t>S</a:t>
            </a:r>
            <a:r>
              <a:rPr sz="2200" i="1" spc="-89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200" i="1" spc="-42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-28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68" dirty="0">
                <a:solidFill>
                  <a:prstClr val="black"/>
                </a:solidFill>
                <a:latin typeface="Lucida Sans Unicode"/>
                <a:cs typeface="Lucida Sans Unicode"/>
              </a:rPr>
              <a:t>x</a:t>
            </a:r>
            <a:r>
              <a:rPr sz="2400" i="1" spc="-59" baseline="-10416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400" i="1" spc="-37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200" spc="10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ifi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nom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9389" marR="1016402" defTabSz="1798048">
              <a:spcBef>
                <a:spcPts val="307"/>
              </a:spcBef>
            </a:pP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...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xp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0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nom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ogi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993" defTabSz="1798048">
              <a:lnSpc>
                <a:spcPts val="2498"/>
              </a:lnSpc>
              <a:spcBef>
                <a:spcPts val="1735"/>
              </a:spcBef>
            </a:pPr>
            <a:r>
              <a:rPr sz="2200" spc="12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os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ffi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</a:p>
          <a:p>
            <a:pPr marL="24993" defTabSz="1798048">
              <a:lnSpc>
                <a:spcPts val="2498"/>
              </a:lnSpc>
            </a:pP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400" i="1" spc="-59" baseline="-10416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400" i="1" spc="-37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39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z="2200" i="1" spc="-109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200" i="1" spc="-46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625" dirty="0">
                <a:solidFill>
                  <a:prstClr val="black"/>
                </a:solidFill>
                <a:latin typeface="Century Gothic"/>
                <a:cs typeface="Century Gothic"/>
              </a:rPr>
              <a:t>S</a:t>
            </a:r>
            <a:r>
              <a:rPr sz="2200" i="1" spc="-89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200" i="1" spc="-42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-28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68" dirty="0">
                <a:solidFill>
                  <a:prstClr val="black"/>
                </a:solidFill>
                <a:latin typeface="Lucida Sans Unicode"/>
                <a:cs typeface="Lucida Sans Unicode"/>
              </a:rPr>
              <a:t>x</a:t>
            </a:r>
            <a:r>
              <a:rPr sz="2400" i="1" spc="-59" baseline="-10416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400" i="1" spc="-371" baseline="-1041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14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sz="2200" spc="10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endParaRPr sz="22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69389" defTabSz="1798048">
              <a:spcBef>
                <a:spcPts val="347"/>
              </a:spcBef>
            </a:pP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109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000" i="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-30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178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000" i="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-19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ffi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gh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98048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defTabSz="1798048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98048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93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93" defTabSz="1798048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93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8369414" y="6643827"/>
            <a:ext cx="5950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956"/>
            <a:r>
              <a:rPr lang="en-GB" spc="79" dirty="0"/>
              <a:t>12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1198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32"/>
            <a:r>
              <a:rPr spc="-20" dirty="0"/>
              <a:t>S</a:t>
            </a:r>
            <a:r>
              <a:rPr spc="-238" dirty="0"/>
              <a:t>e</a:t>
            </a:r>
            <a:r>
              <a:rPr spc="-129" dirty="0"/>
              <a:t>n</a:t>
            </a:r>
            <a:r>
              <a:rPr spc="-178" dirty="0"/>
              <a:t>s</a:t>
            </a:r>
            <a:r>
              <a:rPr spc="10" dirty="0"/>
              <a:t>i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129" dirty="0"/>
              <a:t>v</a:t>
            </a:r>
            <a:r>
              <a:rPr spc="10" dirty="0"/>
              <a:t>i</a:t>
            </a:r>
            <a:r>
              <a:rPr spc="-10" dirty="0"/>
              <a:t>t</a:t>
            </a:r>
            <a:r>
              <a:rPr spc="-129" dirty="0"/>
              <a:t>y</a:t>
            </a:r>
            <a:r>
              <a:rPr spc="59" dirty="0"/>
              <a:t> </a:t>
            </a:r>
            <a:r>
              <a:rPr spc="-129" dirty="0"/>
              <a:t>o</a:t>
            </a:r>
            <a:r>
              <a:rPr spc="-40" dirty="0"/>
              <a:t>f</a:t>
            </a:r>
            <a:r>
              <a:rPr spc="59" dirty="0"/>
              <a:t> </a:t>
            </a:r>
            <a:r>
              <a:rPr spc="-238" dirty="0"/>
              <a:t>e</a:t>
            </a:r>
            <a:r>
              <a:rPr spc="-178" dirty="0"/>
              <a:t>s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149" dirty="0"/>
              <a:t>m</a:t>
            </a:r>
            <a:r>
              <a:rPr spc="-139" dirty="0"/>
              <a:t>a</a:t>
            </a:r>
            <a:r>
              <a:rPr spc="69" dirty="0"/>
              <a:t>t</a:t>
            </a:r>
            <a:r>
              <a:rPr spc="-238" dirty="0"/>
              <a:t>e</a:t>
            </a:r>
            <a:r>
              <a:rPr spc="-178" dirty="0"/>
              <a:t>s</a:t>
            </a:r>
            <a:r>
              <a:rPr spc="59" dirty="0"/>
              <a:t> </a:t>
            </a:r>
            <a:r>
              <a:rPr spc="69" dirty="0"/>
              <a:t>t</a:t>
            </a:r>
            <a:r>
              <a:rPr spc="-129" dirty="0"/>
              <a:t>o</a:t>
            </a:r>
            <a:r>
              <a:rPr spc="59" dirty="0"/>
              <a:t> </a:t>
            </a:r>
            <a:r>
              <a:rPr spc="-149" dirty="0"/>
              <a:t>m</a:t>
            </a:r>
            <a:r>
              <a:rPr spc="-50" dirty="0"/>
              <a:t>o</a:t>
            </a:r>
            <a:r>
              <a:rPr spc="-109" dirty="0"/>
              <a:t>d</a:t>
            </a:r>
            <a:r>
              <a:rPr spc="-238" dirty="0"/>
              <a:t>e</a:t>
            </a:r>
            <a:r>
              <a:rPr spc="10" dirty="0"/>
              <a:t>l</a:t>
            </a:r>
            <a:r>
              <a:rPr spc="59" dirty="0"/>
              <a:t> </a:t>
            </a:r>
            <a:r>
              <a:rPr spc="-40" dirty="0"/>
              <a:t>f</a:t>
            </a:r>
            <a:r>
              <a:rPr spc="-208" dirty="0"/>
              <a:t>o</a:t>
            </a:r>
            <a:r>
              <a:rPr spc="-69" dirty="0"/>
              <a:t>r</a:t>
            </a:r>
            <a:r>
              <a:rPr spc="59" dirty="0"/>
              <a:t> </a:t>
            </a:r>
            <a:r>
              <a:rPr dirty="0">
                <a:latin typeface="Arial"/>
                <a:cs typeface="Arial"/>
              </a:rPr>
              <a:t>Z</a:t>
            </a:r>
          </a:p>
        </p:txBody>
      </p:sp>
      <p:sp>
        <p:nvSpPr>
          <p:cNvPr id="4" name="object 4"/>
          <p:cNvSpPr/>
          <p:nvPr/>
        </p:nvSpPr>
        <p:spPr>
          <a:xfrm>
            <a:off x="557542" y="2241759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1198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2376" y="2696002"/>
            <a:ext cx="104309" cy="104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1198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542" y="3219074"/>
            <a:ext cx="129437" cy="129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1198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2376" y="3595283"/>
            <a:ext cx="104309" cy="104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1198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2376" y="3896158"/>
            <a:ext cx="104309" cy="104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1198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7542" y="4760241"/>
            <a:ext cx="129437" cy="129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1198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253808" y="2137760"/>
            <a:ext cx="8636531" cy="290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6637"/>
            <a:r>
              <a:rPr spc="-218" dirty="0"/>
              <a:t>C</a:t>
            </a:r>
            <a:r>
              <a:rPr spc="-129" dirty="0"/>
              <a:t>on</a:t>
            </a:r>
            <a:r>
              <a:rPr spc="-278" dirty="0"/>
              <a:t>s</a:t>
            </a:r>
            <a:r>
              <a:rPr spc="20" dirty="0"/>
              <a:t>i</a:t>
            </a:r>
            <a:r>
              <a:rPr spc="-99" dirty="0"/>
              <a:t>d</a:t>
            </a:r>
            <a:r>
              <a:rPr spc="-258" dirty="0"/>
              <a:t>e</a:t>
            </a:r>
            <a:r>
              <a:rPr dirty="0"/>
              <a:t>r</a:t>
            </a:r>
            <a:r>
              <a:rPr spc="109" dirty="0"/>
              <a:t> </a:t>
            </a:r>
            <a:r>
              <a:rPr spc="-287" dirty="0"/>
              <a:t>π</a:t>
            </a:r>
            <a:r>
              <a:rPr sz="2400" i="1" spc="-30" baseline="-10416" dirty="0">
                <a:latin typeface="Trebuchet MS"/>
                <a:cs typeface="Trebuchet MS"/>
              </a:rPr>
              <a:t>y</a:t>
            </a:r>
            <a:r>
              <a:rPr sz="2400" i="1" baseline="-10416" dirty="0">
                <a:latin typeface="Trebuchet MS"/>
                <a:cs typeface="Trebuchet MS"/>
              </a:rPr>
              <a:t> </a:t>
            </a:r>
            <a:r>
              <a:rPr sz="2400" i="1" spc="-222" baseline="-10416" dirty="0">
                <a:latin typeface="Trebuchet MS"/>
                <a:cs typeface="Trebuchet MS"/>
              </a:rPr>
              <a:t> </a:t>
            </a:r>
            <a:r>
              <a:rPr spc="-149" dirty="0">
                <a:latin typeface="Century Gothic"/>
                <a:cs typeface="Century Gothic"/>
              </a:rPr>
              <a:t>=</a:t>
            </a:r>
            <a:r>
              <a:rPr spc="-79" dirty="0">
                <a:latin typeface="Century Gothic"/>
                <a:cs typeface="Century Gothic"/>
              </a:rPr>
              <a:t> </a:t>
            </a:r>
            <a:r>
              <a:rPr i="1" spc="357" dirty="0">
                <a:latin typeface="Trebuchet MS"/>
                <a:cs typeface="Trebuchet MS"/>
              </a:rPr>
              <a:t>P</a:t>
            </a:r>
            <a:r>
              <a:rPr spc="139" dirty="0">
                <a:latin typeface="Century Gothic"/>
                <a:cs typeface="Century Gothic"/>
              </a:rPr>
              <a:t>(</a:t>
            </a:r>
            <a:r>
              <a:rPr i="1" spc="178" dirty="0">
                <a:latin typeface="Trebuchet MS"/>
                <a:cs typeface="Trebuchet MS"/>
              </a:rPr>
              <a:t>Y</a:t>
            </a:r>
            <a:r>
              <a:rPr i="1" spc="248" dirty="0">
                <a:latin typeface="Trebuchet MS"/>
                <a:cs typeface="Trebuchet MS"/>
              </a:rPr>
              <a:t> </a:t>
            </a:r>
            <a:r>
              <a:rPr spc="-149" dirty="0">
                <a:latin typeface="Century Gothic"/>
                <a:cs typeface="Century Gothic"/>
              </a:rPr>
              <a:t>=</a:t>
            </a:r>
            <a:r>
              <a:rPr spc="-79" dirty="0">
                <a:latin typeface="Century Gothic"/>
                <a:cs typeface="Century Gothic"/>
              </a:rPr>
              <a:t> </a:t>
            </a:r>
            <a:r>
              <a:rPr spc="-139" dirty="0"/>
              <a:t>1</a:t>
            </a:r>
            <a:r>
              <a:rPr spc="149" dirty="0">
                <a:latin typeface="Century Gothic"/>
                <a:cs typeface="Century Gothic"/>
              </a:rPr>
              <a:t>)</a:t>
            </a:r>
            <a:r>
              <a:rPr spc="99" dirty="0">
                <a:latin typeface="Century Gothic"/>
                <a:cs typeface="Century Gothic"/>
              </a:rPr>
              <a:t> </a:t>
            </a:r>
            <a:r>
              <a:rPr spc="20" dirty="0"/>
              <a:t>i</a:t>
            </a:r>
            <a:r>
              <a:rPr spc="-99" dirty="0"/>
              <a:t>n</a:t>
            </a:r>
            <a:r>
              <a:rPr spc="109" dirty="0"/>
              <a:t> </a:t>
            </a:r>
            <a:r>
              <a:rPr spc="-129" dirty="0"/>
              <a:t>ou</a:t>
            </a:r>
            <a:r>
              <a:rPr dirty="0"/>
              <a:t>r</a:t>
            </a:r>
            <a:r>
              <a:rPr spc="109" dirty="0"/>
              <a:t> </a:t>
            </a:r>
            <a:r>
              <a:rPr spc="-258" dirty="0"/>
              <a:t>e</a:t>
            </a:r>
            <a:r>
              <a:rPr spc="-99" dirty="0"/>
              <a:t>x</a:t>
            </a:r>
            <a:r>
              <a:rPr spc="-188" dirty="0"/>
              <a:t>a</a:t>
            </a:r>
            <a:r>
              <a:rPr spc="-109" dirty="0"/>
              <a:t>m</a:t>
            </a:r>
            <a:r>
              <a:rPr spc="-99" dirty="0"/>
              <a:t>p</a:t>
            </a:r>
            <a:r>
              <a:rPr spc="20" dirty="0"/>
              <a:t>l</a:t>
            </a:r>
            <a:r>
              <a:rPr spc="-258" dirty="0"/>
              <a:t>e</a:t>
            </a:r>
            <a:r>
              <a:rPr spc="-20" dirty="0"/>
              <a:t>,</a:t>
            </a:r>
            <a:r>
              <a:rPr spc="109" dirty="0"/>
              <a:t> </a:t>
            </a:r>
            <a:r>
              <a:rPr spc="-119" dirty="0"/>
              <a:t>w</a:t>
            </a:r>
            <a:r>
              <a:rPr spc="20" dirty="0"/>
              <a:t>i</a:t>
            </a:r>
            <a:r>
              <a:rPr spc="169" dirty="0"/>
              <a:t>t</a:t>
            </a:r>
            <a:r>
              <a:rPr spc="-99" dirty="0"/>
              <a:t>h</a:t>
            </a:r>
            <a:r>
              <a:rPr spc="-129" dirty="0"/>
              <a:t>ou</a:t>
            </a:r>
            <a:r>
              <a:rPr spc="169" dirty="0"/>
              <a:t>t</a:t>
            </a:r>
            <a:r>
              <a:rPr spc="99" dirty="0"/>
              <a:t> </a:t>
            </a:r>
            <a:r>
              <a:rPr spc="-258" dirty="0"/>
              <a:t>e</a:t>
            </a:r>
            <a:r>
              <a:rPr spc="-99" dirty="0"/>
              <a:t>x</a:t>
            </a:r>
            <a:r>
              <a:rPr spc="-109" dirty="0"/>
              <a:t>p</a:t>
            </a:r>
            <a:r>
              <a:rPr spc="20" dirty="0"/>
              <a:t>l</a:t>
            </a:r>
            <a:r>
              <a:rPr spc="-188" dirty="0"/>
              <a:t>a</a:t>
            </a:r>
            <a:r>
              <a:rPr spc="-99" dirty="0"/>
              <a:t>n</a:t>
            </a:r>
            <a:r>
              <a:rPr spc="-188" dirty="0"/>
              <a:t>a</a:t>
            </a:r>
            <a:r>
              <a:rPr spc="169" dirty="0"/>
              <a:t>t</a:t>
            </a:r>
            <a:r>
              <a:rPr spc="-198" dirty="0"/>
              <a:t>o</a:t>
            </a:r>
            <a:r>
              <a:rPr dirty="0"/>
              <a:t>r</a:t>
            </a:r>
            <a:r>
              <a:rPr spc="-99" dirty="0"/>
              <a:t>y</a:t>
            </a:r>
            <a:r>
              <a:rPr spc="99" dirty="0"/>
              <a:t> </a:t>
            </a:r>
            <a:r>
              <a:rPr spc="-99" dirty="0"/>
              <a:t>v</a:t>
            </a:r>
            <a:r>
              <a:rPr spc="-248" dirty="0"/>
              <a:t>a</a:t>
            </a:r>
            <a:r>
              <a:rPr spc="-10" dirty="0"/>
              <a:t>r</a:t>
            </a:r>
            <a:r>
              <a:rPr spc="20" dirty="0"/>
              <a:t>i</a:t>
            </a:r>
            <a:r>
              <a:rPr spc="-188" dirty="0"/>
              <a:t>a</a:t>
            </a:r>
            <a:r>
              <a:rPr spc="-99" dirty="0"/>
              <a:t>b</a:t>
            </a:r>
            <a:r>
              <a:rPr spc="20" dirty="0"/>
              <a:t>l</a:t>
            </a:r>
            <a:r>
              <a:rPr spc="-258" dirty="0"/>
              <a:t>e</a:t>
            </a:r>
            <a:r>
              <a:rPr spc="-278" dirty="0"/>
              <a:t>s</a:t>
            </a:r>
            <a:endParaRPr>
              <a:latin typeface="Century Gothic"/>
              <a:cs typeface="Century Gothic"/>
            </a:endParaRPr>
          </a:p>
          <a:p>
            <a:pPr marL="1111993">
              <a:spcBef>
                <a:spcPts val="960"/>
              </a:spcBef>
            </a:pPr>
            <a:r>
              <a:rPr sz="2000" spc="-50" dirty="0"/>
              <a:t>H</a:t>
            </a:r>
            <a:r>
              <a:rPr sz="2000" spc="-238" dirty="0"/>
              <a:t>e</a:t>
            </a:r>
            <a:r>
              <a:rPr sz="2000" spc="10" dirty="0"/>
              <a:t>r</a:t>
            </a:r>
            <a:r>
              <a:rPr sz="2000" spc="-238" dirty="0"/>
              <a:t>e</a:t>
            </a:r>
            <a:r>
              <a:rPr sz="2000" spc="99" dirty="0"/>
              <a:t> </a:t>
            </a:r>
            <a:r>
              <a:rPr sz="2000" i="1" spc="178" dirty="0">
                <a:latin typeface="Trebuchet MS"/>
                <a:cs typeface="Trebuchet MS"/>
              </a:rPr>
              <a:t>Y</a:t>
            </a:r>
            <a:r>
              <a:rPr sz="2000" i="1" dirty="0">
                <a:latin typeface="Trebuchet MS"/>
                <a:cs typeface="Trebuchet MS"/>
              </a:rPr>
              <a:t> </a:t>
            </a:r>
            <a:r>
              <a:rPr sz="2000" i="1" spc="-198" dirty="0">
                <a:latin typeface="Trebuchet MS"/>
                <a:cs typeface="Trebuchet MS"/>
              </a:rPr>
              <a:t> </a:t>
            </a:r>
            <a:r>
              <a:rPr sz="2000" spc="20" dirty="0"/>
              <a:t>i</a:t>
            </a:r>
            <a:r>
              <a:rPr sz="2000" spc="-238" dirty="0"/>
              <a:t>s</a:t>
            </a:r>
            <a:r>
              <a:rPr sz="2000" spc="99" dirty="0"/>
              <a:t> </a:t>
            </a:r>
            <a:r>
              <a:rPr sz="2000" spc="-89" dirty="0"/>
              <a:t>buy</a:t>
            </a:r>
            <a:r>
              <a:rPr sz="2000" spc="20" dirty="0"/>
              <a:t>i</a:t>
            </a:r>
            <a:r>
              <a:rPr sz="2000" spc="-89" dirty="0"/>
              <a:t>n</a:t>
            </a:r>
            <a:r>
              <a:rPr sz="2000" spc="-129" dirty="0"/>
              <a:t>g</a:t>
            </a:r>
            <a:r>
              <a:rPr sz="2000" spc="99" dirty="0"/>
              <a:t> </a:t>
            </a:r>
            <a:r>
              <a:rPr sz="2000" spc="-238" dirty="0"/>
              <a:t>s</a:t>
            </a:r>
            <a:r>
              <a:rPr sz="2000" spc="159" dirty="0"/>
              <a:t>t</a:t>
            </a:r>
            <a:r>
              <a:rPr sz="2000" spc="-50" dirty="0"/>
              <a:t>ol</a:t>
            </a:r>
            <a:r>
              <a:rPr sz="2000" spc="-238" dirty="0"/>
              <a:t>e</a:t>
            </a:r>
            <a:r>
              <a:rPr sz="2000" spc="-89" dirty="0"/>
              <a:t>n</a:t>
            </a:r>
            <a:r>
              <a:rPr sz="2000" spc="99" dirty="0"/>
              <a:t> </a:t>
            </a:r>
            <a:r>
              <a:rPr sz="2000" spc="-129" dirty="0"/>
              <a:t>g</a:t>
            </a:r>
            <a:r>
              <a:rPr sz="2000" spc="-79" dirty="0"/>
              <a:t>oo</a:t>
            </a:r>
            <a:r>
              <a:rPr sz="2000" spc="-89" dirty="0"/>
              <a:t>d</a:t>
            </a:r>
            <a:r>
              <a:rPr sz="2000" spc="-238" dirty="0"/>
              <a:t>s</a:t>
            </a:r>
            <a:r>
              <a:rPr sz="2000" spc="-10" dirty="0"/>
              <a:t>.</a:t>
            </a:r>
            <a:endParaRPr sz="2000">
              <a:latin typeface="Trebuchet MS"/>
              <a:cs typeface="Trebuchet MS"/>
            </a:endParaRPr>
          </a:p>
          <a:p>
            <a:pPr marL="566637">
              <a:spcBef>
                <a:spcPts val="1735"/>
              </a:spcBef>
            </a:pPr>
            <a:r>
              <a:rPr spc="-178" dirty="0"/>
              <a:t>E</a:t>
            </a:r>
            <a:r>
              <a:rPr spc="-278" dirty="0"/>
              <a:t>s</a:t>
            </a:r>
            <a:r>
              <a:rPr spc="169" dirty="0"/>
              <a:t>t</a:t>
            </a:r>
            <a:r>
              <a:rPr spc="20" dirty="0"/>
              <a:t>i</a:t>
            </a:r>
            <a:r>
              <a:rPr spc="-109" dirty="0"/>
              <a:t>m</a:t>
            </a:r>
            <a:r>
              <a:rPr spc="-188" dirty="0"/>
              <a:t>a</a:t>
            </a:r>
            <a:r>
              <a:rPr spc="169" dirty="0"/>
              <a:t>t</a:t>
            </a:r>
            <a:r>
              <a:rPr spc="-258" dirty="0"/>
              <a:t>e</a:t>
            </a:r>
            <a:r>
              <a:rPr spc="-278" dirty="0"/>
              <a:t>s</a:t>
            </a:r>
            <a:r>
              <a:rPr spc="109" dirty="0"/>
              <a:t> </a:t>
            </a:r>
            <a:r>
              <a:rPr spc="-50" dirty="0"/>
              <a:t>of</a:t>
            </a:r>
            <a:r>
              <a:rPr spc="109" dirty="0"/>
              <a:t> </a:t>
            </a:r>
            <a:r>
              <a:rPr spc="-287" dirty="0"/>
              <a:t>π</a:t>
            </a:r>
            <a:r>
              <a:rPr sz="2400" i="1" spc="-30" baseline="-10416" dirty="0">
                <a:latin typeface="Trebuchet MS"/>
                <a:cs typeface="Trebuchet MS"/>
              </a:rPr>
              <a:t>y</a:t>
            </a:r>
            <a:r>
              <a:rPr sz="2400" i="1" baseline="-10416" dirty="0">
                <a:latin typeface="Trebuchet MS"/>
                <a:cs typeface="Trebuchet MS"/>
              </a:rPr>
              <a:t> </a:t>
            </a:r>
            <a:r>
              <a:rPr sz="2400" i="1" spc="44" baseline="-10416" dirty="0">
                <a:latin typeface="Trebuchet MS"/>
                <a:cs typeface="Trebuchet MS"/>
              </a:rPr>
              <a:t> </a:t>
            </a:r>
            <a:r>
              <a:rPr spc="-248" dirty="0"/>
              <a:t>a</a:t>
            </a:r>
            <a:r>
              <a:rPr dirty="0"/>
              <a:t>r</a:t>
            </a:r>
            <a:r>
              <a:rPr spc="-258" dirty="0"/>
              <a:t>e</a:t>
            </a:r>
            <a:endParaRPr>
              <a:latin typeface="Trebuchet MS"/>
              <a:cs typeface="Trebuchet MS"/>
            </a:endParaRPr>
          </a:p>
          <a:p>
            <a:pPr marL="1111993" marR="357730">
              <a:spcBef>
                <a:spcPts val="347"/>
              </a:spcBef>
            </a:pPr>
            <a:r>
              <a:rPr sz="2000" spc="-40" dirty="0"/>
              <a:t>b</a:t>
            </a:r>
            <a:r>
              <a:rPr sz="2000" spc="-238" dirty="0"/>
              <a:t>e</a:t>
            </a:r>
            <a:r>
              <a:rPr sz="2000" spc="99" dirty="0"/>
              <a:t>t</a:t>
            </a:r>
            <a:r>
              <a:rPr sz="2000" spc="-149" dirty="0"/>
              <a:t>w</a:t>
            </a:r>
            <a:r>
              <a:rPr sz="2000" spc="-238" dirty="0"/>
              <a:t>ee</a:t>
            </a:r>
            <a:r>
              <a:rPr sz="2000" spc="-89" dirty="0"/>
              <a:t>n</a:t>
            </a:r>
            <a:r>
              <a:rPr sz="2000" spc="109" dirty="0"/>
              <a:t> </a:t>
            </a:r>
            <a:r>
              <a:rPr sz="2000" spc="-69" dirty="0"/>
              <a:t>1.</a:t>
            </a:r>
            <a:r>
              <a:rPr sz="2000" spc="-129" dirty="0"/>
              <a:t>7%</a:t>
            </a:r>
            <a:r>
              <a:rPr sz="2000" spc="99" dirty="0"/>
              <a:t> </a:t>
            </a:r>
            <a:r>
              <a:rPr sz="2000" spc="-159" dirty="0"/>
              <a:t>a</a:t>
            </a:r>
            <a:r>
              <a:rPr sz="2000" spc="-89" dirty="0"/>
              <a:t>nd</a:t>
            </a:r>
            <a:r>
              <a:rPr sz="2000" spc="99" dirty="0"/>
              <a:t> </a:t>
            </a:r>
            <a:r>
              <a:rPr sz="2000" spc="-109" dirty="0"/>
              <a:t>14.9%</a:t>
            </a:r>
            <a:r>
              <a:rPr sz="2000" spc="-10" dirty="0"/>
              <a:t>,</a:t>
            </a:r>
            <a:r>
              <a:rPr sz="2000" spc="109" dirty="0"/>
              <a:t> </a:t>
            </a:r>
            <a:r>
              <a:rPr sz="2000" spc="-89" dirty="0"/>
              <a:t>d</a:t>
            </a:r>
            <a:r>
              <a:rPr sz="2000" spc="-238" dirty="0"/>
              <a:t>e</a:t>
            </a:r>
            <a:r>
              <a:rPr sz="2000" spc="-40" dirty="0"/>
              <a:t>p</a:t>
            </a:r>
            <a:r>
              <a:rPr sz="2000" spc="-238" dirty="0"/>
              <a:t>e</a:t>
            </a:r>
            <a:r>
              <a:rPr sz="2000" spc="-89" dirty="0"/>
              <a:t>nd</a:t>
            </a:r>
            <a:r>
              <a:rPr sz="2000" spc="20" dirty="0"/>
              <a:t>i</a:t>
            </a:r>
            <a:r>
              <a:rPr sz="2000" spc="-89" dirty="0"/>
              <a:t>n</a:t>
            </a:r>
            <a:r>
              <a:rPr sz="2000" spc="-129" dirty="0"/>
              <a:t>g</a:t>
            </a:r>
            <a:r>
              <a:rPr sz="2000" spc="99" dirty="0"/>
              <a:t> </a:t>
            </a:r>
            <a:r>
              <a:rPr sz="2000" spc="-99" dirty="0"/>
              <a:t>on</a:t>
            </a:r>
            <a:r>
              <a:rPr sz="2000" spc="99" dirty="0"/>
              <a:t> </a:t>
            </a:r>
            <a:r>
              <a:rPr sz="2000" spc="-159" dirty="0"/>
              <a:t>a</a:t>
            </a:r>
            <a:r>
              <a:rPr sz="2000" spc="-238" dirty="0"/>
              <a:t>ss</a:t>
            </a:r>
            <a:r>
              <a:rPr sz="2000" spc="-89" dirty="0"/>
              <a:t>u</a:t>
            </a:r>
            <a:r>
              <a:rPr sz="2000" spc="-99" dirty="0"/>
              <a:t>m</a:t>
            </a:r>
            <a:r>
              <a:rPr sz="2000" spc="-89" dirty="0"/>
              <a:t>p</a:t>
            </a:r>
            <a:r>
              <a:rPr sz="2000" spc="159" dirty="0"/>
              <a:t>t</a:t>
            </a:r>
            <a:r>
              <a:rPr sz="2000" spc="20" dirty="0"/>
              <a:t>i</a:t>
            </a:r>
            <a:r>
              <a:rPr sz="2000" spc="-99" dirty="0"/>
              <a:t>on</a:t>
            </a:r>
            <a:r>
              <a:rPr sz="2000" spc="-238" dirty="0"/>
              <a:t>s</a:t>
            </a:r>
            <a:r>
              <a:rPr sz="2000" spc="99" dirty="0"/>
              <a:t> </a:t>
            </a:r>
            <a:r>
              <a:rPr sz="2000" spc="-159" dirty="0"/>
              <a:t>a</a:t>
            </a:r>
            <a:r>
              <a:rPr sz="2000" spc="-40" dirty="0"/>
              <a:t>b</a:t>
            </a:r>
            <a:r>
              <a:rPr sz="2000" spc="-99" dirty="0"/>
              <a:t>ou</a:t>
            </a:r>
            <a:r>
              <a:rPr sz="2000" spc="159" dirty="0"/>
              <a:t>t</a:t>
            </a:r>
            <a:r>
              <a:rPr sz="2000" spc="99" dirty="0"/>
              <a:t> </a:t>
            </a:r>
            <a:r>
              <a:rPr sz="2000" i="1" spc="-89" dirty="0">
                <a:latin typeface="Trebuchet MS"/>
                <a:cs typeface="Trebuchet MS"/>
              </a:rPr>
              <a:t>p</a:t>
            </a:r>
            <a:r>
              <a:rPr i="1" spc="-44" baseline="-11904" dirty="0">
                <a:latin typeface="Trebuchet MS"/>
                <a:cs typeface="Trebuchet MS"/>
              </a:rPr>
              <a:t>z</a:t>
            </a:r>
            <a:r>
              <a:rPr i="1" spc="-297" baseline="-11904" dirty="0">
                <a:latin typeface="Trebuchet MS"/>
                <a:cs typeface="Trebuchet MS"/>
              </a:rPr>
              <a:t> </a:t>
            </a:r>
            <a:r>
              <a:rPr sz="2000" spc="129" dirty="0">
                <a:latin typeface="Century Gothic"/>
                <a:cs typeface="Century Gothic"/>
              </a:rPr>
              <a:t>(</a:t>
            </a:r>
            <a:r>
              <a:rPr sz="2000" i="1" spc="-89" dirty="0">
                <a:latin typeface="Trebuchet MS"/>
                <a:cs typeface="Trebuchet MS"/>
              </a:rPr>
              <a:t>z</a:t>
            </a:r>
            <a:r>
              <a:rPr sz="2000" i="1" spc="-426" dirty="0">
                <a:latin typeface="Trebuchet MS"/>
                <a:cs typeface="Trebuchet MS"/>
              </a:rPr>
              <a:t> </a:t>
            </a:r>
            <a:r>
              <a:rPr sz="2000" spc="-565" dirty="0">
                <a:latin typeface="Century Gothic"/>
                <a:cs typeface="Century Gothic"/>
              </a:rPr>
              <a:t>S</a:t>
            </a:r>
            <a:r>
              <a:rPr sz="2000" i="1" spc="-69" dirty="0">
                <a:latin typeface="Trebuchet MS"/>
                <a:cs typeface="Trebuchet MS"/>
              </a:rPr>
              <a:t>y</a:t>
            </a:r>
            <a:r>
              <a:rPr sz="2000" i="1" spc="-387" dirty="0">
                <a:latin typeface="Trebuchet MS"/>
                <a:cs typeface="Trebuchet MS"/>
              </a:rPr>
              <a:t> </a:t>
            </a:r>
            <a:r>
              <a:rPr sz="2000" spc="119" dirty="0">
                <a:latin typeface="Century Gothic"/>
                <a:cs typeface="Century Gothic"/>
              </a:rPr>
              <a:t>) </a:t>
            </a:r>
            <a:r>
              <a:rPr sz="2000" spc="-1269" dirty="0"/>
              <a:t>π</a:t>
            </a:r>
            <a:r>
              <a:rPr sz="2000" spc="347" dirty="0"/>
              <a:t>ˆ</a:t>
            </a:r>
            <a:r>
              <a:rPr i="1" spc="-30" baseline="-11904" dirty="0">
                <a:latin typeface="Trebuchet MS"/>
                <a:cs typeface="Trebuchet MS"/>
              </a:rPr>
              <a:t>y</a:t>
            </a:r>
            <a:r>
              <a:rPr i="1" baseline="-11904" dirty="0">
                <a:latin typeface="Trebuchet MS"/>
                <a:cs typeface="Trebuchet MS"/>
              </a:rPr>
              <a:t> </a:t>
            </a:r>
            <a:r>
              <a:rPr i="1" spc="-149" baseline="-11904" dirty="0">
                <a:latin typeface="Trebuchet MS"/>
                <a:cs typeface="Trebuchet MS"/>
              </a:rPr>
              <a:t> </a:t>
            </a:r>
            <a:r>
              <a:rPr sz="2000" spc="-139" dirty="0">
                <a:latin typeface="Century Gothic"/>
                <a:cs typeface="Century Gothic"/>
              </a:rPr>
              <a:t>=</a:t>
            </a:r>
            <a:r>
              <a:rPr sz="2000" spc="-69" dirty="0">
                <a:latin typeface="Century Gothic"/>
                <a:cs typeface="Century Gothic"/>
              </a:rPr>
              <a:t> </a:t>
            </a:r>
            <a:r>
              <a:rPr sz="2000" spc="-129" dirty="0"/>
              <a:t>1</a:t>
            </a:r>
            <a:r>
              <a:rPr sz="2000" spc="-10" dirty="0"/>
              <a:t>.</a:t>
            </a:r>
            <a:r>
              <a:rPr sz="2000" spc="-129" dirty="0"/>
              <a:t>7%</a:t>
            </a:r>
            <a:r>
              <a:rPr sz="2000" spc="99" dirty="0"/>
              <a:t> (</a:t>
            </a:r>
            <a:r>
              <a:rPr sz="2000" spc="-89" dirty="0"/>
              <a:t>w</a:t>
            </a:r>
            <a:r>
              <a:rPr sz="2000" spc="20" dirty="0"/>
              <a:t>i</a:t>
            </a:r>
            <a:r>
              <a:rPr sz="2000" spc="159" dirty="0"/>
              <a:t>t</a:t>
            </a:r>
            <a:r>
              <a:rPr sz="2000" spc="-89" dirty="0"/>
              <a:t>h</a:t>
            </a:r>
            <a:r>
              <a:rPr sz="2000" spc="109" dirty="0"/>
              <a:t> </a:t>
            </a:r>
            <a:r>
              <a:rPr sz="2000" spc="-119" dirty="0"/>
              <a:t>95%</a:t>
            </a:r>
            <a:r>
              <a:rPr sz="2000" spc="99" dirty="0"/>
              <a:t> </a:t>
            </a:r>
            <a:r>
              <a:rPr sz="2000" spc="-178" dirty="0"/>
              <a:t>C</a:t>
            </a:r>
            <a:r>
              <a:rPr sz="2000" spc="-10" dirty="0"/>
              <a:t>I</a:t>
            </a:r>
            <a:r>
              <a:rPr sz="2000" spc="99" dirty="0"/>
              <a:t> </a:t>
            </a:r>
            <a:r>
              <a:rPr sz="2000" spc="-69" dirty="0"/>
              <a:t>0.</a:t>
            </a:r>
            <a:r>
              <a:rPr sz="2000" spc="-109" dirty="0"/>
              <a:t>5%–5.8%</a:t>
            </a:r>
            <a:r>
              <a:rPr sz="2000" spc="99" dirty="0"/>
              <a:t>)</a:t>
            </a:r>
            <a:r>
              <a:rPr sz="2000" spc="109" dirty="0"/>
              <a:t> </a:t>
            </a:r>
            <a:r>
              <a:rPr sz="2000" spc="-89" dirty="0"/>
              <a:t>und</a:t>
            </a:r>
            <a:r>
              <a:rPr sz="2000" spc="-238" dirty="0"/>
              <a:t>e</a:t>
            </a:r>
            <a:r>
              <a:rPr sz="2000" spc="10" dirty="0"/>
              <a:t>r</a:t>
            </a:r>
            <a:r>
              <a:rPr sz="2000" spc="99" dirty="0"/>
              <a:t> </a:t>
            </a:r>
            <a:r>
              <a:rPr sz="2000" spc="159" dirty="0"/>
              <a:t>t</a:t>
            </a:r>
            <a:r>
              <a:rPr sz="2000" spc="-89" dirty="0"/>
              <a:t>h</a:t>
            </a:r>
            <a:r>
              <a:rPr sz="2000" spc="-238" dirty="0"/>
              <a:t>e</a:t>
            </a:r>
            <a:r>
              <a:rPr sz="2000" spc="99" dirty="0"/>
              <a:t> (</a:t>
            </a:r>
            <a:r>
              <a:rPr sz="2000" spc="-99" dirty="0"/>
              <a:t>m</a:t>
            </a:r>
            <a:r>
              <a:rPr sz="2000" spc="-89" dirty="0"/>
              <a:t>u</a:t>
            </a:r>
            <a:r>
              <a:rPr sz="2000" spc="20" dirty="0"/>
              <a:t>l</a:t>
            </a:r>
            <a:r>
              <a:rPr sz="2000" spc="159" dirty="0"/>
              <a:t>t</a:t>
            </a:r>
            <a:r>
              <a:rPr sz="2000" spc="20" dirty="0"/>
              <a:t>i</a:t>
            </a:r>
            <a:r>
              <a:rPr sz="2000" spc="-109" dirty="0"/>
              <a:t>nom</a:t>
            </a:r>
            <a:r>
              <a:rPr sz="2000" spc="20" dirty="0"/>
              <a:t>i</a:t>
            </a:r>
            <a:r>
              <a:rPr sz="2000" spc="-159" dirty="0"/>
              <a:t>a</a:t>
            </a:r>
            <a:r>
              <a:rPr sz="2000" spc="20" dirty="0"/>
              <a:t>l</a:t>
            </a:r>
            <a:r>
              <a:rPr sz="2000" spc="99" dirty="0"/>
              <a:t>)</a:t>
            </a:r>
            <a:r>
              <a:rPr sz="2000" spc="79" dirty="0"/>
              <a:t> </a:t>
            </a:r>
            <a:r>
              <a:rPr sz="2000" spc="-159" dirty="0"/>
              <a:t>a</a:t>
            </a:r>
            <a:r>
              <a:rPr sz="2000" spc="-238" dirty="0"/>
              <a:t>ss</a:t>
            </a:r>
            <a:r>
              <a:rPr sz="2000" spc="-89" dirty="0"/>
              <a:t>u</a:t>
            </a:r>
            <a:r>
              <a:rPr sz="2000" spc="-99" dirty="0"/>
              <a:t>m</a:t>
            </a:r>
            <a:r>
              <a:rPr sz="2000" spc="-89" dirty="0"/>
              <a:t>p</a:t>
            </a:r>
            <a:r>
              <a:rPr sz="2000" spc="159" dirty="0"/>
              <a:t>t</a:t>
            </a:r>
            <a:r>
              <a:rPr sz="2000" spc="20" dirty="0"/>
              <a:t>i</a:t>
            </a:r>
            <a:r>
              <a:rPr sz="2000" spc="-99" dirty="0"/>
              <a:t>on</a:t>
            </a:r>
            <a:r>
              <a:rPr sz="2000" spc="99" dirty="0"/>
              <a:t> </a:t>
            </a:r>
            <a:r>
              <a:rPr sz="2000" spc="-149" dirty="0"/>
              <a:t>p</a:t>
            </a:r>
            <a:r>
              <a:rPr sz="2000" spc="10" dirty="0"/>
              <a:t>r</a:t>
            </a:r>
            <a:r>
              <a:rPr sz="2000" spc="-238" dirty="0"/>
              <a:t>e</a:t>
            </a:r>
            <a:r>
              <a:rPr sz="2000" spc="50" dirty="0"/>
              <a:t>f</a:t>
            </a:r>
            <a:r>
              <a:rPr sz="2000" spc="-238" dirty="0"/>
              <a:t>e</a:t>
            </a:r>
            <a:r>
              <a:rPr sz="2000" spc="10" dirty="0"/>
              <a:t>rr</a:t>
            </a:r>
            <a:r>
              <a:rPr sz="2000" spc="-238" dirty="0"/>
              <a:t>e</a:t>
            </a:r>
            <a:r>
              <a:rPr sz="2000" spc="-89" dirty="0"/>
              <a:t>d</a:t>
            </a:r>
            <a:r>
              <a:rPr sz="2000" spc="109" dirty="0"/>
              <a:t> </a:t>
            </a:r>
            <a:r>
              <a:rPr sz="2000" spc="-149" dirty="0"/>
              <a:t>b</a:t>
            </a:r>
            <a:r>
              <a:rPr sz="2000" spc="-89" dirty="0"/>
              <a:t>y</a:t>
            </a:r>
            <a:r>
              <a:rPr sz="2000" spc="99" dirty="0"/>
              <a:t> </a:t>
            </a:r>
            <a:r>
              <a:rPr sz="2000" spc="-99" dirty="0"/>
              <a:t>m</a:t>
            </a:r>
            <a:r>
              <a:rPr sz="2000" spc="-79" dirty="0"/>
              <a:t>o</a:t>
            </a:r>
            <a:r>
              <a:rPr sz="2000" spc="-89" dirty="0"/>
              <a:t>d</a:t>
            </a:r>
            <a:r>
              <a:rPr sz="2000" spc="-238" dirty="0"/>
              <a:t>e</a:t>
            </a:r>
            <a:r>
              <a:rPr sz="2000" spc="20" dirty="0"/>
              <a:t>l</a:t>
            </a:r>
            <a:r>
              <a:rPr sz="2000" spc="99" dirty="0"/>
              <a:t> </a:t>
            </a:r>
            <a:r>
              <a:rPr sz="2000" spc="-238" dirty="0"/>
              <a:t>se</a:t>
            </a:r>
            <a:r>
              <a:rPr sz="2000" spc="20" dirty="0"/>
              <a:t>l</a:t>
            </a:r>
            <a:r>
              <a:rPr sz="2000" spc="-238" dirty="0"/>
              <a:t>e</a:t>
            </a:r>
            <a:r>
              <a:rPr sz="2000" spc="-119" dirty="0"/>
              <a:t>c</a:t>
            </a:r>
            <a:r>
              <a:rPr sz="2000" spc="159" dirty="0"/>
              <a:t>t</a:t>
            </a:r>
            <a:r>
              <a:rPr sz="2000" spc="20" dirty="0"/>
              <a:t>i</a:t>
            </a:r>
            <a:r>
              <a:rPr sz="2000" spc="-99" dirty="0"/>
              <a:t>on</a:t>
            </a:r>
            <a:r>
              <a:rPr sz="2000" spc="99" dirty="0"/>
              <a:t> </a:t>
            </a:r>
            <a:r>
              <a:rPr sz="2000" spc="-119" dirty="0"/>
              <a:t>c</a:t>
            </a:r>
            <a:r>
              <a:rPr sz="2000" spc="10" dirty="0"/>
              <a:t>r</a:t>
            </a:r>
            <a:r>
              <a:rPr sz="2000" spc="20" dirty="0"/>
              <a:t>i</a:t>
            </a:r>
            <a:r>
              <a:rPr sz="2000" spc="159" dirty="0"/>
              <a:t>t</a:t>
            </a:r>
            <a:r>
              <a:rPr sz="2000" spc="-238" dirty="0"/>
              <a:t>e</a:t>
            </a:r>
            <a:r>
              <a:rPr sz="2000" spc="10" dirty="0"/>
              <a:t>r</a:t>
            </a:r>
            <a:r>
              <a:rPr sz="2000" spc="20" dirty="0"/>
              <a:t>i</a:t>
            </a:r>
            <a:r>
              <a:rPr sz="2000" spc="-159" dirty="0"/>
              <a:t>a</a:t>
            </a:r>
            <a:r>
              <a:rPr sz="2000" spc="-10" dirty="0"/>
              <a:t>.</a:t>
            </a:r>
            <a:endParaRPr sz="2000"/>
          </a:p>
          <a:p>
            <a:pPr marL="541605">
              <a:spcBef>
                <a:spcPts val="6"/>
              </a:spcBef>
            </a:pPr>
            <a:endParaRPr sz="1800">
              <a:latin typeface="Times New Roman"/>
              <a:cs typeface="Times New Roman"/>
            </a:endParaRPr>
          </a:p>
          <a:p>
            <a:pPr marL="566637"/>
            <a:r>
              <a:rPr spc="-268" dirty="0"/>
              <a:t>S</a:t>
            </a:r>
            <a:r>
              <a:rPr spc="-258" dirty="0"/>
              <a:t>ee</a:t>
            </a:r>
            <a:r>
              <a:rPr spc="109" dirty="0"/>
              <a:t> </a:t>
            </a:r>
            <a:r>
              <a:rPr spc="40" dirty="0"/>
              <a:t>K</a:t>
            </a:r>
            <a:r>
              <a:rPr spc="-99" dirty="0"/>
              <a:t>uh</a:t>
            </a:r>
            <a:r>
              <a:rPr spc="-188" dirty="0"/>
              <a:t>a</a:t>
            </a:r>
            <a:r>
              <a:rPr spc="109" dirty="0"/>
              <a:t> </a:t>
            </a:r>
            <a:r>
              <a:rPr spc="-188" dirty="0"/>
              <a:t>a</a:t>
            </a:r>
            <a:r>
              <a:rPr spc="-99" dirty="0"/>
              <a:t>nd</a:t>
            </a:r>
            <a:r>
              <a:rPr spc="109" dirty="0"/>
              <a:t> </a:t>
            </a:r>
            <a:r>
              <a:rPr spc="-79" dirty="0"/>
              <a:t>J</a:t>
            </a:r>
            <a:r>
              <a:rPr spc="-188" dirty="0"/>
              <a:t>a</a:t>
            </a:r>
            <a:r>
              <a:rPr spc="-139" dirty="0"/>
              <a:t>c</a:t>
            </a:r>
            <a:r>
              <a:rPr spc="-50" dirty="0"/>
              <a:t>k</a:t>
            </a:r>
            <a:r>
              <a:rPr spc="-278" dirty="0"/>
              <a:t>s</a:t>
            </a:r>
            <a:r>
              <a:rPr spc="-129" dirty="0"/>
              <a:t>on</a:t>
            </a:r>
            <a:r>
              <a:rPr spc="109" dirty="0"/>
              <a:t> (</a:t>
            </a:r>
            <a:r>
              <a:rPr spc="-89" dirty="0"/>
              <a:t>2014)</a:t>
            </a:r>
            <a:r>
              <a:rPr spc="109" dirty="0"/>
              <a:t> </a:t>
            </a:r>
            <a:r>
              <a:rPr spc="40" dirty="0"/>
              <a:t>f</a:t>
            </a:r>
            <a:r>
              <a:rPr spc="-208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169" dirty="0"/>
              <a:t>t</a:t>
            </a:r>
            <a:r>
              <a:rPr spc="-99" dirty="0"/>
              <a:t>h</a:t>
            </a:r>
            <a:r>
              <a:rPr spc="-258" dirty="0"/>
              <a:t>e</a:t>
            </a:r>
            <a:r>
              <a:rPr spc="-278" dirty="0"/>
              <a:t>s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dirty="0"/>
              <a:t>r</a:t>
            </a:r>
            <a:r>
              <a:rPr spc="-258" dirty="0"/>
              <a:t>e</a:t>
            </a:r>
            <a:r>
              <a:rPr spc="-278" dirty="0"/>
              <a:t>s</a:t>
            </a:r>
            <a:r>
              <a:rPr spc="-99" dirty="0"/>
              <a:t>u</a:t>
            </a:r>
            <a:r>
              <a:rPr spc="10" dirty="0"/>
              <a:t>l</a:t>
            </a:r>
            <a:r>
              <a:rPr spc="169" dirty="0"/>
              <a:t>t</a:t>
            </a:r>
            <a:r>
              <a:rPr spc="-278" dirty="0"/>
              <a:t>s</a:t>
            </a:r>
            <a:r>
              <a:rPr spc="109" dirty="0"/>
              <a:t> </a:t>
            </a:r>
            <a:r>
              <a:rPr spc="-188" dirty="0"/>
              <a:t>a</a:t>
            </a:r>
            <a:r>
              <a:rPr spc="-99" dirty="0"/>
              <a:t>nd</a:t>
            </a:r>
            <a:r>
              <a:rPr spc="109" dirty="0"/>
              <a:t> </a:t>
            </a:r>
            <a:r>
              <a:rPr spc="-278" dirty="0"/>
              <a:t>s</a:t>
            </a:r>
            <a:r>
              <a:rPr spc="-129" dirty="0"/>
              <a:t>om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spc="-278" dirty="0"/>
              <a:t>s</a:t>
            </a:r>
            <a:r>
              <a:rPr spc="20" dirty="0"/>
              <a:t>i</a:t>
            </a:r>
            <a:r>
              <a:rPr spc="-109" dirty="0"/>
              <a:t>m</a:t>
            </a:r>
            <a:r>
              <a:rPr spc="-99" dirty="0"/>
              <a:t>u</a:t>
            </a:r>
            <a:r>
              <a:rPr spc="20" dirty="0"/>
              <a:t>l</a:t>
            </a:r>
            <a:r>
              <a:rPr spc="-188" dirty="0"/>
              <a:t>a</a:t>
            </a:r>
            <a:r>
              <a:rPr spc="169" dirty="0"/>
              <a:t>t</a:t>
            </a:r>
            <a:r>
              <a:rPr spc="20" dirty="0"/>
              <a:t>i</a:t>
            </a:r>
            <a:r>
              <a:rPr spc="-129" dirty="0"/>
              <a:t>on</a:t>
            </a:r>
            <a:r>
              <a:rPr spc="-278" dirty="0"/>
              <a:t>s</a:t>
            </a:r>
          </a:p>
        </p:txBody>
      </p:sp>
      <p:sp>
        <p:nvSpPr>
          <p:cNvPr id="11" name="object 11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801198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defTabSz="1801198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801198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32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32" defTabSz="1801198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32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369394" y="6643827"/>
            <a:ext cx="66710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41"/>
            <a:r>
              <a:rPr lang="en-GB" spc="79" dirty="0"/>
              <a:t>13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347428" y="2300920"/>
            <a:ext cx="4706767" cy="262995"/>
          </a:xfrm>
          <a:custGeom>
            <a:avLst/>
            <a:gdLst/>
            <a:ahLst/>
            <a:cxnLst/>
            <a:rect l="l" t="t" r="r" b="b"/>
            <a:pathLst>
              <a:path w="2372995" h="132715">
                <a:moveTo>
                  <a:pt x="2349169" y="0"/>
                </a:moveTo>
                <a:lnTo>
                  <a:pt x="19180" y="4695"/>
                </a:lnTo>
                <a:lnTo>
                  <a:pt x="1022" y="50261"/>
                </a:lnTo>
                <a:lnTo>
                  <a:pt x="0" y="63339"/>
                </a:lnTo>
                <a:lnTo>
                  <a:pt x="384" y="76485"/>
                </a:lnTo>
                <a:lnTo>
                  <a:pt x="15993" y="123698"/>
                </a:lnTo>
                <a:lnTo>
                  <a:pt x="23413" y="132645"/>
                </a:lnTo>
                <a:lnTo>
                  <a:pt x="2353400" y="127951"/>
                </a:lnTo>
                <a:lnTo>
                  <a:pt x="2371558" y="82383"/>
                </a:lnTo>
                <a:lnTo>
                  <a:pt x="2372580" y="69305"/>
                </a:lnTo>
                <a:lnTo>
                  <a:pt x="2372196" y="56159"/>
                </a:lnTo>
                <a:lnTo>
                  <a:pt x="2356588" y="8946"/>
                </a:lnTo>
                <a:lnTo>
                  <a:pt x="234916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1804666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93558" y="1590692"/>
            <a:ext cx="1910666" cy="262995"/>
          </a:xfrm>
          <a:custGeom>
            <a:avLst/>
            <a:gdLst/>
            <a:ahLst/>
            <a:cxnLst/>
            <a:rect l="l" t="t" r="r" b="b"/>
            <a:pathLst>
              <a:path w="963295" h="132715">
                <a:moveTo>
                  <a:pt x="939738" y="0"/>
                </a:moveTo>
                <a:lnTo>
                  <a:pt x="19187" y="4692"/>
                </a:lnTo>
                <a:lnTo>
                  <a:pt x="1022" y="50254"/>
                </a:lnTo>
                <a:lnTo>
                  <a:pt x="0" y="63330"/>
                </a:lnTo>
                <a:lnTo>
                  <a:pt x="384" y="76475"/>
                </a:lnTo>
                <a:lnTo>
                  <a:pt x="15996" y="123686"/>
                </a:lnTo>
                <a:lnTo>
                  <a:pt x="23418" y="132633"/>
                </a:lnTo>
                <a:lnTo>
                  <a:pt x="943968" y="127941"/>
                </a:lnTo>
                <a:lnTo>
                  <a:pt x="962133" y="82377"/>
                </a:lnTo>
                <a:lnTo>
                  <a:pt x="963156" y="69300"/>
                </a:lnTo>
                <a:lnTo>
                  <a:pt x="962771" y="56156"/>
                </a:lnTo>
                <a:lnTo>
                  <a:pt x="947159" y="8946"/>
                </a:lnTo>
                <a:lnTo>
                  <a:pt x="9397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1804666"/>
            <a:endParaRPr>
              <a:solidFill>
                <a:prstClr val="black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53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4666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/>
            <a:r>
              <a:rPr spc="89" dirty="0"/>
              <a:t>E</a:t>
            </a:r>
            <a:r>
              <a:rPr spc="-119" dirty="0"/>
              <a:t>x</a:t>
            </a:r>
            <a:r>
              <a:rPr spc="-139" dirty="0"/>
              <a:t>a</a:t>
            </a:r>
            <a:r>
              <a:rPr spc="-149" dirty="0"/>
              <a:t>m</a:t>
            </a:r>
            <a:r>
              <a:rPr spc="-109" dirty="0"/>
              <a:t>p</a:t>
            </a:r>
            <a:r>
              <a:rPr spc="10" dirty="0"/>
              <a:t>l</a:t>
            </a:r>
            <a:r>
              <a:rPr spc="-238" dirty="0"/>
              <a:t>e</a:t>
            </a:r>
            <a:r>
              <a:rPr spc="-218" dirty="0"/>
              <a:t>:</a:t>
            </a:r>
            <a:r>
              <a:rPr spc="367" dirty="0"/>
              <a:t> </a:t>
            </a:r>
            <a:r>
              <a:rPr spc="89" dirty="0"/>
              <a:t>E</a:t>
            </a:r>
            <a:r>
              <a:rPr spc="-178" dirty="0"/>
              <a:t>s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149" dirty="0"/>
              <a:t>m</a:t>
            </a:r>
            <a:r>
              <a:rPr spc="-139" dirty="0"/>
              <a:t>a</a:t>
            </a:r>
            <a:r>
              <a:rPr spc="69" dirty="0"/>
              <a:t>t</a:t>
            </a:r>
            <a:r>
              <a:rPr spc="-238" dirty="0"/>
              <a:t>e</a:t>
            </a:r>
            <a:r>
              <a:rPr spc="-109" dirty="0"/>
              <a:t>d</a:t>
            </a:r>
            <a:r>
              <a:rPr spc="59" dirty="0"/>
              <a:t> </a:t>
            </a:r>
            <a:r>
              <a:rPr spc="-149" dirty="0"/>
              <a:t>m</a:t>
            </a:r>
            <a:r>
              <a:rPr spc="-59" dirty="0"/>
              <a:t>o</a:t>
            </a:r>
            <a:r>
              <a:rPr spc="-109" dirty="0"/>
              <a:t>d</a:t>
            </a:r>
            <a:r>
              <a:rPr spc="-238" dirty="0"/>
              <a:t>e</a:t>
            </a:r>
            <a:r>
              <a:rPr spc="10" dirty="0"/>
              <a:t>l</a:t>
            </a:r>
            <a:r>
              <a:rPr spc="-178" dirty="0"/>
              <a:t>s</a:t>
            </a:r>
            <a:r>
              <a:rPr spc="59" dirty="0"/>
              <a:t> </a:t>
            </a:r>
            <a:r>
              <a:rPr spc="-40" dirty="0"/>
              <a:t>f</a:t>
            </a:r>
            <a:r>
              <a:rPr spc="-208" dirty="0"/>
              <a:t>o</a:t>
            </a:r>
            <a:r>
              <a:rPr spc="-69" dirty="0"/>
              <a:t>r</a:t>
            </a:r>
            <a:r>
              <a:rPr spc="59" dirty="0"/>
              <a:t> </a:t>
            </a:r>
            <a:r>
              <a:rPr spc="-20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 </a:t>
            </a:r>
            <a:r>
              <a:rPr spc="-129" dirty="0">
                <a:latin typeface="Arial"/>
                <a:cs typeface="Arial"/>
              </a:rPr>
              <a:t> </a:t>
            </a:r>
            <a:r>
              <a:rPr spc="-139" dirty="0"/>
              <a:t>a</a:t>
            </a:r>
            <a:r>
              <a:rPr spc="-129" dirty="0"/>
              <a:t>n</a:t>
            </a:r>
            <a:r>
              <a:rPr spc="-109" dirty="0"/>
              <a:t>d</a:t>
            </a:r>
            <a:r>
              <a:rPr spc="59" dirty="0"/>
              <a:t> </a:t>
            </a:r>
            <a:r>
              <a:rPr dirty="0">
                <a:latin typeface="Arial"/>
                <a:cs typeface="Arial"/>
              </a:rPr>
              <a:t>Z</a:t>
            </a:r>
          </a:p>
        </p:txBody>
      </p:sp>
      <p:sp>
        <p:nvSpPr>
          <p:cNvPr id="4" name="object 4"/>
          <p:cNvSpPr/>
          <p:nvPr/>
        </p:nvSpPr>
        <p:spPr>
          <a:xfrm>
            <a:off x="361161" y="2069407"/>
            <a:ext cx="8482760" cy="0"/>
          </a:xfrm>
          <a:custGeom>
            <a:avLst/>
            <a:gdLst/>
            <a:ahLst/>
            <a:cxnLst/>
            <a:rect l="l" t="t" r="r" b="b"/>
            <a:pathLst>
              <a:path w="4276725">
                <a:moveTo>
                  <a:pt x="0" y="0"/>
                </a:moveTo>
                <a:lnTo>
                  <a:pt x="4276687" y="0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804666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448" y="1596116"/>
            <a:ext cx="6143861" cy="1467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indent="1993907" defTabSz="1804666">
              <a:tabLst>
                <a:tab pos="4278564" algn="l"/>
              </a:tabLst>
            </a:pPr>
            <a:r>
              <a:rPr i="1" spc="15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i="1" spc="10" dirty="0">
                <a:solidFill>
                  <a:prstClr val="black"/>
                </a:solidFill>
                <a:latin typeface="Times New Roman"/>
                <a:cs typeface="Times New Roman"/>
              </a:rPr>
              <a:t>esults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5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i="1" spc="10" dirty="0">
                <a:solidFill>
                  <a:prstClr val="black"/>
                </a:solidFill>
                <a:latin typeface="Times New Roman"/>
                <a:cs typeface="Times New Roman"/>
              </a:rPr>
              <a:t>model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1	</a:t>
            </a:r>
            <a:r>
              <a:rPr i="1" spc="15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i="1" spc="10" dirty="0">
                <a:solidFill>
                  <a:prstClr val="black"/>
                </a:solidFill>
                <a:latin typeface="Times New Roman"/>
                <a:cs typeface="Times New Roman"/>
              </a:rPr>
              <a:t>esults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5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i="1" spc="10" dirty="0">
                <a:solidFill>
                  <a:prstClr val="black"/>
                </a:solidFill>
                <a:latin typeface="Times New Roman"/>
                <a:cs typeface="Times New Roman"/>
              </a:rPr>
              <a:t>model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2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1804666"/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76" defTabSz="1804666">
              <a:spcBef>
                <a:spcPts val="1398"/>
              </a:spcBef>
            </a:pPr>
            <a:r>
              <a:rPr i="1" spc="50" dirty="0">
                <a:solidFill>
                  <a:prstClr val="black"/>
                </a:solidFill>
                <a:latin typeface="Times New Roman"/>
                <a:cs typeface="Times New Roman"/>
              </a:rPr>
              <a:t>Model </a:t>
            </a:r>
            <a:r>
              <a:rPr i="1" spc="5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or sensit</a:t>
            </a:r>
            <a:r>
              <a:rPr i="1" spc="-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i="1" spc="-4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40" dirty="0">
                <a:solidFill>
                  <a:prstClr val="black"/>
                </a:solidFill>
                <a:latin typeface="Times New Roman"/>
                <a:cs typeface="Times New Roman"/>
              </a:rPr>
              <a:t>item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297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59" dirty="0">
                <a:solidFill>
                  <a:prstClr val="black"/>
                </a:solidFill>
                <a:latin typeface="Times New Roman"/>
                <a:cs typeface="Times New Roman"/>
              </a:rPr>
              <a:t>(buying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10" dirty="0">
                <a:solidFill>
                  <a:prstClr val="black"/>
                </a:solidFill>
                <a:latin typeface="Times New Roman"/>
                <a:cs typeface="Times New Roman"/>
              </a:rPr>
              <a:t>stolen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69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i="1" spc="59" dirty="0">
                <a:solidFill>
                  <a:prstClr val="black"/>
                </a:solidFill>
                <a:latin typeface="Times New Roman"/>
                <a:cs typeface="Times New Roman"/>
              </a:rPr>
              <a:t>oods)</a:t>
            </a:r>
            <a:endParaRPr lang="en-GB" i="1" spc="59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76" defTabSz="1804666">
              <a:spcBef>
                <a:spcPts val="1398"/>
              </a:spcBef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4666" y="1596064"/>
            <a:ext cx="1869104" cy="279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/>
            <a:r>
              <a:rPr i="1" spc="15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i="1" spc="10" dirty="0">
                <a:solidFill>
                  <a:prstClr val="black"/>
                </a:solidFill>
                <a:latin typeface="Times New Roman"/>
                <a:cs typeface="Times New Roman"/>
              </a:rPr>
              <a:t>esults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5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i="1" spc="10" dirty="0">
                <a:solidFill>
                  <a:prstClr val="black"/>
                </a:solidFill>
                <a:latin typeface="Times New Roman"/>
                <a:cs typeface="Times New Roman"/>
              </a:rPr>
              <a:t>model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3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456" y="4222751"/>
            <a:ext cx="3946026" cy="279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/>
            <a:r>
              <a:rPr i="1" spc="50" dirty="0">
                <a:solidFill>
                  <a:prstClr val="black"/>
                </a:solidFill>
                <a:latin typeface="Times New Roman"/>
                <a:cs typeface="Times New Roman"/>
              </a:rPr>
              <a:t>Model </a:t>
            </a:r>
            <a:r>
              <a:rPr i="1" spc="5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i="1" spc="2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30" dirty="0">
                <a:solidFill>
                  <a:prstClr val="black"/>
                </a:solidFill>
                <a:latin typeface="Times New Roman"/>
                <a:cs typeface="Times New Roman"/>
              </a:rPr>
              <a:t>total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297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5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2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20" dirty="0">
                <a:solidFill>
                  <a:prstClr val="black"/>
                </a:solidFill>
                <a:latin typeface="Times New Roman"/>
                <a:cs typeface="Times New Roman"/>
              </a:rPr>
              <a:t>cont</a:t>
            </a:r>
            <a:r>
              <a:rPr i="1" spc="-4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ol </a:t>
            </a:r>
            <a:r>
              <a:rPr i="1" spc="30" dirty="0">
                <a:solidFill>
                  <a:prstClr val="black"/>
                </a:solidFill>
                <a:latin typeface="Times New Roman"/>
                <a:cs typeface="Times New Roman"/>
              </a:rPr>
              <a:t>items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456" y="4569945"/>
            <a:ext cx="442086" cy="279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/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Age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5736" y="4602623"/>
            <a:ext cx="16773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>
              <a:tabLst>
                <a:tab pos="997587" algn="l"/>
              </a:tabLst>
            </a:pPr>
            <a:r>
              <a:rPr spc="-20" dirty="0">
                <a:solidFill>
                  <a:prstClr val="black"/>
                </a:solidFill>
                <a:latin typeface="Lucida Sans Unicode"/>
                <a:cs typeface="Lucida Sans Unicode"/>
              </a:rPr>
              <a:t>−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lang="en-GB" dirty="0">
                <a:latin typeface="Times New Roman"/>
                <a:cs typeface="Times New Roman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02	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(0.00)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36170" y="4636196"/>
            <a:ext cx="636050" cy="518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>
              <a:lnSpc>
                <a:spcPts val="2032"/>
              </a:lnSpc>
            </a:pPr>
            <a:r>
              <a:rPr spc="-20" dirty="0">
                <a:solidFill>
                  <a:prstClr val="black"/>
                </a:solidFill>
                <a:latin typeface="Lucida Sans Unicode"/>
                <a:cs typeface="Lucida Sans Unicode"/>
              </a:rPr>
              <a:t>−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lang="en-GB" dirty="0">
                <a:latin typeface="Times New Roman"/>
                <a:cs typeface="Times New Roman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02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76" defTabSz="1804666">
              <a:lnSpc>
                <a:spcPts val="2032"/>
              </a:lnSpc>
            </a:pPr>
            <a:r>
              <a:rPr spc="-20" dirty="0">
                <a:solidFill>
                  <a:prstClr val="black"/>
                </a:solidFill>
                <a:latin typeface="Lucida Sans Unicode"/>
                <a:cs typeface="Lucida Sans Unicode"/>
              </a:rPr>
              <a:t>−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lang="en-GB" dirty="0">
                <a:latin typeface="Times New Roman"/>
                <a:cs typeface="Times New Roman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28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8969" y="4619611"/>
            <a:ext cx="608340" cy="524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>
              <a:lnSpc>
                <a:spcPts val="2032"/>
              </a:lnSpc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(0.00)</a:t>
            </a:r>
          </a:p>
          <a:p>
            <a:pPr marL="25076" defTabSz="1804666">
              <a:lnSpc>
                <a:spcPts val="2032"/>
              </a:lnSpc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(0.32)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14666" y="4609831"/>
            <a:ext cx="6360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/>
            <a:r>
              <a:rPr spc="-20" dirty="0">
                <a:solidFill>
                  <a:prstClr val="black"/>
                </a:solidFill>
                <a:latin typeface="Lucida Sans Unicode"/>
                <a:cs typeface="Lucida Sans Unicode"/>
              </a:rPr>
              <a:t>−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lang="en-GB" dirty="0">
                <a:latin typeface="Times New Roman"/>
                <a:cs typeface="Times New Roman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02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68116" y="4620418"/>
            <a:ext cx="608340" cy="279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/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(0.00)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5823" y="4879623"/>
            <a:ext cx="919438" cy="279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/>
            <a:r>
              <a:rPr spc="149" dirty="0">
                <a:solidFill>
                  <a:prstClr val="black"/>
                </a:solidFill>
                <a:latin typeface="Times New Roman"/>
                <a:cs typeface="Times New Roman"/>
              </a:rPr>
              <a:t>Mo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pc="30" dirty="0">
                <a:solidFill>
                  <a:prstClr val="black"/>
                </a:solidFill>
                <a:latin typeface="Times New Roman"/>
                <a:cs typeface="Times New Roman"/>
              </a:rPr>
              <a:t>ality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91445" y="4881977"/>
            <a:ext cx="6360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/>
            <a:r>
              <a:rPr spc="-20" dirty="0">
                <a:solidFill>
                  <a:prstClr val="black"/>
                </a:solidFill>
                <a:latin typeface="Lucida Sans Unicode"/>
                <a:cs typeface="Lucida Sans Unicode"/>
              </a:rPr>
              <a:t>−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lang="en-GB" dirty="0">
                <a:latin typeface="Times New Roman"/>
                <a:cs typeface="Times New Roman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17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68821" y="4899771"/>
            <a:ext cx="608340" cy="279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/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(0.16)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16468" y="6017593"/>
            <a:ext cx="1487474" cy="279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/>
            <a:r>
              <a:rPr spc="109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pc="10" dirty="0">
                <a:solidFill>
                  <a:prstClr val="black"/>
                </a:solidFill>
                <a:latin typeface="Times New Roman"/>
                <a:cs typeface="Times New Roman"/>
              </a:rPr>
              <a:t>g-li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elihood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98102" y="6017593"/>
            <a:ext cx="86401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/>
            <a:r>
              <a:rPr spc="-20" dirty="0">
                <a:solidFill>
                  <a:prstClr val="black"/>
                </a:solidFill>
                <a:latin typeface="Lucida Sans Unicode"/>
                <a:cs typeface="Lucida Sans Unicode"/>
              </a:rPr>
              <a:t>−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3226</a:t>
            </a:r>
            <a:r>
              <a:rPr lang="en-GB" spc="-2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54195" y="6040852"/>
            <a:ext cx="8652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/>
            <a:r>
              <a:rPr spc="-20" dirty="0">
                <a:solidFill>
                  <a:prstClr val="black"/>
                </a:solidFill>
                <a:latin typeface="Lucida Sans Unicode"/>
                <a:cs typeface="Lucida Sans Unicode"/>
              </a:rPr>
              <a:t>−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3222</a:t>
            </a:r>
            <a:r>
              <a:rPr lang="en-GB" spc="-2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16882" y="6029967"/>
            <a:ext cx="86401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/>
            <a:r>
              <a:rPr spc="-20" dirty="0">
                <a:solidFill>
                  <a:prstClr val="black"/>
                </a:solidFill>
                <a:latin typeface="Lucida Sans Unicode"/>
                <a:cs typeface="Lucida Sans Unicode"/>
              </a:rPr>
              <a:t>−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3223</a:t>
            </a:r>
            <a:r>
              <a:rPr lang="en-GB" spc="-2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088320" y="3440531"/>
            <a:ext cx="498764" cy="265512"/>
          </a:xfrm>
          <a:custGeom>
            <a:avLst/>
            <a:gdLst/>
            <a:ahLst/>
            <a:cxnLst/>
            <a:rect l="l" t="t" r="r" b="b"/>
            <a:pathLst>
              <a:path w="251460" h="133985">
                <a:moveTo>
                  <a:pt x="227842" y="0"/>
                </a:moveTo>
                <a:lnTo>
                  <a:pt x="18817" y="5334"/>
                </a:lnTo>
                <a:lnTo>
                  <a:pt x="966" y="51123"/>
                </a:lnTo>
                <a:lnTo>
                  <a:pt x="0" y="64209"/>
                </a:lnTo>
                <a:lnTo>
                  <a:pt x="431" y="77352"/>
                </a:lnTo>
                <a:lnTo>
                  <a:pt x="16142" y="124514"/>
                </a:lnTo>
                <a:lnTo>
                  <a:pt x="23565" y="133456"/>
                </a:lnTo>
                <a:lnTo>
                  <a:pt x="232591" y="128121"/>
                </a:lnTo>
                <a:lnTo>
                  <a:pt x="250442" y="82333"/>
                </a:lnTo>
                <a:lnTo>
                  <a:pt x="251408" y="69247"/>
                </a:lnTo>
                <a:lnTo>
                  <a:pt x="250977" y="56103"/>
                </a:lnTo>
                <a:lnTo>
                  <a:pt x="235266" y="8941"/>
                </a:lnTo>
                <a:lnTo>
                  <a:pt x="22784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1804666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046704" y="3425508"/>
            <a:ext cx="651164" cy="265512"/>
          </a:xfrm>
          <a:custGeom>
            <a:avLst/>
            <a:gdLst/>
            <a:ahLst/>
            <a:cxnLst/>
            <a:rect l="l" t="t" r="r" b="b"/>
            <a:pathLst>
              <a:path w="328295" h="133985">
                <a:moveTo>
                  <a:pt x="304652" y="0"/>
                </a:moveTo>
                <a:lnTo>
                  <a:pt x="18817" y="5334"/>
                </a:lnTo>
                <a:lnTo>
                  <a:pt x="966" y="51123"/>
                </a:lnTo>
                <a:lnTo>
                  <a:pt x="0" y="64209"/>
                </a:lnTo>
                <a:lnTo>
                  <a:pt x="431" y="77352"/>
                </a:lnTo>
                <a:lnTo>
                  <a:pt x="16142" y="124514"/>
                </a:lnTo>
                <a:lnTo>
                  <a:pt x="23565" y="133456"/>
                </a:lnTo>
                <a:lnTo>
                  <a:pt x="309401" y="128121"/>
                </a:lnTo>
                <a:lnTo>
                  <a:pt x="327251" y="82333"/>
                </a:lnTo>
                <a:lnTo>
                  <a:pt x="328218" y="69247"/>
                </a:lnTo>
                <a:lnTo>
                  <a:pt x="327786" y="56103"/>
                </a:lnTo>
                <a:lnTo>
                  <a:pt x="312076" y="8941"/>
                </a:lnTo>
                <a:lnTo>
                  <a:pt x="30465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1804666"/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804666"/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defTabSz="1804666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804666"/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 defTabSz="1804666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6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8369372" y="6643827"/>
            <a:ext cx="66712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36"/>
            <a:r>
              <a:rPr lang="en-GB" spc="79" dirty="0"/>
              <a:t>14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61361"/>
              </p:ext>
            </p:extLst>
          </p:nvPr>
        </p:nvGraphicFramePr>
        <p:xfrm>
          <a:off x="248409" y="2572187"/>
          <a:ext cx="8424936" cy="2037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8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34925" marR="539115" indent="-635">
                        <a:lnSpc>
                          <a:spcPts val="969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endParaRPr lang="en-GB" sz="1800" dirty="0">
                        <a:latin typeface="Times New Roman"/>
                        <a:cs typeface="Times New Roman"/>
                      </a:endParaRPr>
                    </a:p>
                    <a:p>
                      <a:pPr marL="34925" marR="539115" indent="-635">
                        <a:lnSpc>
                          <a:spcPts val="969"/>
                        </a:lnSpc>
                      </a:pPr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Constant</a:t>
                      </a:r>
                    </a:p>
                    <a:p>
                      <a:pPr marL="34925" marR="539115" indent="-635">
                        <a:lnSpc>
                          <a:spcPts val="969"/>
                        </a:lnSpc>
                      </a:pPr>
                      <a:endParaRPr lang="en-GB" sz="1800" dirty="0">
                        <a:latin typeface="Times New Roman"/>
                        <a:cs typeface="Times New Roman"/>
                      </a:endParaRPr>
                    </a:p>
                    <a:p>
                      <a:pPr marL="34925" marR="539115" indent="-635">
                        <a:lnSpc>
                          <a:spcPts val="969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Age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ts val="1025"/>
                        </a:lnSpc>
                      </a:pPr>
                      <a:endParaRPr lang="en-GB" sz="1800" dirty="0">
                        <a:latin typeface="Lucida Sans Unicode"/>
                        <a:cs typeface="Lucida Sans Unicode"/>
                      </a:endParaRPr>
                    </a:p>
                    <a:p>
                      <a:pPr marL="184785">
                        <a:lnSpc>
                          <a:spcPts val="1025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97</a:t>
                      </a:r>
                    </a:p>
                    <a:p>
                      <a:pPr marL="185420">
                        <a:lnSpc>
                          <a:spcPts val="1025"/>
                        </a:lnSpc>
                      </a:pPr>
                      <a:br>
                        <a:rPr lang="en-GB" sz="1800" dirty="0">
                          <a:latin typeface="Lucida Sans Unicode"/>
                          <a:cs typeface="Lucida Sans Unicode"/>
                        </a:rPr>
                      </a:br>
                      <a:r>
                        <a:rPr sz="1800" dirty="0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br>
                        <a:rPr lang="en-GB" sz="1800" dirty="0">
                          <a:latin typeface="Times New Roman"/>
                          <a:cs typeface="Times New Roman"/>
                        </a:rPr>
                      </a:br>
                      <a:r>
                        <a:rPr sz="1800" dirty="0">
                          <a:latin typeface="Times New Roman"/>
                          <a:cs typeface="Times New Roman"/>
                        </a:rPr>
                        <a:t>(0.01)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1025"/>
                        </a:lnSpc>
                      </a:pPr>
                      <a:endParaRPr lang="en-GB" sz="1800" kern="1200" dirty="0">
                        <a:solidFill>
                          <a:prstClr val="black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85420">
                        <a:lnSpc>
                          <a:spcPts val="1025"/>
                        </a:lnSpc>
                      </a:pPr>
                      <a:r>
                        <a:rPr sz="1800" kern="1200" dirty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−3</a:t>
                      </a:r>
                      <a:r>
                        <a:rPr lang="en-GB" sz="1800" kern="1200" dirty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.</a:t>
                      </a:r>
                      <a:r>
                        <a:rPr sz="1800" kern="1200" dirty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</a:t>
                      </a:r>
                      <a:endParaRPr lang="en-GB" sz="1800" kern="1200" dirty="0">
                        <a:solidFill>
                          <a:prstClr val="black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85420">
                        <a:lnSpc>
                          <a:spcPts val="1025"/>
                        </a:lnSpc>
                      </a:pPr>
                      <a:endParaRPr sz="1800" kern="1200" dirty="0">
                        <a:solidFill>
                          <a:prstClr val="black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85420">
                        <a:lnSpc>
                          <a:spcPts val="1025"/>
                        </a:lnSpc>
                      </a:pPr>
                      <a:r>
                        <a:rPr sz="1800" kern="1200" dirty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−0</a:t>
                      </a:r>
                      <a:r>
                        <a:rPr lang="en-GB" sz="1800" kern="1200" dirty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.</a:t>
                      </a:r>
                      <a:r>
                        <a:rPr sz="1800" kern="1200" dirty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br>
                        <a:rPr lang="en-GB" sz="1800" dirty="0">
                          <a:latin typeface="Times New Roman"/>
                          <a:cs typeface="Times New Roman"/>
                        </a:rPr>
                      </a:br>
                      <a:r>
                        <a:rPr sz="1800" dirty="0">
                          <a:latin typeface="Times New Roman"/>
                          <a:cs typeface="Times New Roman"/>
                        </a:rPr>
                        <a:t>(0.01)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endParaRPr sz="18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ality</a:t>
                      </a:r>
                      <a:endParaRPr lang="en-GB"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2.23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(0.95)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en-GB" sz="1800" kern="1200" dirty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sz="1800" kern="1200" dirty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1.72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(1.48)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0.7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(0.64)</a:t>
                      </a:r>
                      <a:endParaRPr lang="en-GB"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342">
                <a:tc>
                  <a:txBody>
                    <a:bodyPr/>
                    <a:lstStyle/>
                    <a:p>
                      <a:pPr marL="34925">
                        <a:lnSpc>
                          <a:spcPts val="1025"/>
                        </a:lnSpc>
                      </a:pPr>
                      <a:br>
                        <a:rPr lang="en-GB" sz="1800" dirty="0">
                          <a:latin typeface="Times New Roman"/>
                          <a:cs typeface="Times New Roman"/>
                        </a:rPr>
                      </a:br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Need</a:t>
                      </a:r>
                    </a:p>
                    <a:p>
                      <a:pPr marL="34925">
                        <a:lnSpc>
                          <a:spcPts val="1025"/>
                        </a:lnSpc>
                      </a:pPr>
                      <a:endParaRPr lang="en-GB" sz="180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ts val="1025"/>
                        </a:lnSpc>
                      </a:pPr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Morality x need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1.05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(1.04)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en-GB" sz="1800" kern="1200" dirty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sz="1800" kern="1200" dirty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1.60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(1.21)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18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2.22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(0.86)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342">
                <a:tc>
                  <a:txBody>
                    <a:bodyPr/>
                    <a:lstStyle/>
                    <a:p>
                      <a:pPr marL="34925">
                        <a:lnSpc>
                          <a:spcPts val="1025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endParaRPr sz="1800" kern="1200" dirty="0">
                        <a:solidFill>
                          <a:prstClr val="black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endParaRPr sz="18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39184"/>
              </p:ext>
            </p:extLst>
          </p:nvPr>
        </p:nvGraphicFramePr>
        <p:xfrm>
          <a:off x="206728" y="5165261"/>
          <a:ext cx="8565547" cy="637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82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Need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22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(0.16)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(0.28)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71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(0.21)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Times New Roman"/>
                          <a:cs typeface="Times New Roman"/>
                        </a:rPr>
                        <a:t>Y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0.99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(0.40)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1.11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(0.42)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6645660" y="2698150"/>
            <a:ext cx="905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4785" lvl="0" defTabSz="914400"/>
            <a:r>
              <a:rPr lang="en-GB" dirty="0">
                <a:solidFill>
                  <a:prstClr val="black"/>
                </a:solidFill>
                <a:latin typeface="Times New Roman"/>
                <a:cs typeface="Times New Roman"/>
              </a:rPr>
              <a:t>−3.82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8454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27" y="336043"/>
            <a:ext cx="8765942" cy="512164"/>
          </a:xfrm>
          <a:prstGeom prst="rect">
            <a:avLst/>
          </a:prstGeom>
        </p:spPr>
        <p:txBody>
          <a:bodyPr vert="horz" wrap="square" lIns="0" tIns="80295" rIns="0" bIns="0" rtlCol="0">
            <a:spAutoFit/>
          </a:bodyPr>
          <a:lstStyle/>
          <a:p>
            <a:pPr marL="25124"/>
            <a:r>
              <a:rPr spc="-20" dirty="0"/>
              <a:t>S</a:t>
            </a:r>
            <a:r>
              <a:rPr spc="-129" dirty="0"/>
              <a:t>u</a:t>
            </a:r>
            <a:r>
              <a:rPr spc="-149" dirty="0"/>
              <a:t>mm</a:t>
            </a:r>
            <a:r>
              <a:rPr spc="-218" dirty="0"/>
              <a:t>a</a:t>
            </a:r>
            <a:r>
              <a:rPr spc="-69" dirty="0"/>
              <a:t>r</a:t>
            </a:r>
            <a:r>
              <a:rPr spc="-129" dirty="0"/>
              <a:t>y</a:t>
            </a:r>
            <a:r>
              <a:rPr spc="59" dirty="0"/>
              <a:t> </a:t>
            </a:r>
            <a:r>
              <a:rPr spc="-129" dirty="0"/>
              <a:t>o</a:t>
            </a:r>
            <a:r>
              <a:rPr spc="-40" dirty="0"/>
              <a:t>f</a:t>
            </a:r>
            <a:r>
              <a:rPr spc="59" dirty="0"/>
              <a:t> </a:t>
            </a:r>
            <a:r>
              <a:rPr spc="69" dirty="0"/>
              <a:t>t</a:t>
            </a:r>
            <a:r>
              <a:rPr spc="-129" dirty="0"/>
              <a:t>h</a:t>
            </a:r>
            <a:r>
              <a:rPr spc="-238" dirty="0"/>
              <a:t>e</a:t>
            </a:r>
            <a:r>
              <a:rPr spc="50" dirty="0"/>
              <a:t> </a:t>
            </a:r>
            <a:r>
              <a:rPr spc="-59" dirty="0"/>
              <a:t>c</a:t>
            </a:r>
            <a:r>
              <a:rPr spc="-129" dirty="0"/>
              <a:t>on</a:t>
            </a:r>
            <a:r>
              <a:rPr spc="69" dirty="0"/>
              <a:t>t</a:t>
            </a:r>
            <a:r>
              <a:rPr spc="-69" dirty="0"/>
              <a:t>r</a:t>
            </a:r>
            <a:r>
              <a:rPr spc="10" dirty="0"/>
              <a:t>i</a:t>
            </a:r>
            <a:r>
              <a:rPr spc="-109" dirty="0"/>
              <a:t>b</a:t>
            </a:r>
            <a:r>
              <a:rPr spc="-129" dirty="0"/>
              <a:t>u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129" dirty="0"/>
              <a:t>on</a:t>
            </a:r>
            <a:r>
              <a:rPr spc="-178" dirty="0"/>
              <a:t>s</a:t>
            </a:r>
            <a:r>
              <a:rPr spc="59" dirty="0"/>
              <a:t> </a:t>
            </a:r>
            <a:r>
              <a:rPr spc="-129" dirty="0"/>
              <a:t>o</a:t>
            </a:r>
            <a:r>
              <a:rPr spc="-40" dirty="0"/>
              <a:t>f</a:t>
            </a:r>
            <a:r>
              <a:rPr spc="59" dirty="0"/>
              <a:t> </a:t>
            </a:r>
            <a:r>
              <a:rPr spc="69" dirty="0"/>
              <a:t>t</a:t>
            </a:r>
            <a:r>
              <a:rPr spc="-129" dirty="0"/>
              <a:t>h</a:t>
            </a:r>
            <a:r>
              <a:rPr spc="-238" dirty="0"/>
              <a:t>e</a:t>
            </a:r>
            <a:r>
              <a:rPr spc="50" dirty="0"/>
              <a:t> </a:t>
            </a:r>
            <a:r>
              <a:rPr spc="-218" dirty="0"/>
              <a:t>a</a:t>
            </a:r>
            <a:r>
              <a:rPr spc="-69" dirty="0"/>
              <a:t>r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59" dirty="0"/>
              <a:t>c</a:t>
            </a:r>
            <a:r>
              <a:rPr spc="10" dirty="0"/>
              <a:t>l</a:t>
            </a:r>
            <a:r>
              <a:rPr spc="-238" dirty="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557542" y="2432021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8454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542" y="3358069"/>
            <a:ext cx="129437" cy="129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8454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542" y="3902997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8454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2331" y="4279161"/>
            <a:ext cx="104309" cy="104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8454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53762" y="2137760"/>
            <a:ext cx="8636531" cy="2699881"/>
          </a:xfrm>
          <a:prstGeom prst="rect">
            <a:avLst/>
          </a:prstGeom>
        </p:spPr>
        <p:txBody>
          <a:bodyPr vert="horz" wrap="square" lIns="0" tIns="197170" rIns="0" bIns="0" rtlCol="0">
            <a:spAutoFit/>
          </a:bodyPr>
          <a:lstStyle/>
          <a:p>
            <a:pPr marL="568917" marR="79120">
              <a:lnSpc>
                <a:spcPct val="102600"/>
              </a:lnSpc>
            </a:pPr>
            <a:r>
              <a:rPr spc="-20" dirty="0"/>
              <a:t>I</a:t>
            </a:r>
            <a:r>
              <a:rPr spc="-109" dirty="0"/>
              <a:t>m</a:t>
            </a:r>
            <a:r>
              <a:rPr spc="-159" dirty="0"/>
              <a:t>p</a:t>
            </a:r>
            <a:r>
              <a:rPr dirty="0"/>
              <a:t>r</a:t>
            </a:r>
            <a:r>
              <a:rPr spc="-119" dirty="0"/>
              <a:t>ov</a:t>
            </a:r>
            <a:r>
              <a:rPr spc="-258" dirty="0"/>
              <a:t>e</a:t>
            </a:r>
            <a:r>
              <a:rPr spc="-109" dirty="0"/>
              <a:t>m</a:t>
            </a:r>
            <a:r>
              <a:rPr spc="-258" dirty="0"/>
              <a:t>e</a:t>
            </a:r>
            <a:r>
              <a:rPr spc="-99" dirty="0"/>
              <a:t>n</a:t>
            </a:r>
            <a:r>
              <a:rPr spc="169" dirty="0"/>
              <a:t>t</a:t>
            </a:r>
            <a:r>
              <a:rPr spc="-278" dirty="0"/>
              <a:t>s</a:t>
            </a:r>
            <a:r>
              <a:rPr spc="109" dirty="0"/>
              <a:t> </a:t>
            </a:r>
            <a:r>
              <a:rPr spc="169" dirty="0"/>
              <a:t>t</a:t>
            </a:r>
            <a:r>
              <a:rPr spc="-139" dirty="0"/>
              <a:t>o</a:t>
            </a:r>
            <a:r>
              <a:rPr spc="109" dirty="0"/>
              <a:t> </a:t>
            </a:r>
            <a:r>
              <a:rPr spc="169" dirty="0"/>
              <a:t>t</a:t>
            </a:r>
            <a:r>
              <a:rPr spc="-99" dirty="0"/>
              <a:t>h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spc="-258" dirty="0"/>
              <a:t>e</a:t>
            </a:r>
            <a:r>
              <a:rPr spc="-278" dirty="0"/>
              <a:t>s</a:t>
            </a:r>
            <a:r>
              <a:rPr spc="169" dirty="0"/>
              <a:t>t</a:t>
            </a:r>
            <a:r>
              <a:rPr spc="20" dirty="0"/>
              <a:t>i</a:t>
            </a:r>
            <a:r>
              <a:rPr spc="-109" dirty="0"/>
              <a:t>m</a:t>
            </a:r>
            <a:r>
              <a:rPr spc="-198" dirty="0"/>
              <a:t>a</a:t>
            </a:r>
            <a:r>
              <a:rPr spc="169" dirty="0"/>
              <a:t>t</a:t>
            </a:r>
            <a:r>
              <a:rPr spc="20" dirty="0"/>
              <a:t>i</a:t>
            </a:r>
            <a:r>
              <a:rPr spc="-129" dirty="0"/>
              <a:t>on</a:t>
            </a:r>
            <a:r>
              <a:rPr spc="109" dirty="0"/>
              <a:t> </a:t>
            </a:r>
            <a:r>
              <a:rPr spc="-50" dirty="0"/>
              <a:t>of</a:t>
            </a:r>
            <a:r>
              <a:rPr spc="109" dirty="0"/>
              <a:t> </a:t>
            </a:r>
            <a:r>
              <a:rPr spc="-109" dirty="0"/>
              <a:t>m</a:t>
            </a:r>
            <a:r>
              <a:rPr spc="-79" dirty="0"/>
              <a:t>o</a:t>
            </a:r>
            <a:r>
              <a:rPr spc="-99" dirty="0"/>
              <a:t>d</a:t>
            </a:r>
            <a:r>
              <a:rPr spc="-258" dirty="0"/>
              <a:t>e</a:t>
            </a:r>
            <a:r>
              <a:rPr spc="20" dirty="0"/>
              <a:t>l</a:t>
            </a:r>
            <a:r>
              <a:rPr spc="-278" dirty="0"/>
              <a:t>s</a:t>
            </a:r>
            <a:r>
              <a:rPr spc="109" dirty="0"/>
              <a:t> </a:t>
            </a:r>
            <a:r>
              <a:rPr spc="40" dirty="0"/>
              <a:t>f</a:t>
            </a:r>
            <a:r>
              <a:rPr spc="-208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20" dirty="0"/>
              <a:t>i</a:t>
            </a:r>
            <a:r>
              <a:rPr spc="169" dirty="0"/>
              <a:t>t</a:t>
            </a:r>
            <a:r>
              <a:rPr spc="-258" dirty="0"/>
              <a:t>e</a:t>
            </a:r>
            <a:r>
              <a:rPr spc="-109" dirty="0"/>
              <a:t>m</a:t>
            </a:r>
            <a:r>
              <a:rPr spc="109" dirty="0"/>
              <a:t> </a:t>
            </a:r>
            <a:r>
              <a:rPr spc="-139" dirty="0"/>
              <a:t>c</a:t>
            </a:r>
            <a:r>
              <a:rPr spc="-129" dirty="0"/>
              <a:t>ou</a:t>
            </a:r>
            <a:r>
              <a:rPr spc="-99" dirty="0"/>
              <a:t>n</a:t>
            </a:r>
            <a:r>
              <a:rPr spc="169" dirty="0"/>
              <a:t>t</a:t>
            </a:r>
            <a:r>
              <a:rPr spc="109" dirty="0"/>
              <a:t> </a:t>
            </a:r>
            <a:r>
              <a:rPr spc="-99" dirty="0"/>
              <a:t>d</a:t>
            </a:r>
            <a:r>
              <a:rPr spc="-188" dirty="0"/>
              <a:t>a</a:t>
            </a:r>
            <a:r>
              <a:rPr spc="169" dirty="0"/>
              <a:t>t</a:t>
            </a:r>
            <a:r>
              <a:rPr spc="-188" dirty="0"/>
              <a:t>a</a:t>
            </a:r>
            <a:r>
              <a:rPr spc="-20" dirty="0"/>
              <a:t>, </a:t>
            </a:r>
            <a:r>
              <a:rPr spc="169" dirty="0"/>
              <a:t>t</a:t>
            </a:r>
            <a:r>
              <a:rPr dirty="0"/>
              <a:t>r</a:t>
            </a:r>
            <a:r>
              <a:rPr spc="-258" dirty="0"/>
              <a:t>e</a:t>
            </a:r>
            <a:r>
              <a:rPr spc="-188" dirty="0"/>
              <a:t>a</a:t>
            </a:r>
            <a:r>
              <a:rPr spc="169" dirty="0"/>
              <a:t>t</a:t>
            </a:r>
            <a:r>
              <a:rPr spc="-258" dirty="0"/>
              <a:t>e</a:t>
            </a:r>
            <a:r>
              <a:rPr spc="-99" dirty="0"/>
              <a:t>d</a:t>
            </a:r>
            <a:r>
              <a:rPr spc="109" dirty="0"/>
              <a:t> </a:t>
            </a:r>
            <a:r>
              <a:rPr spc="-188" dirty="0"/>
              <a:t>a</a:t>
            </a:r>
            <a:r>
              <a:rPr spc="-278" dirty="0"/>
              <a:t>s</a:t>
            </a:r>
            <a:r>
              <a:rPr spc="109" dirty="0"/>
              <a:t> </a:t>
            </a:r>
            <a:r>
              <a:rPr spc="20" dirty="0"/>
              <a:t>i</a:t>
            </a:r>
            <a:r>
              <a:rPr spc="-99" dirty="0"/>
              <a:t>n</a:t>
            </a:r>
            <a:r>
              <a:rPr spc="-139" dirty="0"/>
              <a:t>c</a:t>
            </a:r>
            <a:r>
              <a:rPr spc="-119" dirty="0"/>
              <a:t>omp</a:t>
            </a:r>
            <a:r>
              <a:rPr spc="20" dirty="0"/>
              <a:t>l</a:t>
            </a:r>
            <a:r>
              <a:rPr spc="-258" dirty="0"/>
              <a:t>e</a:t>
            </a:r>
            <a:r>
              <a:rPr spc="169" dirty="0"/>
              <a:t>t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spc="-139" dirty="0"/>
              <a:t>c</a:t>
            </a:r>
            <a:r>
              <a:rPr spc="-248" dirty="0"/>
              <a:t>a</a:t>
            </a:r>
            <a:r>
              <a:rPr dirty="0"/>
              <a:t>r</a:t>
            </a:r>
            <a:r>
              <a:rPr spc="-258" dirty="0"/>
              <a:t>e</a:t>
            </a:r>
            <a:r>
              <a:rPr spc="-139" dirty="0"/>
              <a:t>g</a:t>
            </a:r>
            <a:r>
              <a:rPr spc="-198" dirty="0"/>
              <a:t>o</a:t>
            </a:r>
            <a:r>
              <a:rPr dirty="0"/>
              <a:t>r</a:t>
            </a:r>
            <a:r>
              <a:rPr spc="20" dirty="0"/>
              <a:t>i</a:t>
            </a:r>
            <a:r>
              <a:rPr spc="-139" dirty="0"/>
              <a:t>c</a:t>
            </a:r>
            <a:r>
              <a:rPr spc="-188" dirty="0"/>
              <a:t>a</a:t>
            </a:r>
            <a:r>
              <a:rPr spc="20" dirty="0"/>
              <a:t>l</a:t>
            </a:r>
            <a:r>
              <a:rPr spc="109" dirty="0"/>
              <a:t> </a:t>
            </a:r>
            <a:r>
              <a:rPr spc="-99" dirty="0"/>
              <a:t>d</a:t>
            </a:r>
            <a:r>
              <a:rPr spc="-188" dirty="0"/>
              <a:t>a</a:t>
            </a:r>
            <a:r>
              <a:rPr spc="169" dirty="0"/>
              <a:t>t</a:t>
            </a:r>
            <a:r>
              <a:rPr spc="-188" dirty="0"/>
              <a:t>a</a:t>
            </a:r>
          </a:p>
          <a:p>
            <a:pPr marL="568917" marR="823846">
              <a:lnSpc>
                <a:spcPct val="164000"/>
              </a:lnSpc>
              <a:spcBef>
                <a:spcPts val="317"/>
              </a:spcBef>
            </a:pPr>
            <a:r>
              <a:rPr spc="-89" dirty="0"/>
              <a:t>P</a:t>
            </a:r>
            <a:r>
              <a:rPr dirty="0"/>
              <a:t>r</a:t>
            </a:r>
            <a:r>
              <a:rPr spc="-129" dirty="0"/>
              <a:t>o</a:t>
            </a:r>
            <a:r>
              <a:rPr spc="-69" dirty="0"/>
              <a:t>p</a:t>
            </a:r>
            <a:r>
              <a:rPr spc="-208" dirty="0"/>
              <a:t>os</a:t>
            </a:r>
            <a:r>
              <a:rPr spc="-188" dirty="0"/>
              <a:t>a</a:t>
            </a:r>
            <a:r>
              <a:rPr spc="20" dirty="0"/>
              <a:t>l</a:t>
            </a:r>
            <a:r>
              <a:rPr spc="-278" dirty="0"/>
              <a:t>s</a:t>
            </a:r>
            <a:r>
              <a:rPr spc="109" dirty="0"/>
              <a:t> </a:t>
            </a:r>
            <a:r>
              <a:rPr spc="40" dirty="0"/>
              <a:t>f</a:t>
            </a:r>
            <a:r>
              <a:rPr spc="-208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-109" dirty="0"/>
              <a:t>m</a:t>
            </a:r>
            <a:r>
              <a:rPr spc="-89" dirty="0"/>
              <a:t>o</a:t>
            </a:r>
            <a:r>
              <a:rPr spc="-99" dirty="0"/>
              <a:t>d</a:t>
            </a:r>
            <a:r>
              <a:rPr spc="-258" dirty="0"/>
              <a:t>e</a:t>
            </a:r>
            <a:r>
              <a:rPr spc="20" dirty="0"/>
              <a:t>l</a:t>
            </a:r>
            <a:r>
              <a:rPr spc="-278" dirty="0"/>
              <a:t>s</a:t>
            </a:r>
            <a:r>
              <a:rPr spc="109" dirty="0"/>
              <a:t> </a:t>
            </a:r>
            <a:r>
              <a:rPr spc="40" dirty="0"/>
              <a:t>f</a:t>
            </a:r>
            <a:r>
              <a:rPr spc="-208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169" dirty="0"/>
              <a:t>t</a:t>
            </a:r>
            <a:r>
              <a:rPr spc="-99" dirty="0"/>
              <a:t>h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spc="-99" dirty="0"/>
              <a:t>n</a:t>
            </a:r>
            <a:r>
              <a:rPr spc="-129" dirty="0"/>
              <a:t>on</a:t>
            </a:r>
            <a:r>
              <a:rPr spc="-278" dirty="0"/>
              <a:t>s</a:t>
            </a:r>
            <a:r>
              <a:rPr spc="-258" dirty="0"/>
              <a:t>e</a:t>
            </a:r>
            <a:r>
              <a:rPr spc="-99" dirty="0"/>
              <a:t>n</a:t>
            </a:r>
            <a:r>
              <a:rPr spc="-278" dirty="0"/>
              <a:t>s</a:t>
            </a:r>
            <a:r>
              <a:rPr spc="20" dirty="0"/>
              <a:t>i</a:t>
            </a:r>
            <a:r>
              <a:rPr spc="169" dirty="0"/>
              <a:t>t</a:t>
            </a:r>
            <a:r>
              <a:rPr spc="20" dirty="0"/>
              <a:t>i</a:t>
            </a:r>
            <a:r>
              <a:rPr spc="-99" dirty="0"/>
              <a:t>v</a:t>
            </a:r>
            <a:r>
              <a:rPr spc="-258" dirty="0"/>
              <a:t>e</a:t>
            </a:r>
            <a:r>
              <a:rPr spc="109" dirty="0"/>
              <a:t> (</a:t>
            </a:r>
            <a:r>
              <a:rPr spc="-139" dirty="0"/>
              <a:t>c</a:t>
            </a:r>
            <a:r>
              <a:rPr spc="-129" dirty="0"/>
              <a:t>on</a:t>
            </a:r>
            <a:r>
              <a:rPr spc="169" dirty="0"/>
              <a:t>t</a:t>
            </a:r>
            <a:r>
              <a:rPr dirty="0"/>
              <a:t>r</a:t>
            </a:r>
            <a:r>
              <a:rPr spc="-59" dirty="0"/>
              <a:t>ol</a:t>
            </a:r>
            <a:r>
              <a:rPr spc="109" dirty="0"/>
              <a:t>) </a:t>
            </a:r>
            <a:r>
              <a:rPr spc="20" dirty="0"/>
              <a:t>i</a:t>
            </a:r>
            <a:r>
              <a:rPr spc="169" dirty="0"/>
              <a:t>t</a:t>
            </a:r>
            <a:r>
              <a:rPr spc="-258" dirty="0"/>
              <a:t>e</a:t>
            </a:r>
            <a:r>
              <a:rPr spc="-109" dirty="0"/>
              <a:t>m</a:t>
            </a:r>
            <a:r>
              <a:rPr spc="-278" dirty="0"/>
              <a:t>s</a:t>
            </a:r>
            <a:r>
              <a:rPr spc="-159" dirty="0"/>
              <a:t> </a:t>
            </a:r>
            <a:r>
              <a:rPr spc="-178" dirty="0"/>
              <a:t>E</a:t>
            </a:r>
            <a:r>
              <a:rPr spc="-99" dirty="0"/>
              <a:t>x</a:t>
            </a:r>
            <a:r>
              <a:rPr spc="-188" dirty="0"/>
              <a:t>a</a:t>
            </a:r>
            <a:r>
              <a:rPr spc="-109" dirty="0"/>
              <a:t>m</a:t>
            </a:r>
            <a:r>
              <a:rPr spc="-99" dirty="0"/>
              <a:t>p</a:t>
            </a:r>
            <a:r>
              <a:rPr spc="20" dirty="0"/>
              <a:t>l</a:t>
            </a:r>
            <a:r>
              <a:rPr spc="-258" dirty="0"/>
              <a:t>e</a:t>
            </a:r>
            <a:r>
              <a:rPr spc="-20" dirty="0"/>
              <a:t>:</a:t>
            </a:r>
            <a:r>
              <a:rPr dirty="0"/>
              <a:t> </a:t>
            </a:r>
            <a:r>
              <a:rPr spc="-258" dirty="0"/>
              <a:t> </a:t>
            </a:r>
            <a:r>
              <a:rPr spc="-40" dirty="0"/>
              <a:t>M</a:t>
            </a:r>
            <a:r>
              <a:rPr spc="30" dirty="0"/>
              <a:t>o</a:t>
            </a:r>
            <a:r>
              <a:rPr spc="-99" dirty="0"/>
              <a:t>d</a:t>
            </a:r>
            <a:r>
              <a:rPr spc="-258" dirty="0"/>
              <a:t>e</a:t>
            </a:r>
            <a:r>
              <a:rPr spc="20" dirty="0"/>
              <a:t>l</a:t>
            </a:r>
            <a:r>
              <a:rPr spc="-278" dirty="0"/>
              <a:t>s</a:t>
            </a:r>
            <a:r>
              <a:rPr spc="109" dirty="0"/>
              <a:t> </a:t>
            </a:r>
            <a:r>
              <a:rPr spc="40" dirty="0"/>
              <a:t>f</a:t>
            </a:r>
            <a:r>
              <a:rPr spc="-208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20" dirty="0"/>
              <a:t>ill</a:t>
            </a:r>
            <a:r>
              <a:rPr spc="-258" dirty="0"/>
              <a:t>e</a:t>
            </a:r>
            <a:r>
              <a:rPr spc="-159" dirty="0"/>
              <a:t>ga</a:t>
            </a:r>
            <a:r>
              <a:rPr spc="20" dirty="0"/>
              <a:t>l</a:t>
            </a:r>
            <a:r>
              <a:rPr spc="109" dirty="0"/>
              <a:t> </a:t>
            </a:r>
            <a:r>
              <a:rPr spc="-40" dirty="0"/>
              <a:t>b</a:t>
            </a:r>
            <a:r>
              <a:rPr spc="-258" dirty="0"/>
              <a:t>e</a:t>
            </a:r>
            <a:r>
              <a:rPr spc="-99" dirty="0"/>
              <a:t>h</a:t>
            </a:r>
            <a:r>
              <a:rPr spc="-188" dirty="0"/>
              <a:t>a</a:t>
            </a:r>
            <a:r>
              <a:rPr spc="-99" dirty="0"/>
              <a:t>v</a:t>
            </a:r>
            <a:r>
              <a:rPr spc="20" dirty="0"/>
              <a:t>i</a:t>
            </a:r>
            <a:r>
              <a:rPr spc="-129" dirty="0"/>
              <a:t>ou</a:t>
            </a:r>
            <a:r>
              <a:rPr dirty="0"/>
              <a:t>r</a:t>
            </a:r>
          </a:p>
          <a:p>
            <a:pPr marL="1116469" marR="10044">
              <a:spcBef>
                <a:spcPts val="347"/>
              </a:spcBef>
            </a:pPr>
            <a:r>
              <a:rPr sz="2000" spc="-50" dirty="0"/>
              <a:t>H</a:t>
            </a:r>
            <a:r>
              <a:rPr sz="2000" spc="-238" dirty="0"/>
              <a:t>e</a:t>
            </a:r>
            <a:r>
              <a:rPr sz="2000" spc="10" dirty="0"/>
              <a:t>r</a:t>
            </a:r>
            <a:r>
              <a:rPr sz="2000" spc="-238" dirty="0"/>
              <a:t>e</a:t>
            </a:r>
            <a:r>
              <a:rPr sz="2000" spc="99" dirty="0"/>
              <a:t> </a:t>
            </a:r>
            <a:r>
              <a:rPr sz="2000" spc="-89" dirty="0"/>
              <a:t>n</a:t>
            </a:r>
            <a:r>
              <a:rPr sz="2000" spc="-238" dirty="0"/>
              <a:t>ee</a:t>
            </a:r>
            <a:r>
              <a:rPr sz="2000" spc="-89" dirty="0"/>
              <a:t>d</a:t>
            </a:r>
            <a:r>
              <a:rPr sz="2000" spc="109" dirty="0"/>
              <a:t> </a:t>
            </a:r>
            <a:r>
              <a:rPr sz="2000" spc="99" dirty="0"/>
              <a:t>(</a:t>
            </a:r>
            <a:r>
              <a:rPr sz="2000" spc="-40" dirty="0"/>
              <a:t>p</a:t>
            </a:r>
            <a:r>
              <a:rPr sz="2000" spc="-238" dirty="0"/>
              <a:t>e</a:t>
            </a:r>
            <a:r>
              <a:rPr sz="2000" spc="10" dirty="0"/>
              <a:t>r</a:t>
            </a:r>
            <a:r>
              <a:rPr sz="2000" spc="-119" dirty="0"/>
              <a:t>c</a:t>
            </a:r>
            <a:r>
              <a:rPr sz="2000" spc="-238" dirty="0"/>
              <a:t>e</a:t>
            </a:r>
            <a:r>
              <a:rPr sz="2000" spc="20" dirty="0"/>
              <a:t>i</a:t>
            </a:r>
            <a:r>
              <a:rPr sz="2000" spc="-89" dirty="0"/>
              <a:t>v</a:t>
            </a:r>
            <a:r>
              <a:rPr sz="2000" spc="-238" dirty="0"/>
              <a:t>e</a:t>
            </a:r>
            <a:r>
              <a:rPr sz="2000" spc="-89" dirty="0"/>
              <a:t>d</a:t>
            </a:r>
            <a:r>
              <a:rPr sz="2000" spc="99" dirty="0"/>
              <a:t> </a:t>
            </a:r>
            <a:r>
              <a:rPr sz="2000" spc="-40" dirty="0"/>
              <a:t>b</a:t>
            </a:r>
            <a:r>
              <a:rPr sz="2000" spc="-238" dirty="0"/>
              <a:t>e</a:t>
            </a:r>
            <a:r>
              <a:rPr sz="2000" spc="-89" dirty="0"/>
              <a:t>n</a:t>
            </a:r>
            <a:r>
              <a:rPr sz="2000" spc="-238" dirty="0"/>
              <a:t>e</a:t>
            </a:r>
            <a:r>
              <a:rPr sz="2000" spc="30" dirty="0"/>
              <a:t>fi</a:t>
            </a:r>
            <a:r>
              <a:rPr sz="2000" spc="159" dirty="0"/>
              <a:t>t</a:t>
            </a:r>
            <a:r>
              <a:rPr sz="2000" spc="-238" dirty="0"/>
              <a:t>s</a:t>
            </a:r>
            <a:r>
              <a:rPr sz="2000" spc="99" dirty="0"/>
              <a:t> </a:t>
            </a:r>
            <a:r>
              <a:rPr sz="2000" spc="-40" dirty="0"/>
              <a:t>of</a:t>
            </a:r>
            <a:r>
              <a:rPr sz="2000" spc="99" dirty="0"/>
              <a:t> </a:t>
            </a:r>
            <a:r>
              <a:rPr sz="2000" spc="-119" dirty="0"/>
              <a:t>c</a:t>
            </a:r>
            <a:r>
              <a:rPr sz="2000" spc="10" dirty="0"/>
              <a:t>r</a:t>
            </a:r>
            <a:r>
              <a:rPr sz="2000" spc="20" dirty="0"/>
              <a:t>i</a:t>
            </a:r>
            <a:r>
              <a:rPr sz="2000" spc="-99" dirty="0"/>
              <a:t>m</a:t>
            </a:r>
            <a:r>
              <a:rPr sz="2000" spc="-238" dirty="0"/>
              <a:t>e</a:t>
            </a:r>
            <a:r>
              <a:rPr sz="2000" spc="99" dirty="0"/>
              <a:t>) </a:t>
            </a:r>
            <a:r>
              <a:rPr sz="2000" spc="-159" dirty="0"/>
              <a:t>a</a:t>
            </a:r>
            <a:r>
              <a:rPr sz="2000" spc="-89" dirty="0"/>
              <a:t>p</a:t>
            </a:r>
            <a:r>
              <a:rPr sz="2000" spc="-40" dirty="0"/>
              <a:t>p</a:t>
            </a:r>
            <a:r>
              <a:rPr sz="2000" spc="-238" dirty="0"/>
              <a:t>e</a:t>
            </a:r>
            <a:r>
              <a:rPr sz="2000" spc="-218" dirty="0"/>
              <a:t>a</a:t>
            </a:r>
            <a:r>
              <a:rPr sz="2000" spc="10" dirty="0"/>
              <a:t>r</a:t>
            </a:r>
            <a:r>
              <a:rPr sz="2000" spc="-238" dirty="0"/>
              <a:t>s</a:t>
            </a:r>
            <a:r>
              <a:rPr sz="2000" spc="99" dirty="0"/>
              <a:t> </a:t>
            </a:r>
            <a:r>
              <a:rPr sz="2000" spc="159" dirty="0"/>
              <a:t>t</a:t>
            </a:r>
            <a:r>
              <a:rPr sz="2000" spc="-129" dirty="0"/>
              <a:t>o</a:t>
            </a:r>
            <a:r>
              <a:rPr sz="2000" spc="99" dirty="0"/>
              <a:t> </a:t>
            </a:r>
            <a:r>
              <a:rPr sz="2000" spc="-40" dirty="0"/>
              <a:t>b</a:t>
            </a:r>
            <a:r>
              <a:rPr sz="2000" spc="-238" dirty="0"/>
              <a:t>e</a:t>
            </a:r>
            <a:r>
              <a:rPr sz="2000" spc="109" dirty="0"/>
              <a:t> </a:t>
            </a:r>
            <a:r>
              <a:rPr sz="2000" spc="-159" dirty="0"/>
              <a:t>a</a:t>
            </a:r>
            <a:r>
              <a:rPr sz="2000" spc="99" dirty="0"/>
              <a:t> </a:t>
            </a:r>
            <a:r>
              <a:rPr sz="2000" spc="-238" dirty="0"/>
              <a:t>s</a:t>
            </a:r>
            <a:r>
              <a:rPr sz="2000" spc="159" dirty="0"/>
              <a:t>t</a:t>
            </a:r>
            <a:r>
              <a:rPr sz="2000" spc="10" dirty="0"/>
              <a:t>r</a:t>
            </a:r>
            <a:r>
              <a:rPr sz="2000" spc="-99" dirty="0"/>
              <a:t>on</a:t>
            </a:r>
            <a:r>
              <a:rPr sz="2000" spc="-178" dirty="0"/>
              <a:t>ge</a:t>
            </a:r>
            <a:r>
              <a:rPr sz="2000" spc="10" dirty="0"/>
              <a:t>r </a:t>
            </a:r>
            <a:r>
              <a:rPr sz="2000" spc="-149" dirty="0"/>
              <a:t>p</a:t>
            </a:r>
            <a:r>
              <a:rPr sz="2000" spc="10" dirty="0"/>
              <a:t>r</a:t>
            </a:r>
            <a:r>
              <a:rPr sz="2000" spc="-238" dirty="0"/>
              <a:t>e</a:t>
            </a:r>
            <a:r>
              <a:rPr sz="2000" spc="-89" dirty="0"/>
              <a:t>d</a:t>
            </a:r>
            <a:r>
              <a:rPr sz="2000" spc="20" dirty="0"/>
              <a:t>i</a:t>
            </a:r>
            <a:r>
              <a:rPr sz="2000" spc="-119" dirty="0"/>
              <a:t>c</a:t>
            </a:r>
            <a:r>
              <a:rPr sz="2000" spc="159" dirty="0"/>
              <a:t>t</a:t>
            </a:r>
            <a:r>
              <a:rPr sz="2000" spc="-188" dirty="0"/>
              <a:t>o</a:t>
            </a:r>
            <a:r>
              <a:rPr sz="2000" spc="10" dirty="0"/>
              <a:t>r</a:t>
            </a:r>
            <a:r>
              <a:rPr sz="2000" spc="109" dirty="0"/>
              <a:t> </a:t>
            </a:r>
            <a:r>
              <a:rPr sz="2000" spc="159" dirty="0"/>
              <a:t>t</a:t>
            </a:r>
            <a:r>
              <a:rPr sz="2000" spc="-89" dirty="0"/>
              <a:t>h</a:t>
            </a:r>
            <a:r>
              <a:rPr sz="2000" spc="-159" dirty="0"/>
              <a:t>a</a:t>
            </a:r>
            <a:r>
              <a:rPr sz="2000" spc="-89" dirty="0"/>
              <a:t>n</a:t>
            </a:r>
            <a:r>
              <a:rPr sz="2000" spc="99" dirty="0"/>
              <a:t> </a:t>
            </a:r>
            <a:r>
              <a:rPr sz="2000" spc="-40" dirty="0"/>
              <a:t>p</a:t>
            </a:r>
            <a:r>
              <a:rPr sz="2000" spc="-238" dirty="0"/>
              <a:t>e</a:t>
            </a:r>
            <a:r>
              <a:rPr sz="2000" spc="10" dirty="0"/>
              <a:t>r</a:t>
            </a:r>
            <a:r>
              <a:rPr sz="2000" spc="-238" dirty="0"/>
              <a:t>s</a:t>
            </a:r>
            <a:r>
              <a:rPr sz="2000" spc="-99" dirty="0"/>
              <a:t>on</a:t>
            </a:r>
            <a:r>
              <a:rPr sz="2000" spc="-159" dirty="0"/>
              <a:t>a</a:t>
            </a:r>
            <a:r>
              <a:rPr sz="2000" spc="20" dirty="0"/>
              <a:t>l</a:t>
            </a:r>
            <a:r>
              <a:rPr sz="2000" spc="99" dirty="0"/>
              <a:t> </a:t>
            </a:r>
            <a:r>
              <a:rPr sz="2000" spc="-99" dirty="0"/>
              <a:t>m</a:t>
            </a:r>
            <a:r>
              <a:rPr sz="2000" spc="-188" dirty="0"/>
              <a:t>o</a:t>
            </a:r>
            <a:r>
              <a:rPr sz="2000" spc="10" dirty="0"/>
              <a:t>r</a:t>
            </a:r>
            <a:r>
              <a:rPr sz="2000" spc="-159" dirty="0"/>
              <a:t>a</a:t>
            </a:r>
            <a:r>
              <a:rPr sz="2000" spc="20" dirty="0"/>
              <a:t>li</a:t>
            </a:r>
            <a:r>
              <a:rPr sz="2000" spc="99" dirty="0"/>
              <a:t>t</a:t>
            </a:r>
            <a:r>
              <a:rPr sz="2000" spc="-89" dirty="0"/>
              <a:t>y</a:t>
            </a:r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808454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defTabSz="1808454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808454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24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56120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24" defTabSz="1808454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24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369348" y="6643827"/>
            <a:ext cx="66714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239"/>
            <a:r>
              <a:rPr lang="en-GB" spc="79" dirty="0"/>
              <a:t>15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We are now open for questions!</a:t>
            </a:r>
          </a:p>
          <a:p>
            <a:pPr algn="ctr"/>
            <a:endParaRPr lang="en-GB" dirty="0">
              <a:latin typeface="Arial" pitchFamily="34" charset="0"/>
            </a:endParaRP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Use the Q&amp;A icon (top of your screen) to write your question</a:t>
            </a:r>
          </a:p>
          <a:p>
            <a:pPr algn="ctr"/>
            <a:r>
              <a:rPr lang="en-GB" dirty="0">
                <a:latin typeface="Arial" pitchFamily="34" charset="0"/>
              </a:rPr>
              <a:t>or</a:t>
            </a: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Press *6 on your phone</a:t>
            </a:r>
          </a:p>
          <a:p>
            <a:pPr algn="ctr"/>
            <a:r>
              <a:rPr lang="en-GB" dirty="0">
                <a:latin typeface="Arial" pitchFamily="34" charset="0"/>
              </a:rPr>
              <a:t>(</a:t>
            </a:r>
            <a:r>
              <a:rPr lang="en-GB" sz="2800" dirty="0">
                <a:latin typeface="Arial" pitchFamily="34" charset="0"/>
              </a:rPr>
              <a:t>don’t forget to *6 again after speaking to mute)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483768" y="6237495"/>
            <a:ext cx="2133600" cy="365125"/>
          </a:xfrm>
        </p:spPr>
        <p:txBody>
          <a:bodyPr/>
          <a:lstStyle/>
          <a:p>
            <a:fld id="{C317C2E3-A953-4D53-BD96-4BF0F9C1BC50}" type="slidenum">
              <a:rPr lang="en-GB" sz="1000">
                <a:latin typeface="Arial" pitchFamily="34" charset="0"/>
                <a:cs typeface="Arial" pitchFamily="34" charset="0"/>
              </a:rPr>
              <a:t>18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j.shorten\Desktop\quintiles-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53" y="332656"/>
            <a:ext cx="1549085" cy="3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70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000" y="0"/>
            <a:ext cx="8458200" cy="3459025"/>
          </a:xfrm>
        </p:spPr>
        <p:txBody>
          <a:bodyPr>
            <a:normAutofit/>
          </a:bodyPr>
          <a:lstStyle/>
          <a:p>
            <a:r>
              <a:rPr lang="en-US" dirty="0"/>
              <a:t>Which method predicts recidivism best? </a:t>
            </a:r>
            <a:br>
              <a:rPr lang="en-US" dirty="0"/>
            </a:br>
            <a:r>
              <a:rPr lang="en-US" dirty="0"/>
              <a:t>A comparison of statistical, machine learning and data mining predictive </a:t>
            </a:r>
            <a:r>
              <a:rPr lang="nl-NL" dirty="0"/>
              <a:t>models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894800" cy="2409062"/>
          </a:xfrm>
        </p:spPr>
        <p:txBody>
          <a:bodyPr>
            <a:normAutofit/>
          </a:bodyPr>
          <a:lstStyle/>
          <a:p>
            <a:r>
              <a:rPr lang="nl-NL" b="1" dirty="0" err="1">
                <a:latin typeface="+mj-lt"/>
              </a:rPr>
              <a:t>Nikolaj</a:t>
            </a:r>
            <a:r>
              <a:rPr lang="nl-NL" b="1" dirty="0">
                <a:latin typeface="+mj-lt"/>
              </a:rPr>
              <a:t> Tollenaar</a:t>
            </a:r>
          </a:p>
          <a:p>
            <a:r>
              <a:rPr lang="nl-NL" sz="19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Research and Documentation Centre,</a:t>
            </a:r>
          </a:p>
          <a:p>
            <a:r>
              <a:rPr lang="nl-NL" sz="19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Ministry of Security and Justice, the Netherlands</a:t>
            </a:r>
          </a:p>
          <a:p>
            <a:r>
              <a:rPr lang="nl-NL" b="1" dirty="0">
                <a:latin typeface="+mj-lt"/>
              </a:rPr>
              <a:t>Peter G.M. van der Heijden</a:t>
            </a:r>
          </a:p>
          <a:p>
            <a:r>
              <a:rPr lang="nl-NL" sz="19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Utrecht University and</a:t>
            </a:r>
          </a:p>
          <a:p>
            <a:r>
              <a:rPr lang="nl-NL" sz="19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University of Southampton</a:t>
            </a:r>
            <a:endParaRPr lang="nl-NL" sz="1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A09781"/>
                </a:solidFill>
                <a:latin typeface="Trebuchet MS"/>
              </a:rPr>
              <a:t>RSS </a:t>
            </a:r>
            <a:r>
              <a:rPr lang="nl-NL" sz="1000">
                <a:solidFill>
                  <a:srgbClr val="A09781"/>
                </a:solidFill>
                <a:latin typeface="Trebuchet MS"/>
              </a:rPr>
              <a:t>webinar  November </a:t>
            </a:r>
            <a:r>
              <a:rPr lang="nl-NL" sz="1000" dirty="0">
                <a:solidFill>
                  <a:srgbClr val="A09781"/>
                </a:solidFill>
                <a:latin typeface="Trebuchet MS"/>
              </a:rPr>
              <a:t>20th 2014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74047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itchFamily="34" charset="0"/>
                <a:ea typeface="+mj-ea"/>
              </a:rPr>
              <a:t>During the Q &amp; A sessions at the end of each presentation</a:t>
            </a:r>
            <a:r>
              <a:rPr lang="en-GB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C2E3-A953-4D53-BD96-4BF0F9C1BC50}" type="slidenum">
              <a:rPr lang="en-GB" smtClean="0"/>
              <a:t>2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2954289"/>
            <a:ext cx="8496944" cy="1470025"/>
          </a:xfrm>
          <a:prstGeom prst="rect">
            <a:avLst/>
          </a:prstGeom>
        </p:spPr>
        <p:txBody>
          <a:bodyPr vert="horz" lIns="89980" tIns="44991" rIns="89980" bIns="4499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546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br>
              <a:rPr lang="en-GB" sz="4000" dirty="0"/>
            </a:br>
            <a:r>
              <a:rPr lang="en-GB" sz="4000" dirty="0"/>
              <a:t>Press </a:t>
            </a:r>
            <a:r>
              <a:rPr lang="en-GB" sz="4000" b="1" dirty="0"/>
              <a:t>*6</a:t>
            </a:r>
            <a:r>
              <a:rPr lang="en-GB" sz="4000" dirty="0"/>
              <a:t> on your phone to speak</a:t>
            </a:r>
            <a:br>
              <a:rPr lang="en-GB" sz="4000" dirty="0"/>
            </a:br>
            <a:br>
              <a:rPr lang="en-GB" sz="4000" dirty="0"/>
            </a:br>
            <a:endParaRPr lang="en-GB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036842"/>
            <a:ext cx="8496944" cy="1470025"/>
          </a:xfrm>
          <a:prstGeom prst="rect">
            <a:avLst/>
          </a:prstGeom>
        </p:spPr>
        <p:txBody>
          <a:bodyPr vert="horz" lIns="89980" tIns="44991" rIns="89980" bIns="4499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546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sz="4000" dirty="0"/>
              <a:t>Press </a:t>
            </a:r>
            <a:r>
              <a:rPr lang="en-GB" sz="4000" b="1" dirty="0"/>
              <a:t>*6</a:t>
            </a:r>
            <a:r>
              <a:rPr lang="en-GB" sz="4000" dirty="0"/>
              <a:t> again after speaking</a:t>
            </a:r>
          </a:p>
          <a:p>
            <a:pPr algn="ctr"/>
            <a:r>
              <a:rPr lang="en-GB" sz="4000" dirty="0"/>
              <a:t> (to mute phone)</a:t>
            </a:r>
          </a:p>
        </p:txBody>
      </p:sp>
      <p:pic>
        <p:nvPicPr>
          <p:cNvPr id="2050" name="Picture 2" descr="C:\Users\j.shorten\Desktop\quintiles-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53" y="332656"/>
            <a:ext cx="1549085" cy="3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817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</a:t>
            </a:r>
            <a:br>
              <a:rPr lang="en-US" altLang="nl-NL">
                <a:solidFill>
                  <a:srgbClr val="A09781"/>
                </a:solidFill>
              </a:rPr>
            </a:br>
            <a:r>
              <a:rPr lang="en-US" altLang="nl-NL">
                <a:solidFill>
                  <a:srgbClr val="A09781"/>
                </a:solidFill>
              </a:rPr>
              <a:t>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Outline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z="2800">
                <a:latin typeface="+mj-lt"/>
              </a:rPr>
              <a:t>Introduction</a:t>
            </a:r>
            <a:endParaRPr lang="nl-NL" altLang="nl-NL" sz="2400">
              <a:latin typeface="+mj-lt"/>
            </a:endParaRPr>
          </a:p>
          <a:p>
            <a:r>
              <a:rPr lang="nl-NL" altLang="nl-NL" sz="2800">
                <a:latin typeface="+mj-lt"/>
              </a:rPr>
              <a:t>Method</a:t>
            </a:r>
          </a:p>
          <a:p>
            <a:pPr lvl="1"/>
            <a:r>
              <a:rPr lang="nl-NL" altLang="nl-NL" sz="2400">
                <a:solidFill>
                  <a:schemeClr val="tx1"/>
                </a:solidFill>
                <a:latin typeface="+mj-lt"/>
              </a:rPr>
              <a:t>Performance</a:t>
            </a:r>
          </a:p>
          <a:p>
            <a:pPr lvl="1"/>
            <a:r>
              <a:rPr lang="nl-NL" altLang="nl-NL" sz="2400">
                <a:solidFill>
                  <a:schemeClr val="tx1"/>
                </a:solidFill>
                <a:latin typeface="+mj-lt"/>
              </a:rPr>
              <a:t>Models</a:t>
            </a:r>
          </a:p>
          <a:p>
            <a:pPr lvl="1"/>
            <a:r>
              <a:rPr lang="nl-NL" altLang="nl-NL" sz="2400">
                <a:solidFill>
                  <a:schemeClr val="tx1"/>
                </a:solidFill>
                <a:latin typeface="+mj-lt"/>
              </a:rPr>
              <a:t>Data</a:t>
            </a:r>
          </a:p>
          <a:p>
            <a:pPr lvl="1"/>
            <a:r>
              <a:rPr lang="nl-NL" altLang="nl-NL" sz="2400">
                <a:solidFill>
                  <a:schemeClr val="tx1"/>
                </a:solidFill>
                <a:latin typeface="+mj-lt"/>
              </a:rPr>
              <a:t>Model selection</a:t>
            </a:r>
          </a:p>
          <a:p>
            <a:r>
              <a:rPr lang="nl-NL" altLang="nl-NL" sz="2800">
                <a:latin typeface="+mj-lt"/>
              </a:rPr>
              <a:t>Results</a:t>
            </a:r>
          </a:p>
          <a:p>
            <a:r>
              <a:rPr lang="en-US" altLang="nl-NL">
                <a:latin typeface="+mj-lt"/>
              </a:rPr>
              <a:t>Conclusion</a:t>
            </a:r>
            <a:endParaRPr lang="nl-NL" altLang="nl-NL" sz="2800" dirty="0">
              <a:latin typeface="+mj-l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7413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00" y="549000"/>
            <a:ext cx="8229600" cy="1066800"/>
          </a:xfrm>
        </p:spPr>
        <p:txBody>
          <a:bodyPr/>
          <a:lstStyle/>
          <a:p>
            <a:r>
              <a:rPr lang="nl-NL" altLang="nl-NL"/>
              <a:t>Introduction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000" y="1629000"/>
            <a:ext cx="8229600" cy="5409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nl-NL" altLang="nl-NL" sz="2400" b="1" dirty="0" err="1">
                <a:latin typeface="+mj-lt"/>
              </a:rPr>
              <a:t>Existing</a:t>
            </a:r>
            <a:r>
              <a:rPr lang="nl-NL" altLang="nl-NL" sz="2400" b="1" dirty="0">
                <a:latin typeface="+mj-lt"/>
              </a:rPr>
              <a:t> risk assessment:</a:t>
            </a:r>
            <a:r>
              <a:rPr lang="nl-NL" altLang="nl-NL" b="1" dirty="0">
                <a:latin typeface="+mj-lt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nl-NL" altLang="nl-NL" sz="2400" b="1" dirty="0">
                <a:solidFill>
                  <a:schemeClr val="accent1"/>
                </a:solidFill>
                <a:latin typeface="+mj-lt"/>
              </a:rPr>
              <a:t>Statrec-99 (</a:t>
            </a:r>
            <a:r>
              <a:rPr lang="nl-NL" altLang="nl-NL" sz="2400" b="1" dirty="0" err="1">
                <a:solidFill>
                  <a:schemeClr val="accent1"/>
                </a:solidFill>
                <a:latin typeface="+mj-lt"/>
              </a:rPr>
              <a:t>Wartna</a:t>
            </a:r>
            <a:r>
              <a:rPr lang="nl-NL" altLang="nl-NL" sz="2400" b="1" dirty="0">
                <a:solidFill>
                  <a:schemeClr val="accent1"/>
                </a:solidFill>
                <a:latin typeface="+mj-lt"/>
              </a:rPr>
              <a:t> &amp; Tollenaar 2010, cf. OGRS in UK) </a:t>
            </a:r>
            <a:endParaRPr lang="nl-NL" altLang="nl-NL" sz="2400" b="1" dirty="0">
              <a:latin typeface="+mj-lt"/>
            </a:endParaRPr>
          </a:p>
          <a:p>
            <a:pPr lvl="2">
              <a:lnSpc>
                <a:spcPct val="80000"/>
              </a:lnSpc>
            </a:pPr>
            <a:r>
              <a:rPr lang="nl-NL" altLang="nl-NL">
                <a:latin typeface="+mj-lt"/>
              </a:rPr>
              <a:t>Adult </a:t>
            </a:r>
            <a:r>
              <a:rPr lang="nl-NL" altLang="nl-NL" dirty="0" err="1">
                <a:latin typeface="+mj-lt"/>
              </a:rPr>
              <a:t>offenders</a:t>
            </a:r>
            <a:endParaRPr lang="nl-NL" altLang="nl-NL" dirty="0">
              <a:latin typeface="+mj-lt"/>
            </a:endParaRPr>
          </a:p>
          <a:p>
            <a:pPr lvl="2">
              <a:lnSpc>
                <a:spcPct val="80000"/>
              </a:lnSpc>
            </a:pPr>
            <a:r>
              <a:rPr lang="nl-NL" altLang="nl-NL">
                <a:latin typeface="+mj-lt"/>
              </a:rPr>
              <a:t>6 variables scored by probation </a:t>
            </a:r>
            <a:r>
              <a:rPr lang="nl-NL" altLang="nl-NL" dirty="0" err="1">
                <a:latin typeface="+mj-lt"/>
              </a:rPr>
              <a:t>officer</a:t>
            </a:r>
            <a:endParaRPr lang="nl-NL" altLang="nl-NL" dirty="0">
              <a:solidFill>
                <a:schemeClr val="accent1"/>
              </a:solidFill>
              <a:latin typeface="+mj-lt"/>
            </a:endParaRPr>
          </a:p>
          <a:p>
            <a:pPr lvl="2">
              <a:lnSpc>
                <a:spcPct val="80000"/>
              </a:lnSpc>
            </a:pPr>
            <a:r>
              <a:rPr lang="nl-NL" altLang="nl-NL">
                <a:latin typeface="+mj-lt"/>
              </a:rPr>
              <a:t>logistic regression on 4y reconviction yes/no</a:t>
            </a:r>
            <a:endParaRPr lang="nl-NL" altLang="nl-NL" dirty="0">
              <a:latin typeface="+mj-lt"/>
            </a:endParaRPr>
          </a:p>
          <a:p>
            <a:pPr lvl="2">
              <a:lnSpc>
                <a:spcPct val="80000"/>
              </a:lnSpc>
            </a:pPr>
            <a:endParaRPr lang="nl-NL" altLang="nl-NL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nl-NL" altLang="nl-NL" sz="2400" b="1" dirty="0" err="1">
                <a:latin typeface="+mj-lt"/>
              </a:rPr>
              <a:t>Need</a:t>
            </a:r>
            <a:r>
              <a:rPr lang="nl-NL" altLang="nl-NL" sz="2400" b="1" dirty="0">
                <a:latin typeface="+mj-lt"/>
              </a:rPr>
              <a:t> </a:t>
            </a:r>
            <a:r>
              <a:rPr lang="nl-NL" altLang="nl-NL" sz="2400" b="1" dirty="0" err="1">
                <a:latin typeface="+mj-lt"/>
              </a:rPr>
              <a:t>to</a:t>
            </a:r>
            <a:r>
              <a:rPr lang="nl-NL" altLang="nl-NL" sz="2400" b="1" dirty="0">
                <a:latin typeface="+mj-lt"/>
              </a:rPr>
              <a:t> </a:t>
            </a:r>
            <a:r>
              <a:rPr lang="nl-NL" altLang="nl-NL" sz="2400" b="1" dirty="0" err="1">
                <a:latin typeface="+mj-lt"/>
              </a:rPr>
              <a:t>improve</a:t>
            </a:r>
            <a:r>
              <a:rPr lang="nl-NL" altLang="nl-NL" sz="2400" b="1" dirty="0">
                <a:latin typeface="+mj-lt"/>
              </a:rPr>
              <a:t>/update </a:t>
            </a:r>
            <a:r>
              <a:rPr lang="nl-NL" altLang="nl-NL" sz="2400" b="1" dirty="0" err="1">
                <a:latin typeface="+mj-lt"/>
              </a:rPr>
              <a:t>existing</a:t>
            </a:r>
            <a:r>
              <a:rPr lang="nl-NL" altLang="nl-NL" sz="2400" b="1" dirty="0">
                <a:latin typeface="+mj-lt"/>
              </a:rPr>
              <a:t> model</a:t>
            </a:r>
          </a:p>
          <a:p>
            <a:pPr lvl="1">
              <a:lnSpc>
                <a:spcPct val="80000"/>
              </a:lnSpc>
            </a:pPr>
            <a:r>
              <a:rPr lang="nl-NL" altLang="nl-NL" sz="2400" b="1">
                <a:latin typeface="+mj-lt"/>
              </a:rPr>
              <a:t>Data</a:t>
            </a:r>
            <a:endParaRPr lang="nl-NL" altLang="nl-NL" sz="2400" b="1" dirty="0">
              <a:latin typeface="+mj-lt"/>
            </a:endParaRPr>
          </a:p>
          <a:p>
            <a:pPr lvl="1">
              <a:lnSpc>
                <a:spcPct val="80000"/>
              </a:lnSpc>
            </a:pPr>
            <a:endParaRPr lang="nl-NL" altLang="nl-NL" sz="24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nl-NL" altLang="nl-NL" sz="2400" b="1" dirty="0" err="1">
                <a:latin typeface="+mj-lt"/>
              </a:rPr>
              <a:t>Develop</a:t>
            </a:r>
            <a:r>
              <a:rPr lang="nl-NL" altLang="nl-NL" sz="2400" b="1" dirty="0">
                <a:latin typeface="+mj-lt"/>
              </a:rPr>
              <a:t> </a:t>
            </a:r>
            <a:r>
              <a:rPr lang="nl-NL" altLang="nl-NL" sz="2400" b="1" dirty="0" err="1">
                <a:latin typeface="+mj-lt"/>
              </a:rPr>
              <a:t>two</a:t>
            </a:r>
            <a:r>
              <a:rPr lang="nl-NL" altLang="nl-NL" sz="2400" b="1" dirty="0">
                <a:latin typeface="+mj-lt"/>
              </a:rPr>
              <a:t> more </a:t>
            </a:r>
            <a:r>
              <a:rPr lang="nl-NL" altLang="nl-NL" sz="2400" b="1" dirty="0" err="1">
                <a:latin typeface="+mj-lt"/>
              </a:rPr>
              <a:t>models</a:t>
            </a:r>
            <a:r>
              <a:rPr lang="nl-NL" altLang="nl-NL" sz="2400" b="1" dirty="0">
                <a:latin typeface="+mj-lt"/>
              </a:rPr>
              <a:t> </a:t>
            </a:r>
            <a:r>
              <a:rPr lang="nl-NL" altLang="nl-NL" sz="2400" b="1" dirty="0" err="1">
                <a:latin typeface="+mj-lt"/>
              </a:rPr>
              <a:t>for</a:t>
            </a:r>
            <a:r>
              <a:rPr lang="nl-NL" altLang="nl-NL" sz="2400" b="1" dirty="0">
                <a:latin typeface="+mj-lt"/>
              </a:rPr>
              <a:t> </a:t>
            </a:r>
            <a:r>
              <a:rPr lang="nl-NL" altLang="nl-NL" sz="2400" b="1" dirty="0" err="1">
                <a:latin typeface="+mj-lt"/>
              </a:rPr>
              <a:t>specific</a:t>
            </a:r>
            <a:r>
              <a:rPr lang="nl-NL" altLang="nl-NL" sz="2400" b="1" dirty="0">
                <a:latin typeface="+mj-lt"/>
              </a:rPr>
              <a:t> risk assessment</a:t>
            </a:r>
          </a:p>
          <a:p>
            <a:pPr lvl="1">
              <a:lnSpc>
                <a:spcPct val="80000"/>
              </a:lnSpc>
            </a:pPr>
            <a:r>
              <a:rPr lang="nl-NL" altLang="nl-NL" sz="2400" b="1">
                <a:latin typeface="+mj-lt"/>
              </a:rPr>
              <a:t>Violent recidivism</a:t>
            </a:r>
          </a:p>
          <a:p>
            <a:pPr lvl="1">
              <a:lnSpc>
                <a:spcPct val="80000"/>
              </a:lnSpc>
            </a:pPr>
            <a:r>
              <a:rPr lang="nl-NL" altLang="nl-NL" sz="2400" b="1">
                <a:latin typeface="+mj-lt"/>
              </a:rPr>
              <a:t>Sexual </a:t>
            </a:r>
            <a:r>
              <a:rPr lang="nl-NL" altLang="nl-NL" sz="2400" b="1" dirty="0">
                <a:latin typeface="+mj-lt"/>
              </a:rPr>
              <a:t>recidivism</a:t>
            </a:r>
            <a:endParaRPr lang="nl-NL" altLang="nl-N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</a:t>
            </a:r>
          </a:p>
          <a:p>
            <a:r>
              <a:rPr lang="en-US">
                <a:solidFill>
                  <a:srgbClr val="A09781"/>
                </a:solidFill>
              </a:rPr>
              <a:t>November 20th 2014</a:t>
            </a:r>
            <a:endParaRPr lang="nl-NL">
              <a:solidFill>
                <a:srgbClr val="A09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5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</a:t>
            </a:r>
          </a:p>
          <a:p>
            <a:r>
              <a:rPr lang="en-US" altLang="nl-NL">
                <a:solidFill>
                  <a:srgbClr val="A09781"/>
                </a:solidFill>
              </a:rPr>
              <a:t>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00" y="549000"/>
            <a:ext cx="8229600" cy="1066800"/>
          </a:xfrm>
        </p:spPr>
        <p:txBody>
          <a:bodyPr/>
          <a:lstStyle/>
          <a:p>
            <a:r>
              <a:rPr lang="nl-NL" altLang="nl-NL"/>
              <a:t>Introduction</a:t>
            </a:r>
            <a:endParaRPr lang="nl-NL" altLang="nl-NL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000" y="1658250"/>
            <a:ext cx="8229600" cy="5220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nl-NL" altLang="nl-NL" sz="2400" b="1" dirty="0">
                <a:latin typeface="+mj-lt"/>
              </a:rPr>
              <a:t>Risk assessment on suspect/convicts</a:t>
            </a:r>
            <a:r>
              <a:rPr lang="nl-NL" altLang="nl-NL" sz="2400" b="1">
                <a:latin typeface="+mj-lt"/>
              </a:rPr>
              <a:t>: mostly </a:t>
            </a:r>
            <a:r>
              <a:rPr lang="nl-NL" altLang="nl-NL" sz="2400" b="1" dirty="0">
                <a:latin typeface="+mj-lt"/>
              </a:rPr>
              <a:t>logistic regression used</a:t>
            </a:r>
          </a:p>
          <a:p>
            <a:pPr>
              <a:lnSpc>
                <a:spcPct val="120000"/>
              </a:lnSpc>
            </a:pPr>
            <a:r>
              <a:rPr lang="nl-NL" altLang="nl-NL" sz="2400" b="1" dirty="0">
                <a:latin typeface="+mj-lt"/>
              </a:rPr>
              <a:t>Since 60’s Machine learning / data mining for classification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nl-NL" altLang="nl-NL" sz="2400" b="1" dirty="0">
                <a:latin typeface="+mj-lt"/>
              </a:rPr>
              <a:t>Advantages:  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nl-NL" altLang="nl-NL" sz="2400" b="1" i="1" dirty="0">
                <a:latin typeface="+mj-lt"/>
              </a:rPr>
              <a:t>automatically </a:t>
            </a:r>
            <a:r>
              <a:rPr lang="nl-NL" altLang="nl-NL" sz="2400" b="1">
                <a:latin typeface="+mj-lt"/>
              </a:rPr>
              <a:t>handle non-linearity</a:t>
            </a:r>
            <a:r>
              <a:rPr lang="nl-NL" altLang="nl-NL" sz="2400" b="1" dirty="0">
                <a:latin typeface="+mj-lt"/>
              </a:rPr>
              <a:t>, </a:t>
            </a:r>
            <a:r>
              <a:rPr lang="nl-NL" altLang="nl-NL" sz="2400" b="1">
                <a:latin typeface="+mj-lt"/>
              </a:rPr>
              <a:t>complex interactions, variable </a:t>
            </a:r>
            <a:r>
              <a:rPr lang="nl-NL" altLang="nl-NL" sz="2400" b="1" dirty="0">
                <a:latin typeface="+mj-lt"/>
              </a:rPr>
              <a:t>selection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altLang="nl-NL" sz="2400" b="1">
                <a:latin typeface="+mj-lt"/>
              </a:rPr>
              <a:t>‘</a:t>
            </a:r>
            <a:r>
              <a:rPr lang="en-US" altLang="nl-NL" sz="2400" b="1" dirty="0">
                <a:latin typeface="+mj-lt"/>
              </a:rPr>
              <a:t>messy’ data with large #predictors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nl-NL" sz="2400" b="1" dirty="0">
                <a:latin typeface="+mj-lt"/>
              </a:rPr>
              <a:t>Disadvantage: - </a:t>
            </a:r>
            <a:r>
              <a:rPr lang="en-US" altLang="nl-NL" sz="2400" b="1">
                <a:latin typeface="+mj-lt"/>
              </a:rPr>
              <a:t>less interpretable</a:t>
            </a:r>
            <a:endParaRPr lang="en-US" altLang="nl-NL" sz="2400" b="1" dirty="0">
              <a:latin typeface="+mj-l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3144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</a:t>
            </a:r>
          </a:p>
          <a:p>
            <a:r>
              <a:rPr lang="en-US">
                <a:solidFill>
                  <a:srgbClr val="A09781"/>
                </a:solidFill>
              </a:rPr>
              <a:t>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4400" y="701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nl-NL" altLang="nl-NL" dirty="0">
              <a:solidFill>
                <a:srgbClr val="37302A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32000" y="1989000"/>
            <a:ext cx="8229600" cy="5220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buClr>
                <a:srgbClr val="85776D"/>
              </a:buClr>
              <a:buFontTx/>
              <a:buNone/>
            </a:pPr>
            <a:r>
              <a:rPr lang="nl-NL" altLang="nl-NL" b="1" dirty="0">
                <a:solidFill>
                  <a:prstClr val="black"/>
                </a:solidFill>
                <a:latin typeface="Trebuchet MS"/>
              </a:rPr>
              <a:t>Research question</a:t>
            </a:r>
            <a:r>
              <a:rPr lang="nl-NL" altLang="nl-NL" sz="2400" b="1" dirty="0">
                <a:solidFill>
                  <a:prstClr val="black"/>
                </a:solidFill>
                <a:latin typeface="Trebuchet MS"/>
              </a:rPr>
              <a:t>:</a:t>
            </a:r>
          </a:p>
          <a:p>
            <a:pPr defTabSz="914400">
              <a:lnSpc>
                <a:spcPct val="120000"/>
              </a:lnSpc>
              <a:buClr>
                <a:srgbClr val="85776D"/>
              </a:buClr>
              <a:buFontTx/>
              <a:buNone/>
            </a:pPr>
            <a:endParaRPr lang="nl-NL" altLang="nl-NL" sz="2400" b="1" dirty="0">
              <a:solidFill>
                <a:prstClr val="black"/>
              </a:solidFill>
              <a:latin typeface="Trebuchet MS"/>
            </a:endParaRPr>
          </a:p>
          <a:p>
            <a:pPr defTabSz="914400">
              <a:lnSpc>
                <a:spcPct val="120000"/>
              </a:lnSpc>
              <a:buClr>
                <a:srgbClr val="85776D"/>
              </a:buClr>
              <a:buFontTx/>
              <a:buNone/>
            </a:pPr>
            <a:r>
              <a:rPr lang="nl-NL" altLang="nl-NL" sz="2400" b="1" dirty="0">
                <a:solidFill>
                  <a:prstClr val="black"/>
                </a:solidFill>
                <a:latin typeface="Trebuchet MS"/>
              </a:rPr>
              <a:t>Can predictive performance of standard statistical</a:t>
            </a:r>
          </a:p>
          <a:p>
            <a:pPr defTabSz="914400">
              <a:lnSpc>
                <a:spcPct val="120000"/>
              </a:lnSpc>
              <a:buClr>
                <a:srgbClr val="85776D"/>
              </a:buClr>
              <a:buFontTx/>
              <a:buNone/>
            </a:pPr>
            <a:r>
              <a:rPr lang="nl-NL" altLang="nl-NL" sz="2400" b="1" dirty="0">
                <a:solidFill>
                  <a:prstClr val="black"/>
                </a:solidFill>
                <a:latin typeface="Trebuchet MS"/>
              </a:rPr>
              <a:t>methods in recidivism data be improved by using</a:t>
            </a:r>
          </a:p>
          <a:p>
            <a:pPr defTabSz="914400">
              <a:lnSpc>
                <a:spcPct val="120000"/>
              </a:lnSpc>
              <a:buClr>
                <a:srgbClr val="85776D"/>
              </a:buClr>
              <a:buFontTx/>
              <a:buNone/>
            </a:pPr>
            <a:r>
              <a:rPr lang="nl-NL" altLang="nl-NL" sz="2400" b="1" dirty="0">
                <a:solidFill>
                  <a:prstClr val="black"/>
                </a:solidFill>
                <a:latin typeface="Trebuchet MS"/>
              </a:rPr>
              <a:t>machine learning and data mining models?</a:t>
            </a:r>
          </a:p>
          <a:p>
            <a:pPr defTabSz="914400">
              <a:lnSpc>
                <a:spcPct val="80000"/>
              </a:lnSpc>
              <a:buClr>
                <a:srgbClr val="85776D"/>
              </a:buClr>
              <a:buFontTx/>
              <a:buNone/>
            </a:pPr>
            <a:endParaRPr lang="nl-NL" altLang="nl-NL" sz="2400" dirty="0">
              <a:solidFill>
                <a:prstClr val="black"/>
              </a:solidFill>
              <a:latin typeface="Trebuchet MS"/>
            </a:endParaRPr>
          </a:p>
          <a:p>
            <a:pPr defTabSz="914400">
              <a:lnSpc>
                <a:spcPct val="80000"/>
              </a:lnSpc>
              <a:buClr>
                <a:srgbClr val="85776D"/>
              </a:buClr>
              <a:buFontTx/>
              <a:buNone/>
            </a:pPr>
            <a:endParaRPr lang="nl-NL" altLang="nl-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77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</a:t>
            </a:r>
          </a:p>
          <a:p>
            <a:r>
              <a:rPr lang="en-US" altLang="nl-NL">
                <a:solidFill>
                  <a:srgbClr val="A09781"/>
                </a:solidFill>
              </a:rPr>
              <a:t>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Previous comparisons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nl-NL" altLang="nl-NL" sz="2400" b="1" dirty="0">
                <a:latin typeface="+mj-lt"/>
              </a:rPr>
              <a:t>Machine </a:t>
            </a:r>
            <a:r>
              <a:rPr lang="nl-NL" altLang="nl-NL" sz="2400" b="1">
                <a:latin typeface="+mj-lt"/>
              </a:rPr>
              <a:t>learning domain</a:t>
            </a:r>
            <a:r>
              <a:rPr lang="nl-NL" altLang="nl-NL" sz="2400" b="1" dirty="0">
                <a:latin typeface="+mj-lt"/>
              </a:rPr>
              <a:t>:</a:t>
            </a:r>
          </a:p>
          <a:p>
            <a:r>
              <a:rPr lang="nl-NL" altLang="nl-NL" sz="2400" b="1" dirty="0">
                <a:solidFill>
                  <a:schemeClr val="accent1"/>
                </a:solidFill>
                <a:latin typeface="+mj-lt"/>
              </a:rPr>
              <a:t>Large meta study (Jamain &amp; Hand, 2008). </a:t>
            </a:r>
          </a:p>
          <a:p>
            <a:r>
              <a:rPr lang="nl-NL" altLang="nl-NL" sz="2400" b="1" dirty="0">
                <a:solidFill>
                  <a:schemeClr val="accent1"/>
                </a:solidFill>
                <a:latin typeface="+mj-lt"/>
              </a:rPr>
              <a:t>Large comparative studies on ML repository data 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(Lim,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Loh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&amp; Shih, 1998, 2000)</a:t>
            </a:r>
          </a:p>
          <a:p>
            <a:pPr>
              <a:lnSpc>
                <a:spcPct val="80000"/>
              </a:lnSpc>
            </a:pPr>
            <a:endParaRPr lang="en-US" altLang="nl-NL" sz="2400" b="1" dirty="0">
              <a:solidFill>
                <a:schemeClr val="accent1"/>
              </a:solidFill>
              <a:latin typeface="+mj-lt"/>
            </a:endParaRPr>
          </a:p>
          <a:p>
            <a:pPr marL="109728" indent="0">
              <a:buNone/>
            </a:pPr>
            <a:r>
              <a:rPr lang="nl-NL" altLang="nl-NL" sz="2400" b="1" dirty="0">
                <a:latin typeface="+mj-lt"/>
              </a:rPr>
              <a:t>General conclusion: no best model for all data sets, overall good (across widely different data sets): </a:t>
            </a:r>
          </a:p>
          <a:p>
            <a:r>
              <a:rPr lang="nl-NL" altLang="nl-NL" sz="2400" b="1" dirty="0">
                <a:solidFill>
                  <a:schemeClr val="accent1"/>
                </a:solidFill>
                <a:latin typeface="+mj-lt"/>
              </a:rPr>
              <a:t>Linear discriminant analysis </a:t>
            </a:r>
          </a:p>
          <a:p>
            <a:r>
              <a:rPr lang="nl-NL" altLang="nl-NL" sz="2400" b="1" dirty="0">
                <a:solidFill>
                  <a:schemeClr val="accent1"/>
                </a:solidFill>
                <a:latin typeface="+mj-lt"/>
              </a:rPr>
              <a:t>Tree classifier</a:t>
            </a:r>
            <a:br>
              <a:rPr lang="nl-NL" altLang="nl-NL" sz="2400" dirty="0">
                <a:latin typeface="+mj-lt"/>
              </a:rPr>
            </a:br>
            <a:r>
              <a:rPr lang="nl-NL" altLang="nl-NL" sz="2400" dirty="0">
                <a:latin typeface="+mj-lt"/>
              </a:rPr>
              <a:t>	</a:t>
            </a:r>
            <a:endParaRPr lang="nl-NL" altLang="nl-NL" sz="2400" dirty="0"/>
          </a:p>
          <a:p>
            <a:endParaRPr lang="nl-NL" altLang="nl-NL" sz="24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83421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</a:t>
            </a:r>
          </a:p>
          <a:p>
            <a:r>
              <a:rPr lang="en-US" altLang="nl-NL">
                <a:solidFill>
                  <a:srgbClr val="A09781"/>
                </a:solidFill>
              </a:rPr>
              <a:t>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154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2000" y="729000"/>
            <a:ext cx="8229600" cy="1066800"/>
          </a:xfrm>
        </p:spPr>
        <p:txBody>
          <a:bodyPr/>
          <a:lstStyle/>
          <a:p>
            <a:r>
              <a:rPr lang="nl-NL" altLang="nl-NL" sz="3600" dirty="0"/>
              <a:t>Dimensions of predictive performance</a:t>
            </a:r>
          </a:p>
        </p:txBody>
      </p:sp>
      <p:sp>
        <p:nvSpPr>
          <p:cNvPr id="154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32000" y="1809000"/>
            <a:ext cx="80025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b="1" dirty="0">
                <a:latin typeface="+mj-lt"/>
              </a:rPr>
              <a:t>3 dimensions for evaluation</a:t>
            </a:r>
          </a:p>
          <a:p>
            <a:pPr>
              <a:lnSpc>
                <a:spcPct val="90000"/>
              </a:lnSpc>
            </a:pPr>
            <a:endParaRPr lang="nl-NL" altLang="nl-NL" sz="2400" b="1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nl-NL" altLang="nl-NL" sz="2400" b="1" dirty="0">
                <a:solidFill>
                  <a:schemeClr val="tx1"/>
                </a:solidFill>
                <a:latin typeface="+mj-lt"/>
              </a:rPr>
              <a:t>Calibration</a:t>
            </a:r>
          </a:p>
          <a:p>
            <a:pPr lvl="2">
              <a:lnSpc>
                <a:spcPct val="90000"/>
              </a:lnSpc>
            </a:pPr>
            <a:endParaRPr lang="nl-NL" altLang="nl-NL" sz="2200" b="1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nl-NL" altLang="nl-NL" sz="2400" b="1" dirty="0" err="1">
                <a:solidFill>
                  <a:schemeClr val="tx1"/>
                </a:solidFill>
                <a:latin typeface="+mj-lt"/>
              </a:rPr>
              <a:t>Discrimination</a:t>
            </a:r>
            <a:endParaRPr lang="nl-NL" altLang="nl-NL" sz="2400" b="1" dirty="0">
              <a:solidFill>
                <a:schemeClr val="tx1"/>
              </a:solidFill>
              <a:latin typeface="+mj-lt"/>
            </a:endParaRPr>
          </a:p>
          <a:p>
            <a:pPr lvl="2">
              <a:lnSpc>
                <a:spcPct val="90000"/>
              </a:lnSpc>
            </a:pPr>
            <a:endParaRPr lang="nl-NL" altLang="nl-NL" b="1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nl-NL" altLang="nl-NL" sz="2400" b="1" dirty="0">
                <a:solidFill>
                  <a:schemeClr val="tx1"/>
                </a:solidFill>
                <a:latin typeface="+mj-lt"/>
              </a:rPr>
              <a:t>‘</a:t>
            </a:r>
            <a:r>
              <a:rPr lang="nl-NL" altLang="nl-NL" sz="2400" b="1" dirty="0" err="1">
                <a:solidFill>
                  <a:schemeClr val="tx1"/>
                </a:solidFill>
                <a:latin typeface="+mj-lt"/>
              </a:rPr>
              <a:t>Clinical</a:t>
            </a:r>
            <a:r>
              <a:rPr lang="nl-NL" altLang="nl-NL" sz="2400" b="1" dirty="0">
                <a:solidFill>
                  <a:schemeClr val="tx1"/>
                </a:solidFill>
                <a:latin typeface="+mj-lt"/>
              </a:rPr>
              <a:t>’ </a:t>
            </a:r>
            <a:r>
              <a:rPr lang="nl-NL" altLang="nl-NL" sz="2400" b="1" dirty="0" err="1">
                <a:solidFill>
                  <a:schemeClr val="tx1"/>
                </a:solidFill>
                <a:latin typeface="+mj-lt"/>
              </a:rPr>
              <a:t>usefulness</a:t>
            </a:r>
            <a:endParaRPr lang="nl-NL" altLang="nl-NL" sz="2400" b="1" dirty="0">
              <a:solidFill>
                <a:schemeClr val="tx1"/>
              </a:solidFill>
              <a:latin typeface="+mj-lt"/>
            </a:endParaRPr>
          </a:p>
          <a:p>
            <a:pPr marL="704088" lvl="2" indent="0">
              <a:lnSpc>
                <a:spcPct val="90000"/>
              </a:lnSpc>
              <a:buNone/>
            </a:pPr>
            <a:endParaRPr lang="nl-NL" altLang="nl-NL" b="1" dirty="0">
              <a:latin typeface="+mj-l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28480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00" y="729000"/>
            <a:ext cx="8229600" cy="1143000"/>
          </a:xfrm>
        </p:spPr>
        <p:txBody>
          <a:bodyPr>
            <a:normAutofit/>
          </a:bodyPr>
          <a:lstStyle/>
          <a:p>
            <a:r>
              <a:rPr lang="nl-NL" altLang="nl-NL" sz="3600" dirty="0" err="1"/>
              <a:t>Dimensions</a:t>
            </a:r>
            <a:r>
              <a:rPr lang="nl-NL" altLang="nl-NL" sz="3600" dirty="0"/>
              <a:t> of </a:t>
            </a:r>
            <a:r>
              <a:rPr lang="nl-NL" altLang="nl-NL" sz="3600" dirty="0" err="1"/>
              <a:t>predictive</a:t>
            </a:r>
            <a:r>
              <a:rPr lang="nl-NL" altLang="nl-NL" sz="3600" dirty="0"/>
              <a:t>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2000" y="1809000"/>
                <a:ext cx="8074800" cy="48888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nl-NL" altLang="nl-NL" b="1" dirty="0">
                    <a:latin typeface="+mj-lt"/>
                  </a:rPr>
                  <a:t>Calibration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l-NL" sz="2800" dirty="0">
                    <a:solidFill>
                      <a:schemeClr val="accent1"/>
                    </a:solidFill>
                    <a:latin typeface="+mj-lt"/>
                  </a:rPr>
                  <a:t>Observed </a:t>
                </a:r>
                <a:r>
                  <a:rPr lang="en-US" altLang="nl-NL" sz="2800">
                    <a:solidFill>
                      <a:schemeClr val="accent1"/>
                    </a:solidFill>
                    <a:latin typeface="+mj-lt"/>
                  </a:rPr>
                  <a:t>≈ fitted</a:t>
                </a:r>
                <a:endParaRPr lang="en-US" altLang="nl-NL" sz="2800" dirty="0">
                  <a:solidFill>
                    <a:schemeClr val="accent1"/>
                  </a:solidFill>
                  <a:latin typeface="+mj-lt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nl-NL" sz="2800">
                    <a:solidFill>
                      <a:schemeClr val="accent1"/>
                    </a:solidFill>
                    <a:latin typeface="+mj-lt"/>
                  </a:rPr>
                  <a:t>Criterion:</a:t>
                </a:r>
                <a:endParaRPr lang="en-US" altLang="nl-NL" sz="2800" dirty="0">
                  <a:solidFill>
                    <a:schemeClr val="accent1"/>
                  </a:solidFill>
                  <a:latin typeface="+mj-lt"/>
                </a:endParaRPr>
              </a:p>
              <a:p>
                <a:pPr marL="411480" lvl="1" indent="0">
                  <a:buNone/>
                </a:pPr>
                <a:r>
                  <a:rPr lang="nl-NL" altLang="nl-NL" sz="2800">
                    <a:solidFill>
                      <a:schemeClr val="accent1"/>
                    </a:solidFill>
                    <a:latin typeface="+mj-lt"/>
                  </a:rPr>
                  <a:t>	RMSE</a:t>
                </a:r>
                <a:r>
                  <a:rPr lang="nl-NL" altLang="nl-NL" sz="2800" dirty="0">
                    <a:solidFill>
                      <a:schemeClr val="accent1"/>
                    </a:solidFill>
                    <a:latin typeface="+mj-lt"/>
                  </a:rPr>
                  <a:t>:</a:t>
                </a:r>
                <a:br>
                  <a:rPr lang="nl-NL" altLang="nl-NL" sz="2800" dirty="0">
                    <a:solidFill>
                      <a:schemeClr val="accent1"/>
                    </a:solidFill>
                    <a:latin typeface="+mj-lt"/>
                  </a:rPr>
                </a:br>
                <a:endParaRPr lang="nl-NL" altLang="nl-NL" sz="2800" dirty="0">
                  <a:solidFill>
                    <a:schemeClr val="accent1"/>
                  </a:solidFill>
                  <a:latin typeface="+mj-lt"/>
                </a:endParaRPr>
              </a:p>
              <a:p>
                <a:pPr marL="868680" lvl="1" indent="-457200">
                  <a:lnSpc>
                    <a:spcPct val="90000"/>
                  </a:lnSpc>
                  <a:buFont typeface="+mj-lt"/>
                  <a:buAutoNum type="arabicPeriod"/>
                </a:pPr>
                <a:endParaRPr lang="en-US" altLang="nl-NL" sz="2800" dirty="0">
                  <a:solidFill>
                    <a:schemeClr val="accent1"/>
                  </a:solidFill>
                  <a:latin typeface="+mj-lt"/>
                </a:endParaRPr>
              </a:p>
              <a:p>
                <a:pPr marL="411480" lvl="1" indent="0">
                  <a:lnSpc>
                    <a:spcPct val="90000"/>
                  </a:lnSpc>
                  <a:buNone/>
                </a:pPr>
                <a:r>
                  <a:rPr lang="en-US" altLang="nl-NL" sz="2800" dirty="0">
                    <a:solidFill>
                      <a:schemeClr val="accent1"/>
                    </a:solidFill>
                    <a:latin typeface="+mj-lt"/>
                  </a:rPr>
                  <a:t>R</a:t>
                </a:r>
                <a:r>
                  <a:rPr lang="en-US" altLang="nl-NL" sz="2800">
                    <a:solidFill>
                      <a:schemeClr val="accent1"/>
                    </a:solidFill>
                    <a:latin typeface="+mj-lt"/>
                  </a:rPr>
                  <a:t>ecalibration </a:t>
                </a:r>
                <a:r>
                  <a:rPr lang="en-US" altLang="nl-NL" sz="2800" dirty="0">
                    <a:solidFill>
                      <a:schemeClr val="accent1"/>
                    </a:solidFill>
                    <a:latin typeface="+mj-lt"/>
                  </a:rPr>
                  <a:t>(Platt, </a:t>
                </a:r>
                <a:r>
                  <a:rPr lang="en-US" altLang="nl-NL" sz="2800">
                    <a:solidFill>
                      <a:schemeClr val="accent1"/>
                    </a:solidFill>
                    <a:latin typeface="+mj-lt"/>
                  </a:rPr>
                  <a:t>2000):</a:t>
                </a:r>
              </a:p>
              <a:p>
                <a:pPr marL="411480" lvl="1" indent="0">
                  <a:lnSpc>
                    <a:spcPct val="90000"/>
                  </a:lnSpc>
                  <a:buNone/>
                </a:pPr>
                <a:r>
                  <a:rPr lang="en-US" altLang="nl-NL" sz="2800">
                    <a:solidFill>
                      <a:schemeClr val="accent1"/>
                    </a:solidFill>
                    <a:latin typeface="+mj-lt"/>
                  </a:rPr>
                  <a:t>Fit </a:t>
                </a:r>
                <a:r>
                  <a:rPr lang="en-US" altLang="nl-NL" sz="2800" dirty="0">
                    <a:solidFill>
                      <a:schemeClr val="accent1"/>
                    </a:solidFill>
                    <a:latin typeface="+mj-lt"/>
                  </a:rPr>
                  <a:t>logistic regression of y 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nl-NL" altLang="nl-NL" sz="2800" dirty="0">
                  <a:solidFill>
                    <a:schemeClr val="accent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2000" y="1809000"/>
                <a:ext cx="8074800" cy="4888800"/>
              </a:xfrm>
              <a:blipFill rotWithShape="1">
                <a:blip r:embed="rId3"/>
                <a:stretch>
                  <a:fillRect l="-76" t="-19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3069000"/>
            <a:ext cx="18002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 dirty="0">
                <a:solidFill>
                  <a:prstClr val="black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6934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Dimensions of predictive performance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8424862" cy="14405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altLang="nl-NL" sz="2400" b="1" err="1">
                <a:latin typeface="+mj-lt"/>
              </a:rPr>
              <a:t>Discrimination</a:t>
            </a:r>
            <a:r>
              <a:rPr lang="nl-NL" altLang="nl-NL" sz="2400">
                <a:latin typeface="+mj-lt"/>
              </a:rPr>
              <a:t>:</a:t>
            </a:r>
            <a:endParaRPr lang="nl-NL" altLang="nl-NL" sz="2400" dirty="0">
              <a:latin typeface="+mj-lt"/>
            </a:endParaRPr>
          </a:p>
          <a:p>
            <a:pPr marL="86868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nl-NL" sz="2400" b="1">
                <a:latin typeface="+mj-lt"/>
              </a:rPr>
              <a:t>ROC-curve </a:t>
            </a:r>
            <a:endParaRPr lang="en-US" altLang="nl-NL" sz="2400" b="1" dirty="0">
              <a:latin typeface="+mj-lt"/>
            </a:endParaRPr>
          </a:p>
          <a:p>
            <a:pPr marL="86868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nl-NL" sz="2400" b="1" dirty="0">
                <a:latin typeface="+mj-lt"/>
              </a:rPr>
              <a:t>AUC: % correct rankings of negative/positive pairs.</a:t>
            </a:r>
          </a:p>
          <a:p>
            <a:pPr marL="86868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nl-NL" sz="2400" b="1" dirty="0">
                <a:latin typeface="+mj-lt"/>
              </a:rPr>
              <a:t>0.5: chance prediction.</a:t>
            </a:r>
          </a:p>
          <a:p>
            <a:pPr lvl="1">
              <a:lnSpc>
                <a:spcPct val="80000"/>
              </a:lnSpc>
            </a:pPr>
            <a:endParaRPr lang="nl-NL" altLang="nl-NL" sz="2000" dirty="0">
              <a:latin typeface="+mj-lt"/>
            </a:endParaRPr>
          </a:p>
        </p:txBody>
      </p:sp>
      <p:pic>
        <p:nvPicPr>
          <p:cNvPr id="128006" name="Picture 6" descr="ROC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000" y="2880583"/>
            <a:ext cx="5437506" cy="3977417"/>
          </a:xfrm>
        </p:spPr>
      </p:pic>
      <p:cxnSp>
        <p:nvCxnSpPr>
          <p:cNvPr id="3" name="Rechte verbindingslijn met pijl 2"/>
          <p:cNvCxnSpPr/>
          <p:nvPr/>
        </p:nvCxnSpPr>
        <p:spPr>
          <a:xfrm flipH="1" flipV="1">
            <a:off x="5853750" y="3069000"/>
            <a:ext cx="180000" cy="18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5292000" y="2482833"/>
            <a:ext cx="9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Trebuchet MS"/>
              </a:rPr>
              <a:t>Low cut-off</a:t>
            </a:r>
            <a:endParaRPr lang="nl-NL" sz="16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412000" y="3905268"/>
            <a:ext cx="9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Trebuchet MS"/>
              </a:rPr>
              <a:t>High cut-off</a:t>
            </a:r>
            <a:endParaRPr lang="nl-NL" sz="1600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2724150" y="4575492"/>
            <a:ext cx="52350" cy="558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297-ADC0-4CE8-8400-774DE05B1E01}" type="slidenum">
              <a:rPr lang="nl-NL" altLang="nl-NL" smtClean="0"/>
              <a:pPr/>
              <a:t>27</a:t>
            </a:fld>
            <a:endParaRPr lang="nl-NL" altLang="nl-NL"/>
          </a:p>
        </p:txBody>
      </p:sp>
      <p:sp>
        <p:nvSpPr>
          <p:cNvPr id="12" name="Tijdelijke aanduiding voor dianummer 2"/>
          <p:cNvSpPr txBox="1">
            <a:spLocks/>
          </p:cNvSpPr>
          <p:nvPr/>
        </p:nvSpPr>
        <p:spPr>
          <a:xfrm>
            <a:off x="6705600" y="6309000"/>
            <a:ext cx="2133600" cy="476250"/>
          </a:xfrm>
          <a:prstGeom prst="rect">
            <a:avLst/>
          </a:prstGeom>
        </p:spPr>
        <p:txBody>
          <a:bodyPr vert="horz" anchor="b"/>
          <a:lstStyle>
            <a:defPPr>
              <a:defRPr lang="nl-NL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48826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</a:t>
            </a:r>
          </a:p>
          <a:p>
            <a:r>
              <a:rPr lang="en-US" altLang="nl-NL">
                <a:solidFill>
                  <a:srgbClr val="A09781"/>
                </a:solidFill>
              </a:rPr>
              <a:t>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Dimensions of predictive performance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altLang="nl-NL" sz="2800" dirty="0">
                <a:latin typeface="+mj-lt"/>
              </a:rPr>
              <a:t>‘</a:t>
            </a:r>
            <a:r>
              <a:rPr lang="nl-NL" altLang="nl-NL" sz="2400" b="1" dirty="0">
                <a:latin typeface="+mj-lt"/>
              </a:rPr>
              <a:t>Clinical’ usefulness:</a:t>
            </a:r>
          </a:p>
          <a:p>
            <a:pPr marL="109728" indent="0">
              <a:lnSpc>
                <a:spcPct val="90000"/>
              </a:lnSpc>
              <a:buNone/>
            </a:pPr>
            <a:endParaRPr lang="nl-NL" altLang="nl-NL" sz="2400" b="1" dirty="0">
              <a:latin typeface="+mj-lt"/>
            </a:endParaRPr>
          </a:p>
          <a:p>
            <a:pPr marL="868680" lvl="1" indent="-457200">
              <a:lnSpc>
                <a:spcPct val="110000"/>
              </a:lnSpc>
              <a:buFont typeface="+mj-lt"/>
              <a:buAutoNum type="arabicPeriod"/>
            </a:pPr>
            <a:r>
              <a:rPr lang="nl-NL" altLang="nl-NL" sz="2400" err="1">
                <a:solidFill>
                  <a:schemeClr val="accent1"/>
                </a:solidFill>
                <a:latin typeface="+mj-lt"/>
              </a:rPr>
              <a:t>Decision</a:t>
            </a:r>
            <a:r>
              <a:rPr lang="nl-NL" altLang="nl-NL" sz="2400">
                <a:solidFill>
                  <a:schemeClr val="accent1"/>
                </a:solidFill>
                <a:latin typeface="+mj-lt"/>
              </a:rPr>
              <a:t> making / classification</a:t>
            </a:r>
            <a:endParaRPr lang="nl-NL" altLang="nl-NL" sz="2400" dirty="0">
              <a:solidFill>
                <a:schemeClr val="accent1"/>
              </a:solidFill>
              <a:latin typeface="+mj-lt"/>
            </a:endParaRPr>
          </a:p>
          <a:p>
            <a:pPr marL="868680" lvl="1" indent="-457200">
              <a:lnSpc>
                <a:spcPct val="110000"/>
              </a:lnSpc>
              <a:buFont typeface="+mj-lt"/>
              <a:buAutoNum type="arabicPeriod"/>
            </a:pPr>
            <a:r>
              <a:rPr lang="nl-NL" altLang="nl-NL" sz="2400" dirty="0">
                <a:solidFill>
                  <a:schemeClr val="accent1"/>
                </a:solidFill>
                <a:latin typeface="+mj-lt"/>
              </a:rPr>
              <a:t>Percentage </a:t>
            </a:r>
            <a:r>
              <a:rPr lang="nl-NL" altLang="nl-NL" sz="2400" dirty="0" err="1">
                <a:solidFill>
                  <a:schemeClr val="accent1"/>
                </a:solidFill>
                <a:latin typeface="+mj-lt"/>
              </a:rPr>
              <a:t>classified</a:t>
            </a:r>
            <a:r>
              <a:rPr lang="nl-NL" altLang="nl-NL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altLang="nl-NL" sz="2400" dirty="0" err="1">
                <a:solidFill>
                  <a:schemeClr val="accent1"/>
                </a:solidFill>
                <a:latin typeface="+mj-lt"/>
              </a:rPr>
              <a:t>correctly</a:t>
            </a:r>
            <a:endParaRPr lang="nl-NL" altLang="nl-NL" sz="2400" dirty="0">
              <a:solidFill>
                <a:schemeClr val="accent1"/>
              </a:solidFill>
              <a:latin typeface="+mj-lt"/>
            </a:endParaRPr>
          </a:p>
          <a:p>
            <a:pPr marL="868680" lvl="1" indent="-457200">
              <a:lnSpc>
                <a:spcPct val="110000"/>
              </a:lnSpc>
              <a:buFont typeface="+mj-lt"/>
              <a:buAutoNum type="arabicPeriod"/>
            </a:pPr>
            <a:r>
              <a:rPr lang="nl-NL" altLang="nl-NL" sz="2400" dirty="0" err="1">
                <a:solidFill>
                  <a:schemeClr val="accent1"/>
                </a:solidFill>
                <a:latin typeface="+mj-lt"/>
              </a:rPr>
              <a:t>Requires</a:t>
            </a:r>
            <a:r>
              <a:rPr lang="nl-NL" altLang="nl-NL" sz="2400" dirty="0">
                <a:solidFill>
                  <a:schemeClr val="accent1"/>
                </a:solidFill>
                <a:latin typeface="+mj-lt"/>
              </a:rPr>
              <a:t> cutoff-</a:t>
            </a:r>
            <a:r>
              <a:rPr lang="nl-NL" altLang="nl-NL" sz="2400" dirty="0" err="1">
                <a:solidFill>
                  <a:schemeClr val="accent1"/>
                </a:solidFill>
                <a:latin typeface="+mj-lt"/>
              </a:rPr>
              <a:t>value</a:t>
            </a:r>
            <a:endParaRPr lang="nl-NL" altLang="nl-NL" sz="2400" dirty="0">
              <a:solidFill>
                <a:schemeClr val="accent1"/>
              </a:solidFill>
              <a:latin typeface="+mj-lt"/>
            </a:endParaRPr>
          </a:p>
          <a:p>
            <a:pPr marL="704088" lvl="2" indent="0">
              <a:lnSpc>
                <a:spcPct val="110000"/>
              </a:lnSpc>
              <a:buNone/>
            </a:pPr>
            <a:r>
              <a:rPr lang="nl-NL" altLang="nl-NL" dirty="0">
                <a:latin typeface="+mj-lt"/>
              </a:rPr>
              <a:t>	Usually: </a:t>
            </a:r>
            <a:r>
              <a:rPr lang="nl-NL" altLang="nl-NL" i="1" dirty="0">
                <a:latin typeface="+mj-lt"/>
              </a:rPr>
              <a:t>p</a:t>
            </a:r>
            <a:r>
              <a:rPr lang="nl-NL" altLang="nl-NL" dirty="0">
                <a:latin typeface="+mj-lt"/>
              </a:rPr>
              <a:t> = 0.5</a:t>
            </a:r>
          </a:p>
          <a:p>
            <a:pPr marL="704088" lvl="2" indent="0">
              <a:lnSpc>
                <a:spcPct val="110000"/>
              </a:lnSpc>
              <a:buNone/>
            </a:pPr>
            <a:r>
              <a:rPr lang="nl-NL" altLang="nl-NL">
                <a:latin typeface="+mj-lt"/>
              </a:rPr>
              <a:t>	     Also</a:t>
            </a:r>
            <a:r>
              <a:rPr lang="nl-NL" altLang="nl-NL" dirty="0">
                <a:latin typeface="+mj-lt"/>
              </a:rPr>
              <a:t>: </a:t>
            </a:r>
            <a:r>
              <a:rPr lang="nl-NL" altLang="nl-NL" i="1" dirty="0">
                <a:latin typeface="+mj-lt"/>
              </a:rPr>
              <a:t>p</a:t>
            </a:r>
            <a:r>
              <a:rPr lang="nl-NL" altLang="nl-NL" dirty="0">
                <a:latin typeface="+mj-lt"/>
              </a:rPr>
              <a:t> = base rate (br)</a:t>
            </a:r>
          </a:p>
          <a:p>
            <a:pPr marL="868680" lvl="1" indent="-457200">
              <a:lnSpc>
                <a:spcPct val="110000"/>
              </a:lnSpc>
              <a:buFont typeface="+mj-lt"/>
              <a:buAutoNum type="arabicPeriod"/>
            </a:pPr>
            <a:r>
              <a:rPr lang="nl-NL" altLang="nl-NL" sz="2400" dirty="0">
                <a:solidFill>
                  <a:schemeClr val="accent1"/>
                </a:solidFill>
                <a:latin typeface="+mj-lt"/>
              </a:rPr>
              <a:t>Measure: ACC = (TP + TN)/Total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800" dirty="0">
                <a:latin typeface="+mj-lt"/>
              </a:rPr>
              <a:t>	</a:t>
            </a:r>
            <a:endParaRPr lang="nl-NL" altLang="nl-NL" sz="24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81068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</a:t>
            </a:r>
          </a:p>
          <a:p>
            <a:r>
              <a:rPr lang="en-US" altLang="nl-NL">
                <a:solidFill>
                  <a:srgbClr val="A09781"/>
                </a:solidFill>
              </a:rPr>
              <a:t>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137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Method - criteria</a:t>
            </a:r>
          </a:p>
        </p:txBody>
      </p:sp>
      <p:sp>
        <p:nvSpPr>
          <p:cNvPr id="137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dirty="0">
                <a:latin typeface="+mj-lt"/>
              </a:rPr>
              <a:t>Combination measure of each dimension</a:t>
            </a:r>
          </a:p>
          <a:p>
            <a:pPr>
              <a:lnSpc>
                <a:spcPct val="90000"/>
              </a:lnSpc>
            </a:pPr>
            <a:endParaRPr lang="nl-NL" altLang="nl-NL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altLang="nl-NL" dirty="0" err="1">
                <a:latin typeface="+mj-lt"/>
              </a:rPr>
              <a:t>Caruana</a:t>
            </a:r>
            <a:r>
              <a:rPr lang="en-US" altLang="nl-NL" dirty="0">
                <a:latin typeface="+mj-lt"/>
              </a:rPr>
              <a:t> &amp; </a:t>
            </a:r>
            <a:r>
              <a:rPr lang="en-US" altLang="nl-NL" dirty="0" err="1">
                <a:latin typeface="+mj-lt"/>
              </a:rPr>
              <a:t>Niculescu-Mizil</a:t>
            </a:r>
            <a:r>
              <a:rPr lang="en-US" altLang="nl-NL" dirty="0">
                <a:latin typeface="+mj-lt"/>
              </a:rPr>
              <a:t> (2004): different indicators are not always simultaneously optimal.</a:t>
            </a:r>
          </a:p>
          <a:p>
            <a:pPr lvl="1">
              <a:lnSpc>
                <a:spcPct val="90000"/>
              </a:lnSpc>
            </a:pPr>
            <a:endParaRPr lang="en-US" altLang="nl-NL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altLang="nl-NL" dirty="0">
                <a:latin typeface="+mj-lt"/>
              </a:rPr>
              <a:t>Proposal: </a:t>
            </a:r>
            <a:br>
              <a:rPr lang="en-US" altLang="nl-NL" dirty="0">
                <a:latin typeface="+mj-lt"/>
              </a:rPr>
            </a:br>
            <a:r>
              <a:rPr lang="en-US" altLang="nl-NL" dirty="0">
                <a:latin typeface="+mj-lt"/>
              </a:rPr>
              <a:t>	</a:t>
            </a:r>
            <a:br>
              <a:rPr lang="en-US" altLang="nl-NL" dirty="0">
                <a:latin typeface="+mj-lt"/>
              </a:rPr>
            </a:br>
            <a:r>
              <a:rPr lang="en-US" altLang="nl-NL" dirty="0">
                <a:latin typeface="+mj-lt"/>
              </a:rPr>
              <a:t>SAR = (AUC + ACC + (1-RMSE))/3</a:t>
            </a:r>
            <a:endParaRPr lang="nl-NL" altLang="nl-NL" dirty="0">
              <a:latin typeface="+mj-l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4703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977" y="2368056"/>
            <a:ext cx="201535" cy="201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38754" y="2342979"/>
            <a:ext cx="229732" cy="229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4828" y="2439435"/>
            <a:ext cx="8494096" cy="133385"/>
          </a:xfrm>
          <a:custGeom>
            <a:avLst/>
            <a:gdLst/>
            <a:ahLst/>
            <a:cxnLst/>
            <a:rect l="l" t="t" r="r" b="b"/>
            <a:pathLst>
              <a:path w="4282440" h="67309">
                <a:moveTo>
                  <a:pt x="0" y="67055"/>
                </a:moveTo>
                <a:lnTo>
                  <a:pt x="4282439" y="67055"/>
                </a:lnTo>
                <a:lnTo>
                  <a:pt x="428243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65714" y="1370527"/>
            <a:ext cx="102774" cy="2053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65838" y="1466983"/>
            <a:ext cx="103277" cy="906011"/>
          </a:xfrm>
          <a:custGeom>
            <a:avLst/>
            <a:gdLst/>
            <a:ahLst/>
            <a:cxnLst/>
            <a:rect l="l" t="t" r="r" b="b"/>
            <a:pathLst>
              <a:path w="52070" h="457200">
                <a:moveTo>
                  <a:pt x="0" y="457199"/>
                </a:moveTo>
                <a:lnTo>
                  <a:pt x="51815" y="457199"/>
                </a:lnTo>
                <a:lnTo>
                  <a:pt x="51815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4082" y="1358401"/>
            <a:ext cx="8792598" cy="1111122"/>
          </a:xfrm>
          <a:custGeom>
            <a:avLst/>
            <a:gdLst/>
            <a:ahLst/>
            <a:cxnLst/>
            <a:rect l="l" t="t" r="r" b="b"/>
            <a:pathLst>
              <a:path w="4432935" h="560705">
                <a:moveTo>
                  <a:pt x="4432556" y="0"/>
                </a:moveTo>
                <a:lnTo>
                  <a:pt x="0" y="0"/>
                </a:lnTo>
                <a:lnTo>
                  <a:pt x="0" y="509482"/>
                </a:lnTo>
                <a:lnTo>
                  <a:pt x="16639" y="546993"/>
                </a:lnTo>
                <a:lnTo>
                  <a:pt x="4381776" y="560274"/>
                </a:lnTo>
                <a:lnTo>
                  <a:pt x="4396014" y="558228"/>
                </a:lnTo>
                <a:lnTo>
                  <a:pt x="4427127" y="532259"/>
                </a:lnTo>
                <a:lnTo>
                  <a:pt x="4432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65894" y="1446077"/>
            <a:ext cx="0" cy="960120"/>
          </a:xfrm>
          <a:custGeom>
            <a:avLst/>
            <a:gdLst/>
            <a:ahLst/>
            <a:cxnLst/>
            <a:rect l="l" t="t" r="r" b="b"/>
            <a:pathLst>
              <a:path h="484505">
                <a:moveTo>
                  <a:pt x="0" y="4842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65894" y="1420901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65894" y="1395727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65894" y="1370575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1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592" y="1453452"/>
            <a:ext cx="8040674" cy="922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9211" marR="9887" indent="-1835677" defTabSz="1783644">
              <a:lnSpc>
                <a:spcPct val="106700"/>
              </a:lnSpc>
            </a:pPr>
            <a:r>
              <a:rPr sz="2800" spc="268" dirty="0">
                <a:solidFill>
                  <a:srgbClr val="CC0000"/>
                </a:solidFill>
                <a:latin typeface="Tahoma"/>
                <a:cs typeface="Tahoma"/>
              </a:rPr>
              <a:t>T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h</a:t>
            </a:r>
            <a:r>
              <a:rPr sz="2800" spc="-238" dirty="0">
                <a:solidFill>
                  <a:srgbClr val="CC0000"/>
                </a:solidFill>
                <a:latin typeface="Tahoma"/>
                <a:cs typeface="Tahoma"/>
              </a:rPr>
              <a:t>e</a:t>
            </a:r>
            <a:r>
              <a:rPr sz="2800" spc="5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CC0000"/>
                </a:solidFill>
                <a:latin typeface="Tahoma"/>
                <a:cs typeface="Tahoma"/>
              </a:rPr>
              <a:t>i</a:t>
            </a:r>
            <a:r>
              <a:rPr sz="2800" spc="69" dirty="0">
                <a:solidFill>
                  <a:srgbClr val="CC0000"/>
                </a:solidFill>
                <a:latin typeface="Tahoma"/>
                <a:cs typeface="Tahoma"/>
              </a:rPr>
              <a:t>t</a:t>
            </a:r>
            <a:r>
              <a:rPr sz="2800" spc="-238" dirty="0">
                <a:solidFill>
                  <a:srgbClr val="CC0000"/>
                </a:solidFill>
                <a:latin typeface="Tahoma"/>
                <a:cs typeface="Tahoma"/>
              </a:rPr>
              <a:t>e</a:t>
            </a:r>
            <a:r>
              <a:rPr sz="2800" spc="-149" dirty="0">
                <a:solidFill>
                  <a:srgbClr val="CC0000"/>
                </a:solidFill>
                <a:latin typeface="Tahoma"/>
                <a:cs typeface="Tahoma"/>
              </a:rPr>
              <a:t>m</a:t>
            </a:r>
            <a:r>
              <a:rPr sz="2800" spc="59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800" spc="-59" dirty="0">
                <a:solidFill>
                  <a:srgbClr val="CC0000"/>
                </a:solidFill>
                <a:latin typeface="Tahoma"/>
                <a:cs typeface="Tahoma"/>
              </a:rPr>
              <a:t>c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oun</a:t>
            </a:r>
            <a:r>
              <a:rPr sz="2800" spc="69" dirty="0">
                <a:solidFill>
                  <a:srgbClr val="CC0000"/>
                </a:solidFill>
                <a:latin typeface="Tahoma"/>
                <a:cs typeface="Tahoma"/>
              </a:rPr>
              <a:t>t</a:t>
            </a:r>
            <a:r>
              <a:rPr sz="2800" spc="59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800" spc="-149" dirty="0">
                <a:solidFill>
                  <a:srgbClr val="CC0000"/>
                </a:solidFill>
                <a:latin typeface="Tahoma"/>
                <a:cs typeface="Tahoma"/>
              </a:rPr>
              <a:t>m</a:t>
            </a:r>
            <a:r>
              <a:rPr sz="2800" spc="-238" dirty="0">
                <a:solidFill>
                  <a:srgbClr val="CC0000"/>
                </a:solidFill>
                <a:latin typeface="Tahoma"/>
                <a:cs typeface="Tahoma"/>
              </a:rPr>
              <a:t>e</a:t>
            </a:r>
            <a:r>
              <a:rPr sz="2800" spc="69" dirty="0">
                <a:solidFill>
                  <a:srgbClr val="CC0000"/>
                </a:solidFill>
                <a:latin typeface="Tahoma"/>
                <a:cs typeface="Tahoma"/>
              </a:rPr>
              <a:t>t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h</a:t>
            </a:r>
            <a:r>
              <a:rPr sz="2800" spc="-59" dirty="0">
                <a:solidFill>
                  <a:srgbClr val="CC0000"/>
                </a:solidFill>
                <a:latin typeface="Tahoma"/>
                <a:cs typeface="Tahoma"/>
              </a:rPr>
              <a:t>o</a:t>
            </a:r>
            <a:r>
              <a:rPr sz="2800" spc="-109" dirty="0">
                <a:solidFill>
                  <a:srgbClr val="CC0000"/>
                </a:solidFill>
                <a:latin typeface="Tahoma"/>
                <a:cs typeface="Tahoma"/>
              </a:rPr>
              <a:t>d</a:t>
            </a:r>
            <a:r>
              <a:rPr sz="2800" spc="59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CC0000"/>
                </a:solidFill>
                <a:latin typeface="Tahoma"/>
                <a:cs typeface="Tahoma"/>
              </a:rPr>
              <a:t>f</a:t>
            </a:r>
            <a:r>
              <a:rPr sz="2800" spc="-208" dirty="0">
                <a:solidFill>
                  <a:srgbClr val="CC0000"/>
                </a:solidFill>
                <a:latin typeface="Tahoma"/>
                <a:cs typeface="Tahoma"/>
              </a:rPr>
              <a:t>o</a:t>
            </a:r>
            <a:r>
              <a:rPr sz="2800" spc="-69" dirty="0">
                <a:solidFill>
                  <a:srgbClr val="CC0000"/>
                </a:solidFill>
                <a:latin typeface="Tahoma"/>
                <a:cs typeface="Tahoma"/>
              </a:rPr>
              <a:t>r</a:t>
            </a:r>
            <a:r>
              <a:rPr sz="2800" spc="59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800" spc="-178" dirty="0">
                <a:solidFill>
                  <a:srgbClr val="CC0000"/>
                </a:solidFill>
                <a:latin typeface="Tahoma"/>
                <a:cs typeface="Tahoma"/>
              </a:rPr>
              <a:t>s</a:t>
            </a:r>
            <a:r>
              <a:rPr sz="2800" spc="-238" dirty="0">
                <a:solidFill>
                  <a:srgbClr val="CC0000"/>
                </a:solidFill>
                <a:latin typeface="Tahoma"/>
                <a:cs typeface="Tahoma"/>
              </a:rPr>
              <a:t>e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n</a:t>
            </a:r>
            <a:r>
              <a:rPr sz="2800" spc="-178" dirty="0">
                <a:solidFill>
                  <a:srgbClr val="CC0000"/>
                </a:solidFill>
                <a:latin typeface="Tahoma"/>
                <a:cs typeface="Tahoma"/>
              </a:rPr>
              <a:t>s</a:t>
            </a:r>
            <a:r>
              <a:rPr sz="2800" spc="10" dirty="0">
                <a:solidFill>
                  <a:srgbClr val="CC0000"/>
                </a:solidFill>
                <a:latin typeface="Tahoma"/>
                <a:cs typeface="Tahoma"/>
              </a:rPr>
              <a:t>i</a:t>
            </a:r>
            <a:r>
              <a:rPr sz="2800" spc="69" dirty="0">
                <a:solidFill>
                  <a:srgbClr val="CC0000"/>
                </a:solidFill>
                <a:latin typeface="Tahoma"/>
                <a:cs typeface="Tahoma"/>
              </a:rPr>
              <a:t>t</a:t>
            </a:r>
            <a:r>
              <a:rPr sz="2800" spc="10" dirty="0">
                <a:solidFill>
                  <a:srgbClr val="CC0000"/>
                </a:solidFill>
                <a:latin typeface="Tahoma"/>
                <a:cs typeface="Tahoma"/>
              </a:rPr>
              <a:t>i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v</a:t>
            </a:r>
            <a:r>
              <a:rPr sz="2800" spc="-238" dirty="0">
                <a:solidFill>
                  <a:srgbClr val="CC0000"/>
                </a:solidFill>
                <a:latin typeface="Tahoma"/>
                <a:cs typeface="Tahoma"/>
              </a:rPr>
              <a:t>e</a:t>
            </a:r>
            <a:r>
              <a:rPr sz="2800" spc="5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800" spc="-178" dirty="0">
                <a:solidFill>
                  <a:srgbClr val="CC0000"/>
                </a:solidFill>
                <a:latin typeface="Tahoma"/>
                <a:cs typeface="Tahoma"/>
              </a:rPr>
              <a:t>s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u</a:t>
            </a:r>
            <a:r>
              <a:rPr sz="2800" spc="-69" dirty="0">
                <a:solidFill>
                  <a:srgbClr val="CC0000"/>
                </a:solidFill>
                <a:latin typeface="Tahoma"/>
                <a:cs typeface="Tahoma"/>
              </a:rPr>
              <a:t>r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v</a:t>
            </a:r>
            <a:r>
              <a:rPr sz="2800" spc="-238" dirty="0">
                <a:solidFill>
                  <a:srgbClr val="CC0000"/>
                </a:solidFill>
                <a:latin typeface="Tahoma"/>
                <a:cs typeface="Tahoma"/>
              </a:rPr>
              <a:t>e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y</a:t>
            </a:r>
            <a:r>
              <a:rPr sz="2800" spc="59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800" spc="-109" dirty="0">
                <a:solidFill>
                  <a:srgbClr val="CC0000"/>
                </a:solidFill>
                <a:latin typeface="Tahoma"/>
                <a:cs typeface="Tahoma"/>
              </a:rPr>
              <a:t>q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u</a:t>
            </a:r>
            <a:r>
              <a:rPr sz="2800" spc="-238" dirty="0">
                <a:solidFill>
                  <a:srgbClr val="CC0000"/>
                </a:solidFill>
                <a:latin typeface="Tahoma"/>
                <a:cs typeface="Tahoma"/>
              </a:rPr>
              <a:t>e</a:t>
            </a:r>
            <a:r>
              <a:rPr sz="2800" spc="-178" dirty="0">
                <a:solidFill>
                  <a:srgbClr val="CC0000"/>
                </a:solidFill>
                <a:latin typeface="Tahoma"/>
                <a:cs typeface="Tahoma"/>
              </a:rPr>
              <a:t>s</a:t>
            </a:r>
            <a:r>
              <a:rPr sz="2800" spc="69" dirty="0">
                <a:solidFill>
                  <a:srgbClr val="CC0000"/>
                </a:solidFill>
                <a:latin typeface="Tahoma"/>
                <a:cs typeface="Tahoma"/>
              </a:rPr>
              <a:t>t</a:t>
            </a:r>
            <a:r>
              <a:rPr sz="2800" spc="10" dirty="0">
                <a:solidFill>
                  <a:srgbClr val="CC0000"/>
                </a:solidFill>
                <a:latin typeface="Tahoma"/>
                <a:cs typeface="Tahoma"/>
              </a:rPr>
              <a:t>i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on</a:t>
            </a:r>
            <a:r>
              <a:rPr sz="2800" spc="-178" dirty="0">
                <a:solidFill>
                  <a:srgbClr val="CC0000"/>
                </a:solidFill>
                <a:latin typeface="Tahoma"/>
                <a:cs typeface="Tahoma"/>
              </a:rPr>
              <a:t>s</a:t>
            </a:r>
            <a:r>
              <a:rPr sz="2800" spc="-218" dirty="0">
                <a:solidFill>
                  <a:srgbClr val="CC0000"/>
                </a:solidFill>
                <a:latin typeface="Tahoma"/>
                <a:cs typeface="Tahoma"/>
              </a:rPr>
              <a:t>:</a:t>
            </a:r>
            <a:r>
              <a:rPr sz="2800" spc="-198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800" spc="248" dirty="0">
                <a:solidFill>
                  <a:srgbClr val="CC0000"/>
                </a:solidFill>
                <a:latin typeface="Tahoma"/>
                <a:cs typeface="Tahoma"/>
              </a:rPr>
              <a:t>M</a:t>
            </a:r>
            <a:r>
              <a:rPr sz="2800" spc="-59" dirty="0">
                <a:solidFill>
                  <a:srgbClr val="CC0000"/>
                </a:solidFill>
                <a:latin typeface="Tahoma"/>
                <a:cs typeface="Tahoma"/>
              </a:rPr>
              <a:t>o</a:t>
            </a:r>
            <a:r>
              <a:rPr sz="2800" spc="-109" dirty="0">
                <a:solidFill>
                  <a:srgbClr val="CC0000"/>
                </a:solidFill>
                <a:latin typeface="Tahoma"/>
                <a:cs typeface="Tahoma"/>
              </a:rPr>
              <a:t>d</a:t>
            </a:r>
            <a:r>
              <a:rPr sz="2800" spc="-238" dirty="0">
                <a:solidFill>
                  <a:srgbClr val="CC0000"/>
                </a:solidFill>
                <a:latin typeface="Tahoma"/>
                <a:cs typeface="Tahoma"/>
              </a:rPr>
              <a:t>e</a:t>
            </a:r>
            <a:r>
              <a:rPr sz="2800" spc="10" dirty="0">
                <a:solidFill>
                  <a:srgbClr val="CC0000"/>
                </a:solidFill>
                <a:latin typeface="Tahoma"/>
                <a:cs typeface="Tahoma"/>
              </a:rPr>
              <a:t>lli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n</a:t>
            </a:r>
            <a:r>
              <a:rPr sz="2800" spc="-159" dirty="0">
                <a:solidFill>
                  <a:srgbClr val="CC0000"/>
                </a:solidFill>
                <a:latin typeface="Tahoma"/>
                <a:cs typeface="Tahoma"/>
              </a:rPr>
              <a:t>g</a:t>
            </a:r>
            <a:r>
              <a:rPr sz="2800" spc="59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800" spc="-59" dirty="0">
                <a:solidFill>
                  <a:srgbClr val="CC0000"/>
                </a:solidFill>
                <a:latin typeface="Tahoma"/>
                <a:cs typeface="Tahoma"/>
              </a:rPr>
              <a:t>c</a:t>
            </a:r>
            <a:r>
              <a:rPr sz="2800" spc="-69" dirty="0">
                <a:solidFill>
                  <a:srgbClr val="CC0000"/>
                </a:solidFill>
                <a:latin typeface="Tahoma"/>
                <a:cs typeface="Tahoma"/>
              </a:rPr>
              <a:t>r</a:t>
            </a:r>
            <a:r>
              <a:rPr sz="2800" spc="10" dirty="0">
                <a:solidFill>
                  <a:srgbClr val="CC0000"/>
                </a:solidFill>
                <a:latin typeface="Tahoma"/>
                <a:cs typeface="Tahoma"/>
              </a:rPr>
              <a:t>i</a:t>
            </a:r>
            <a:r>
              <a:rPr sz="2800" spc="-149" dirty="0">
                <a:solidFill>
                  <a:srgbClr val="CC0000"/>
                </a:solidFill>
                <a:latin typeface="Tahoma"/>
                <a:cs typeface="Tahoma"/>
              </a:rPr>
              <a:t>m</a:t>
            </a:r>
            <a:r>
              <a:rPr sz="2800" spc="10" dirty="0">
                <a:solidFill>
                  <a:srgbClr val="CC0000"/>
                </a:solidFill>
                <a:latin typeface="Tahoma"/>
                <a:cs typeface="Tahoma"/>
              </a:rPr>
              <a:t>i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n</a:t>
            </a:r>
            <a:r>
              <a:rPr sz="2800" spc="-139" dirty="0">
                <a:solidFill>
                  <a:srgbClr val="CC0000"/>
                </a:solidFill>
                <a:latin typeface="Tahoma"/>
                <a:cs typeface="Tahoma"/>
              </a:rPr>
              <a:t>a</a:t>
            </a:r>
            <a:r>
              <a:rPr sz="2800" spc="10" dirty="0">
                <a:solidFill>
                  <a:srgbClr val="CC0000"/>
                </a:solidFill>
                <a:latin typeface="Tahoma"/>
                <a:cs typeface="Tahoma"/>
              </a:rPr>
              <a:t>l</a:t>
            </a:r>
            <a:r>
              <a:rPr sz="2800" spc="5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CC0000"/>
                </a:solidFill>
                <a:latin typeface="Tahoma"/>
                <a:cs typeface="Tahoma"/>
              </a:rPr>
              <a:t>b</a:t>
            </a:r>
            <a:r>
              <a:rPr sz="2800" spc="-238" dirty="0">
                <a:solidFill>
                  <a:srgbClr val="CC0000"/>
                </a:solidFill>
                <a:latin typeface="Tahoma"/>
                <a:cs typeface="Tahoma"/>
              </a:rPr>
              <a:t>e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hav</a:t>
            </a:r>
            <a:r>
              <a:rPr sz="2800" spc="10" dirty="0">
                <a:solidFill>
                  <a:srgbClr val="CC0000"/>
                </a:solidFill>
                <a:latin typeface="Tahoma"/>
                <a:cs typeface="Tahoma"/>
              </a:rPr>
              <a:t>i</a:t>
            </a:r>
            <a:r>
              <a:rPr sz="2800" spc="-129" dirty="0">
                <a:solidFill>
                  <a:srgbClr val="CC0000"/>
                </a:solidFill>
                <a:latin typeface="Tahoma"/>
                <a:cs typeface="Tahoma"/>
              </a:rPr>
              <a:t>ou</a:t>
            </a:r>
            <a:r>
              <a:rPr sz="2800" spc="-69" dirty="0">
                <a:solidFill>
                  <a:srgbClr val="CC0000"/>
                </a:solidFill>
                <a:latin typeface="Tahoma"/>
                <a:cs typeface="Tahoma"/>
              </a:rPr>
              <a:t>r</a:t>
            </a:r>
            <a:endParaRPr sz="28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6536" y="2953648"/>
            <a:ext cx="7747210" cy="2169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3672" marR="948795" indent="894303" defTabSz="1783644">
              <a:lnSpc>
                <a:spcPct val="102600"/>
              </a:lnSpc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uh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Ec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onom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1783644">
              <a:spcBef>
                <a:spcPts val="743"/>
              </a:spcBef>
            </a:pPr>
            <a:r>
              <a:rPr sz="2000" i="1" spc="-20" dirty="0">
                <a:solidFill>
                  <a:prstClr val="black"/>
                </a:solidFill>
                <a:latin typeface="Trebuchet MS"/>
                <a:cs typeface="Trebuchet MS"/>
              </a:rPr>
              <a:t>J</a:t>
            </a:r>
            <a:r>
              <a:rPr sz="2000" i="1" spc="-89" dirty="0">
                <a:solidFill>
                  <a:prstClr val="black"/>
                </a:solidFill>
                <a:latin typeface="Trebuchet MS"/>
                <a:cs typeface="Trebuchet MS"/>
              </a:rPr>
              <a:t>ou</a:t>
            </a:r>
            <a:r>
              <a:rPr sz="2000" i="1" spc="-159" dirty="0">
                <a:solidFill>
                  <a:prstClr val="black"/>
                </a:solidFill>
                <a:latin typeface="Trebuchet MS"/>
                <a:cs typeface="Trebuchet MS"/>
              </a:rPr>
              <a:t>r</a:t>
            </a:r>
            <a:r>
              <a:rPr sz="2000" i="1" spc="-69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2000" i="1" spc="-99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2000" i="1" spc="-169" dirty="0">
                <a:solidFill>
                  <a:prstClr val="black"/>
                </a:solidFill>
                <a:latin typeface="Trebuchet MS"/>
                <a:cs typeface="Trebuchet MS"/>
              </a:rPr>
              <a:t>l</a:t>
            </a:r>
            <a:r>
              <a:rPr sz="20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-149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20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-12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000" i="1" spc="-89" dirty="0">
                <a:solidFill>
                  <a:prstClr val="black"/>
                </a:solidFill>
                <a:latin typeface="Trebuchet MS"/>
                <a:cs typeface="Trebuchet MS"/>
              </a:rPr>
              <a:t>h</a:t>
            </a:r>
            <a:r>
              <a:rPr sz="2000" i="1" spc="-198" dirty="0">
                <a:solidFill>
                  <a:prstClr val="black"/>
                </a:solidFill>
                <a:latin typeface="Trebuchet MS"/>
                <a:cs typeface="Trebuchet MS"/>
              </a:rPr>
              <a:t>e</a:t>
            </a:r>
            <a:r>
              <a:rPr sz="20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109" dirty="0">
                <a:solidFill>
                  <a:prstClr val="black"/>
                </a:solidFill>
                <a:latin typeface="Trebuchet MS"/>
                <a:cs typeface="Trebuchet MS"/>
              </a:rPr>
              <a:t>R</a:t>
            </a:r>
            <a:r>
              <a:rPr sz="2000" i="1" spc="-149" dirty="0">
                <a:solidFill>
                  <a:prstClr val="black"/>
                </a:solidFill>
                <a:latin typeface="Trebuchet MS"/>
                <a:cs typeface="Trebuchet MS"/>
              </a:rPr>
              <a:t>o</a:t>
            </a:r>
            <a:r>
              <a:rPr sz="2000" i="1" spc="-129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000" i="1" spc="-99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2000" i="1" spc="-169" dirty="0">
                <a:solidFill>
                  <a:prstClr val="black"/>
                </a:solidFill>
                <a:latin typeface="Trebuchet MS"/>
                <a:cs typeface="Trebuchet MS"/>
              </a:rPr>
              <a:t>l</a:t>
            </a:r>
            <a:r>
              <a:rPr sz="20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12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000" i="1" spc="-12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000" i="1" spc="-99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2000" i="1" spc="-12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000" i="1" spc="-149" dirty="0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z="2000" i="1" spc="-50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000" i="1" spc="-12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000" i="1" spc="-149" dirty="0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z="2000" i="1" spc="-40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r>
              <a:rPr sz="2000" i="1" spc="-99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2000" i="1" spc="-169" dirty="0">
                <a:solidFill>
                  <a:prstClr val="black"/>
                </a:solidFill>
                <a:latin typeface="Trebuchet MS"/>
                <a:cs typeface="Trebuchet MS"/>
              </a:rPr>
              <a:t>l</a:t>
            </a:r>
            <a:r>
              <a:rPr sz="20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12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000" i="1" spc="-40" dirty="0">
                <a:solidFill>
                  <a:prstClr val="black"/>
                </a:solidFill>
                <a:latin typeface="Trebuchet MS"/>
                <a:cs typeface="Trebuchet MS"/>
              </a:rPr>
              <a:t>oc</a:t>
            </a:r>
            <a:r>
              <a:rPr sz="2000" i="1" spc="-149" dirty="0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z="2000" i="1" spc="-198" dirty="0">
                <a:solidFill>
                  <a:prstClr val="black"/>
                </a:solidFill>
                <a:latin typeface="Trebuchet MS"/>
                <a:cs typeface="Trebuchet MS"/>
              </a:rPr>
              <a:t>e</a:t>
            </a:r>
            <a:r>
              <a:rPr sz="2000" i="1" spc="-188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000" i="1" spc="-238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000" i="1" spc="-188" dirty="0">
                <a:solidFill>
                  <a:prstClr val="black"/>
                </a:solidFill>
                <a:latin typeface="Trebuchet MS"/>
                <a:cs typeface="Trebuchet MS"/>
              </a:rPr>
              <a:t>,</a:t>
            </a:r>
            <a:r>
              <a:rPr sz="20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12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000" i="1" spc="-198" dirty="0">
                <a:solidFill>
                  <a:prstClr val="black"/>
                </a:solidFill>
                <a:latin typeface="Trebuchet MS"/>
                <a:cs typeface="Trebuchet MS"/>
              </a:rPr>
              <a:t>e</a:t>
            </a:r>
            <a:r>
              <a:rPr sz="2000" i="1" spc="-159" dirty="0">
                <a:solidFill>
                  <a:prstClr val="black"/>
                </a:solidFill>
                <a:latin typeface="Trebuchet MS"/>
                <a:cs typeface="Trebuchet MS"/>
              </a:rPr>
              <a:t>r</a:t>
            </a:r>
            <a:r>
              <a:rPr sz="2000" i="1" spc="-149" dirty="0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z="2000" i="1" spc="-198" dirty="0">
                <a:solidFill>
                  <a:prstClr val="black"/>
                </a:solidFill>
                <a:latin typeface="Trebuchet MS"/>
                <a:cs typeface="Trebuchet MS"/>
              </a:rPr>
              <a:t>e</a:t>
            </a:r>
            <a:r>
              <a:rPr sz="2000" i="1" spc="-50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0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69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63,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pp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321–341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2013)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83644"/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1783644">
              <a:spcBef>
                <a:spcPts val="111"/>
              </a:spcBef>
            </a:pP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1783644"/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68"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ub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20.11.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2014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8760" y="5722641"/>
            <a:ext cx="644866" cy="644274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0" y="324813"/>
                </a:moveTo>
                <a:lnTo>
                  <a:pt x="324813" y="324813"/>
                </a:lnTo>
                <a:lnTo>
                  <a:pt x="324813" y="0"/>
                </a:lnTo>
                <a:lnTo>
                  <a:pt x="0" y="0"/>
                </a:lnTo>
                <a:lnTo>
                  <a:pt x="0" y="324813"/>
                </a:lnTo>
                <a:close/>
              </a:path>
            </a:pathLst>
          </a:custGeom>
          <a:solidFill>
            <a:srgbClr val="ED1B2D"/>
          </a:solid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9790" y="6220772"/>
            <a:ext cx="105798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090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0987" y="5847043"/>
            <a:ext cx="0" cy="352338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226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5531" y="6220772"/>
            <a:ext cx="108317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019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6727" y="5889824"/>
            <a:ext cx="0" cy="309554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6209"/>
                </a:lnTo>
              </a:path>
            </a:pathLst>
          </a:custGeom>
          <a:ln w="226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5717" y="6039570"/>
            <a:ext cx="103277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86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5531" y="5868435"/>
            <a:ext cx="108317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019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3633" y="5845895"/>
            <a:ext cx="118393" cy="397638"/>
          </a:xfrm>
          <a:custGeom>
            <a:avLst/>
            <a:gdLst/>
            <a:ahLst/>
            <a:cxnLst/>
            <a:rect l="l" t="t" r="r" b="b"/>
            <a:pathLst>
              <a:path w="59690" h="200660">
                <a:moveTo>
                  <a:pt x="55596" y="0"/>
                </a:moveTo>
                <a:lnTo>
                  <a:pt x="12001" y="17580"/>
                </a:lnTo>
                <a:lnTo>
                  <a:pt x="0" y="48115"/>
                </a:lnTo>
                <a:lnTo>
                  <a:pt x="392" y="61226"/>
                </a:lnTo>
                <a:lnTo>
                  <a:pt x="3132" y="73030"/>
                </a:lnTo>
                <a:lnTo>
                  <a:pt x="7666" y="83979"/>
                </a:lnTo>
                <a:lnTo>
                  <a:pt x="13436" y="94525"/>
                </a:lnTo>
                <a:lnTo>
                  <a:pt x="19889" y="105119"/>
                </a:lnTo>
                <a:lnTo>
                  <a:pt x="21515" y="108037"/>
                </a:lnTo>
                <a:lnTo>
                  <a:pt x="29382" y="122683"/>
                </a:lnTo>
                <a:lnTo>
                  <a:pt x="34137" y="134443"/>
                </a:lnTo>
                <a:lnTo>
                  <a:pt x="36171" y="144709"/>
                </a:lnTo>
                <a:lnTo>
                  <a:pt x="35874" y="154874"/>
                </a:lnTo>
                <a:lnTo>
                  <a:pt x="33636" y="166333"/>
                </a:lnTo>
                <a:lnTo>
                  <a:pt x="22828" y="175311"/>
                </a:lnTo>
                <a:lnTo>
                  <a:pt x="10937" y="178210"/>
                </a:lnTo>
                <a:lnTo>
                  <a:pt x="4231" y="178222"/>
                </a:lnTo>
                <a:lnTo>
                  <a:pt x="4231" y="200119"/>
                </a:lnTo>
                <a:lnTo>
                  <a:pt x="47731" y="181948"/>
                </a:lnTo>
                <a:lnTo>
                  <a:pt x="59500" y="150713"/>
                </a:lnTo>
                <a:lnTo>
                  <a:pt x="58929" y="137825"/>
                </a:lnTo>
                <a:lnTo>
                  <a:pt x="56115" y="126084"/>
                </a:lnTo>
                <a:lnTo>
                  <a:pt x="51557" y="115090"/>
                </a:lnTo>
                <a:lnTo>
                  <a:pt x="45756" y="104440"/>
                </a:lnTo>
                <a:lnTo>
                  <a:pt x="39213" y="93735"/>
                </a:lnTo>
                <a:lnTo>
                  <a:pt x="38351" y="92269"/>
                </a:lnTo>
                <a:lnTo>
                  <a:pt x="30245" y="77287"/>
                </a:lnTo>
                <a:lnTo>
                  <a:pt x="25347" y="65487"/>
                </a:lnTo>
                <a:lnTo>
                  <a:pt x="23264" y="55303"/>
                </a:lnTo>
                <a:lnTo>
                  <a:pt x="23602" y="45168"/>
                </a:lnTo>
                <a:lnTo>
                  <a:pt x="25969" y="33516"/>
                </a:lnTo>
                <a:lnTo>
                  <a:pt x="36969" y="24740"/>
                </a:lnTo>
                <a:lnTo>
                  <a:pt x="48893" y="21918"/>
                </a:lnTo>
                <a:lnTo>
                  <a:pt x="55596" y="21893"/>
                </a:lnTo>
                <a:lnTo>
                  <a:pt x="55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xfrm>
            <a:off x="8369505" y="6643827"/>
            <a:ext cx="4760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71"/>
            <a:r>
              <a:rPr lang="en-GB" spc="-129" dirty="0"/>
              <a:t>1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</a:t>
            </a:r>
          </a:p>
          <a:p>
            <a:r>
              <a:rPr lang="en-US" altLang="nl-NL">
                <a:solidFill>
                  <a:srgbClr val="A09781"/>
                </a:solidFill>
              </a:rPr>
              <a:t>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00" y="1089000"/>
            <a:ext cx="8229600" cy="1066800"/>
          </a:xfrm>
        </p:spPr>
        <p:txBody>
          <a:bodyPr/>
          <a:lstStyle/>
          <a:p>
            <a:r>
              <a:rPr lang="nl-NL" altLang="nl-NL" dirty="0"/>
              <a:t>Method - models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579" y="2120568"/>
            <a:ext cx="8229600" cy="4325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nl-NL" sz="2400" b="1">
                <a:latin typeface="+mj-lt"/>
              </a:rPr>
              <a:t>Classical statistics</a:t>
            </a:r>
            <a:endParaRPr lang="en-US" altLang="nl-NL" sz="24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en-US" altLang="nl-NL" sz="2400" dirty="0">
              <a:latin typeface="+mj-lt"/>
            </a:endParaRPr>
          </a:p>
          <a:p>
            <a:pPr lvl="1"/>
            <a:r>
              <a:rPr lang="en-US" altLang="nl-NL" sz="2400" dirty="0">
                <a:latin typeface="+mj-lt"/>
              </a:rPr>
              <a:t>logistic regression (</a:t>
            </a:r>
            <a:r>
              <a:rPr lang="en-US" altLang="nl-NL" sz="2400" b="1" dirty="0" err="1">
                <a:solidFill>
                  <a:schemeClr val="tx1"/>
                </a:solidFill>
                <a:latin typeface="+mj-lt"/>
              </a:rPr>
              <a:t>logreg</a:t>
            </a:r>
            <a:r>
              <a:rPr lang="en-US" altLang="nl-NL" sz="2400" dirty="0">
                <a:latin typeface="+mj-lt"/>
              </a:rPr>
              <a:t>)</a:t>
            </a:r>
          </a:p>
          <a:p>
            <a:pPr lvl="1"/>
            <a:r>
              <a:rPr lang="en-US" altLang="nl-NL" sz="2400" dirty="0">
                <a:latin typeface="+mj-lt"/>
              </a:rPr>
              <a:t>linear discriminant analysis (</a:t>
            </a:r>
            <a:r>
              <a:rPr lang="en-US" altLang="nl-NL" sz="2400" b="1" dirty="0">
                <a:solidFill>
                  <a:schemeClr val="tx1"/>
                </a:solidFill>
                <a:latin typeface="+mj-lt"/>
              </a:rPr>
              <a:t>LDA</a:t>
            </a:r>
            <a:r>
              <a:rPr lang="en-US" altLang="nl-NL" sz="1800" dirty="0">
                <a:latin typeface="+mj-lt"/>
              </a:rPr>
              <a:t>)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63949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</a:t>
            </a:r>
          </a:p>
          <a:p>
            <a:r>
              <a:rPr lang="en-US" altLang="nl-NL">
                <a:solidFill>
                  <a:srgbClr val="A09781"/>
                </a:solidFill>
              </a:rPr>
              <a:t>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00" y="909000"/>
            <a:ext cx="8229600" cy="1066800"/>
          </a:xfrm>
        </p:spPr>
        <p:txBody>
          <a:bodyPr/>
          <a:lstStyle/>
          <a:p>
            <a:r>
              <a:rPr lang="nl-NL" altLang="nl-NL" dirty="0"/>
              <a:t>Method - models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089" y="2039860"/>
            <a:ext cx="8778422" cy="46291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nl-NL" sz="2600" b="1" dirty="0">
                <a:latin typeface="+mj-lt"/>
              </a:rPr>
              <a:t>Predictive data mining / machine learning</a:t>
            </a:r>
          </a:p>
          <a:p>
            <a:pPr>
              <a:lnSpc>
                <a:spcPct val="80000"/>
              </a:lnSpc>
            </a:pPr>
            <a:endParaRPr lang="en-US" altLang="nl-NL" sz="2400" b="1" dirty="0">
              <a:latin typeface="+mj-lt"/>
            </a:endParaRPr>
          </a:p>
          <a:p>
            <a:pPr lvl="1"/>
            <a:r>
              <a:rPr lang="en-US" altLang="nl-NL" b="1" dirty="0">
                <a:latin typeface="+mj-lt"/>
              </a:rPr>
              <a:t>Decision </a:t>
            </a:r>
            <a:r>
              <a:rPr lang="en-US" altLang="nl-NL" b="1">
                <a:latin typeface="+mj-lt"/>
              </a:rPr>
              <a:t>trees (</a:t>
            </a:r>
            <a:r>
              <a:rPr lang="en-US" altLang="nl-NL" b="1">
                <a:solidFill>
                  <a:schemeClr val="tx1"/>
                </a:solidFill>
                <a:latin typeface="+mj-lt"/>
              </a:rPr>
              <a:t>rpart</a:t>
            </a:r>
            <a:r>
              <a:rPr lang="en-US" altLang="nl-NL" b="1">
                <a:latin typeface="+mj-lt"/>
              </a:rPr>
              <a:t>)          </a:t>
            </a:r>
            <a:r>
              <a:rPr lang="en-US" altLang="nl-NL" b="1" dirty="0">
                <a:latin typeface="+mj-lt"/>
              </a:rPr>
              <a:t>recursive partitioning data</a:t>
            </a:r>
          </a:p>
          <a:p>
            <a:pPr lvl="1"/>
            <a:r>
              <a:rPr lang="en-US" altLang="nl-NL" b="1" dirty="0">
                <a:latin typeface="+mj-lt"/>
              </a:rPr>
              <a:t>Multivariate Adaptive Regression Splines (</a:t>
            </a:r>
            <a:r>
              <a:rPr lang="en-US" altLang="nl-NL" b="1">
                <a:solidFill>
                  <a:schemeClr val="tx1"/>
                </a:solidFill>
                <a:latin typeface="+mj-lt"/>
              </a:rPr>
              <a:t>MARS</a:t>
            </a:r>
            <a:r>
              <a:rPr lang="en-US" altLang="nl-NL" b="1">
                <a:latin typeface="+mj-lt"/>
              </a:rPr>
              <a:t>) logit</a:t>
            </a:r>
            <a:endParaRPr lang="en-US" altLang="nl-NL" b="1" dirty="0">
              <a:latin typeface="+mj-lt"/>
            </a:endParaRPr>
          </a:p>
          <a:p>
            <a:pPr lvl="1"/>
            <a:r>
              <a:rPr lang="en-US" altLang="nl-NL" b="1" dirty="0">
                <a:latin typeface="+mj-lt"/>
              </a:rPr>
              <a:t>Flexible discriminant analysis (</a:t>
            </a:r>
            <a:r>
              <a:rPr lang="en-US" altLang="nl-NL" b="1" dirty="0">
                <a:solidFill>
                  <a:schemeClr val="tx1"/>
                </a:solidFill>
                <a:latin typeface="+mj-lt"/>
              </a:rPr>
              <a:t>FDA</a:t>
            </a:r>
            <a:r>
              <a:rPr lang="en-US" altLang="nl-NL" b="1" dirty="0">
                <a:latin typeface="+mj-lt"/>
              </a:rPr>
              <a:t>)         MARS basis</a:t>
            </a:r>
          </a:p>
          <a:p>
            <a:pPr lvl="1"/>
            <a:r>
              <a:rPr lang="en-US" altLang="nl-NL" b="1" dirty="0">
                <a:latin typeface="+mj-lt"/>
              </a:rPr>
              <a:t>Adaptive boosting (</a:t>
            </a:r>
            <a:r>
              <a:rPr lang="en-US" altLang="nl-NL" b="1" dirty="0" err="1">
                <a:solidFill>
                  <a:schemeClr val="tx1"/>
                </a:solidFill>
                <a:latin typeface="+mj-lt"/>
              </a:rPr>
              <a:t>Adaboost</a:t>
            </a:r>
            <a:r>
              <a:rPr lang="en-US" altLang="nl-NL" b="1" dirty="0">
                <a:latin typeface="+mj-lt"/>
              </a:rPr>
              <a:t>)           weighted ensemble of trees</a:t>
            </a:r>
          </a:p>
          <a:p>
            <a:pPr lvl="1"/>
            <a:r>
              <a:rPr lang="en-US" altLang="nl-NL" b="1" dirty="0" err="1">
                <a:solidFill>
                  <a:schemeClr val="tx1"/>
                </a:solidFill>
                <a:latin typeface="+mj-lt"/>
              </a:rPr>
              <a:t>Logitboost</a:t>
            </a:r>
            <a:r>
              <a:rPr lang="en-US" altLang="nl-NL" b="1" dirty="0">
                <a:latin typeface="+mj-lt"/>
              </a:rPr>
              <a:t>          weighted ensemble of stumps</a:t>
            </a:r>
          </a:p>
          <a:p>
            <a:pPr lvl="1"/>
            <a:r>
              <a:rPr lang="en-US" altLang="nl-NL" b="1" dirty="0">
                <a:latin typeface="+mj-lt"/>
              </a:rPr>
              <a:t>Neural networks (</a:t>
            </a:r>
            <a:r>
              <a:rPr lang="en-US" altLang="nl-NL" b="1" dirty="0" err="1">
                <a:solidFill>
                  <a:schemeClr val="tx1"/>
                </a:solidFill>
                <a:latin typeface="+mj-lt"/>
              </a:rPr>
              <a:t>nnet</a:t>
            </a:r>
            <a:r>
              <a:rPr lang="en-US" altLang="nl-NL" b="1" dirty="0">
                <a:latin typeface="+mj-lt"/>
              </a:rPr>
              <a:t>)          </a:t>
            </a:r>
            <a:r>
              <a:rPr lang="en-US" altLang="nl-NL" b="1" dirty="0" err="1">
                <a:latin typeface="+mj-lt"/>
              </a:rPr>
              <a:t>overparameterised</a:t>
            </a:r>
            <a:r>
              <a:rPr lang="en-US" altLang="nl-NL" b="1" dirty="0">
                <a:latin typeface="+mj-lt"/>
              </a:rPr>
              <a:t> nonlinear model</a:t>
            </a:r>
          </a:p>
          <a:p>
            <a:pPr lvl="1"/>
            <a:r>
              <a:rPr lang="en-US" altLang="nl-NL" b="1" dirty="0">
                <a:latin typeface="+mj-lt"/>
              </a:rPr>
              <a:t>Support Vector Machines (</a:t>
            </a:r>
            <a:r>
              <a:rPr lang="en-US" altLang="nl-NL" b="1" dirty="0">
                <a:solidFill>
                  <a:schemeClr val="tx1"/>
                </a:solidFill>
                <a:latin typeface="+mj-lt"/>
              </a:rPr>
              <a:t>SVM</a:t>
            </a:r>
            <a:r>
              <a:rPr lang="en-US" altLang="nl-NL" b="1" dirty="0">
                <a:latin typeface="+mj-lt"/>
              </a:rPr>
              <a:t>)         find max. separating </a:t>
            </a:r>
            <a:r>
              <a:rPr lang="en-US" altLang="nl-NL" b="1" dirty="0" err="1">
                <a:latin typeface="+mj-lt"/>
              </a:rPr>
              <a:t>hyperplane</a:t>
            </a:r>
            <a:endParaRPr lang="en-US" altLang="nl-NL" b="1" dirty="0">
              <a:latin typeface="+mj-lt"/>
            </a:endParaRPr>
          </a:p>
          <a:p>
            <a:pPr lvl="1"/>
            <a:r>
              <a:rPr lang="en-US" altLang="nl-NL" b="1">
                <a:latin typeface="+mj-lt"/>
              </a:rPr>
              <a:t>K-nearest neighbour </a:t>
            </a:r>
            <a:r>
              <a:rPr lang="en-US" altLang="nl-NL" b="1" dirty="0">
                <a:latin typeface="+mj-lt"/>
              </a:rPr>
              <a:t>classification (</a:t>
            </a:r>
            <a:r>
              <a:rPr lang="en-US" altLang="nl-NL" b="1" dirty="0">
                <a:solidFill>
                  <a:schemeClr val="tx1"/>
                </a:solidFill>
                <a:latin typeface="+mj-lt"/>
              </a:rPr>
              <a:t>K-</a:t>
            </a:r>
            <a:r>
              <a:rPr lang="en-US" altLang="nl-NL" b="1" dirty="0" err="1">
                <a:solidFill>
                  <a:schemeClr val="tx1"/>
                </a:solidFill>
                <a:latin typeface="+mj-lt"/>
              </a:rPr>
              <a:t>nn</a:t>
            </a:r>
            <a:r>
              <a:rPr lang="en-US" altLang="nl-NL" b="1" dirty="0">
                <a:latin typeface="+mj-lt"/>
              </a:rPr>
              <a:t>)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13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364300" y="3789000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PIJL-RECHTS 7"/>
          <p:cNvSpPr/>
          <p:nvPr/>
        </p:nvSpPr>
        <p:spPr>
          <a:xfrm>
            <a:off x="2592000" y="4586421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PIJL-RECHTS 9"/>
          <p:cNvSpPr/>
          <p:nvPr/>
        </p:nvSpPr>
        <p:spPr>
          <a:xfrm>
            <a:off x="5463450" y="5602384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PIJL-RECHTS 10"/>
          <p:cNvSpPr/>
          <p:nvPr/>
        </p:nvSpPr>
        <p:spPr>
          <a:xfrm>
            <a:off x="4217100" y="2709000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white"/>
              </a:solidFill>
            </a:endParaRPr>
          </a:p>
        </p:txBody>
      </p:sp>
      <p:sp>
        <p:nvSpPr>
          <p:cNvPr id="15" name="PIJL-RECHTS 14"/>
          <p:cNvSpPr/>
          <p:nvPr/>
        </p:nvSpPr>
        <p:spPr>
          <a:xfrm>
            <a:off x="4462050" y="4978355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white"/>
              </a:solidFill>
            </a:endParaRPr>
          </a:p>
        </p:txBody>
      </p:sp>
      <p:sp>
        <p:nvSpPr>
          <p:cNvPr id="16" name="PIJL-RECHTS 15"/>
          <p:cNvSpPr/>
          <p:nvPr/>
        </p:nvSpPr>
        <p:spPr>
          <a:xfrm>
            <a:off x="6102000" y="3423750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03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</a:t>
            </a:r>
          </a:p>
          <a:p>
            <a:r>
              <a:rPr lang="en-US" altLang="nl-NL">
                <a:solidFill>
                  <a:srgbClr val="A09781"/>
                </a:solidFill>
              </a:rPr>
              <a:t>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00" y="909000"/>
            <a:ext cx="8229600" cy="1066800"/>
          </a:xfrm>
        </p:spPr>
        <p:txBody>
          <a:bodyPr/>
          <a:lstStyle/>
          <a:p>
            <a:r>
              <a:rPr lang="nl-NL" altLang="nl-NL" dirty="0"/>
              <a:t>Method - models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579" y="2120568"/>
            <a:ext cx="8229600" cy="43251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nl-NL" sz="2400" b="1" dirty="0">
                <a:latin typeface="+mj-lt"/>
              </a:rPr>
              <a:t>Modern statistics</a:t>
            </a:r>
          </a:p>
          <a:p>
            <a:pPr marL="109728" indent="0">
              <a:lnSpc>
                <a:spcPct val="80000"/>
              </a:lnSpc>
              <a:buNone/>
            </a:pPr>
            <a:endParaRPr lang="en-US" altLang="nl-NL" sz="2400" b="1" dirty="0">
              <a:latin typeface="+mj-lt"/>
            </a:endParaRPr>
          </a:p>
          <a:p>
            <a:pPr lvl="1"/>
            <a:r>
              <a:rPr lang="en-US" altLang="nl-NL" sz="2400" b="1" dirty="0">
                <a:latin typeface="+mj-lt"/>
              </a:rPr>
              <a:t>Partial least squares regression (</a:t>
            </a:r>
            <a:r>
              <a:rPr lang="en-US" altLang="nl-NL" sz="2400" b="1" dirty="0">
                <a:solidFill>
                  <a:schemeClr val="tx1"/>
                </a:solidFill>
                <a:latin typeface="+mj-lt"/>
              </a:rPr>
              <a:t>PLS</a:t>
            </a:r>
            <a:r>
              <a:rPr lang="en-US" altLang="nl-NL" sz="2400" b="1">
                <a:latin typeface="+mj-lt"/>
              </a:rPr>
              <a:t>) 	 dependent/independent variables </a:t>
            </a:r>
            <a:br>
              <a:rPr lang="en-US" altLang="nl-NL" sz="2400" b="1">
                <a:latin typeface="+mj-lt"/>
              </a:rPr>
            </a:br>
            <a:r>
              <a:rPr lang="en-US" altLang="nl-NL" sz="2400" b="1">
                <a:latin typeface="+mj-lt"/>
              </a:rPr>
              <a:t>projected </a:t>
            </a:r>
            <a:r>
              <a:rPr lang="en-US" altLang="nl-NL" sz="2400" b="1" dirty="0">
                <a:latin typeface="+mj-lt"/>
              </a:rPr>
              <a:t>onto latent structure</a:t>
            </a:r>
          </a:p>
          <a:p>
            <a:pPr lvl="1">
              <a:lnSpc>
                <a:spcPct val="80000"/>
              </a:lnSpc>
            </a:pPr>
            <a:endParaRPr lang="en-US" altLang="nl-NL" sz="2400" b="1" dirty="0">
              <a:latin typeface="+mj-lt"/>
            </a:endParaRPr>
          </a:p>
          <a:p>
            <a:pPr lvl="1">
              <a:lnSpc>
                <a:spcPct val="80000"/>
              </a:lnSpc>
            </a:pPr>
            <a:endParaRPr lang="en-US" altLang="nl-NL" sz="2400" b="1" dirty="0">
              <a:latin typeface="+mj-lt"/>
            </a:endParaRPr>
          </a:p>
          <a:p>
            <a:pPr lvl="1">
              <a:lnSpc>
                <a:spcPct val="80000"/>
              </a:lnSpc>
            </a:pPr>
            <a:endParaRPr lang="nl-NL" altLang="nl-NL" sz="2400" b="1" dirty="0">
              <a:latin typeface="+mj-lt"/>
            </a:endParaRPr>
          </a:p>
          <a:p>
            <a:pPr marL="411480" lvl="1" indent="0">
              <a:buNone/>
            </a:pPr>
            <a:r>
              <a:rPr lang="nl-NL" altLang="nl-NL" sz="2400" b="1" dirty="0" err="1">
                <a:solidFill>
                  <a:schemeClr val="tx1"/>
                </a:solidFill>
                <a:latin typeface="+mj-lt"/>
              </a:rPr>
              <a:t>All</a:t>
            </a:r>
            <a:r>
              <a:rPr lang="nl-NL" altLang="nl-NL" sz="2400" b="1" dirty="0">
                <a:solidFill>
                  <a:schemeClr val="tx1"/>
                </a:solidFill>
                <a:latin typeface="+mj-lt"/>
              </a:rPr>
              <a:t> but </a:t>
            </a:r>
            <a:r>
              <a:rPr lang="nl-NL" altLang="nl-NL" sz="2400" b="1" dirty="0" err="1">
                <a:solidFill>
                  <a:schemeClr val="tx1"/>
                </a:solidFill>
                <a:latin typeface="+mj-lt"/>
              </a:rPr>
              <a:t>classical</a:t>
            </a:r>
            <a:r>
              <a:rPr lang="nl-NL" altLang="nl-NL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nl-NL" altLang="nl-NL" sz="2400" b="1" dirty="0" err="1">
                <a:solidFill>
                  <a:schemeClr val="tx1"/>
                </a:solidFill>
                <a:latin typeface="+mj-lt"/>
              </a:rPr>
              <a:t>models</a:t>
            </a:r>
            <a:r>
              <a:rPr lang="nl-NL" altLang="nl-NL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nl-NL" altLang="nl-NL" sz="2400" b="1" dirty="0" err="1">
                <a:solidFill>
                  <a:schemeClr val="tx1"/>
                </a:solidFill>
                <a:latin typeface="+mj-lt"/>
              </a:rPr>
              <a:t>require</a:t>
            </a:r>
            <a:r>
              <a:rPr lang="nl-NL" altLang="nl-NL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nl-NL" altLang="nl-NL" sz="2400" b="1" dirty="0" err="1">
                <a:solidFill>
                  <a:schemeClr val="tx1"/>
                </a:solidFill>
                <a:latin typeface="+mj-lt"/>
              </a:rPr>
              <a:t>tuning</a:t>
            </a:r>
            <a:r>
              <a:rPr lang="nl-NL" altLang="nl-NL" sz="2400" b="1" dirty="0">
                <a:solidFill>
                  <a:schemeClr val="tx1"/>
                </a:solidFill>
                <a:latin typeface="+mj-lt"/>
              </a:rPr>
              <a:t>: 1 or more </a:t>
            </a:r>
            <a:r>
              <a:rPr lang="nl-NL" altLang="nl-NL" sz="2400" b="1" dirty="0" err="1">
                <a:solidFill>
                  <a:schemeClr val="tx1"/>
                </a:solidFill>
                <a:latin typeface="+mj-lt"/>
              </a:rPr>
              <a:t>tuning</a:t>
            </a:r>
            <a:r>
              <a:rPr lang="nl-NL" altLang="nl-NL" sz="2400" b="1" dirty="0">
                <a:solidFill>
                  <a:schemeClr val="tx1"/>
                </a:solidFill>
                <a:latin typeface="+mj-lt"/>
              </a:rPr>
              <a:t> parameters</a:t>
            </a:r>
            <a:endParaRPr lang="en-US" altLang="nl-N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14</a:t>
            </a:r>
          </a:p>
        </p:txBody>
      </p:sp>
      <p:sp>
        <p:nvSpPr>
          <p:cNvPr id="6" name="PIJL-RECHTS 5"/>
          <p:cNvSpPr/>
          <p:nvPr/>
        </p:nvSpPr>
        <p:spPr>
          <a:xfrm>
            <a:off x="6192000" y="2889000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03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</a:t>
            </a:r>
          </a:p>
          <a:p>
            <a:r>
              <a:rPr lang="en-US" altLang="nl-NL">
                <a:solidFill>
                  <a:srgbClr val="A09781"/>
                </a:solidFill>
              </a:rPr>
              <a:t>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0463"/>
            <a:ext cx="8229600" cy="1066800"/>
          </a:xfrm>
        </p:spPr>
        <p:txBody>
          <a:bodyPr/>
          <a:lstStyle/>
          <a:p>
            <a:r>
              <a:rPr lang="nl-NL" altLang="nl-NL" dirty="0"/>
              <a:t>Method: </a:t>
            </a:r>
            <a:r>
              <a:rPr lang="nl-NL" altLang="nl-NL" dirty="0" err="1"/>
              <a:t>finding</a:t>
            </a:r>
            <a:r>
              <a:rPr lang="nl-NL" altLang="nl-NL" dirty="0"/>
              <a:t> the best model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9000"/>
            <a:ext cx="8229600" cy="4869000"/>
          </a:xfrm>
        </p:spPr>
        <p:txBody>
          <a:bodyPr>
            <a:normAutofit/>
          </a:bodyPr>
          <a:lstStyle/>
          <a:p>
            <a:r>
              <a:rPr lang="nl-NL" altLang="nl-NL" sz="2400" b="1" dirty="0">
                <a:latin typeface="+mj-lt"/>
              </a:rPr>
              <a:t>Split data in </a:t>
            </a:r>
            <a:r>
              <a:rPr lang="nl-NL" altLang="nl-NL" sz="2400" b="1" dirty="0" err="1">
                <a:latin typeface="+mj-lt"/>
              </a:rPr>
              <a:t>two</a:t>
            </a:r>
            <a:r>
              <a:rPr lang="nl-NL" altLang="nl-NL" sz="2400" b="1" dirty="0">
                <a:latin typeface="+mj-lt"/>
              </a:rPr>
              <a:t> </a:t>
            </a:r>
            <a:r>
              <a:rPr lang="nl-NL" altLang="nl-NL" sz="2400" b="1" dirty="0" err="1">
                <a:latin typeface="+mj-lt"/>
              </a:rPr>
              <a:t>parts</a:t>
            </a:r>
            <a:r>
              <a:rPr lang="nl-NL" altLang="nl-NL" sz="2400" b="1" dirty="0">
                <a:latin typeface="+mj-lt"/>
              </a:rPr>
              <a:t>:</a:t>
            </a:r>
          </a:p>
          <a:p>
            <a:pPr lvl="1"/>
            <a:r>
              <a:rPr lang="nl-NL" altLang="nl-NL" sz="2400" b="1" dirty="0" err="1">
                <a:latin typeface="+mj-lt"/>
              </a:rPr>
              <a:t>Estimation</a:t>
            </a:r>
            <a:r>
              <a:rPr lang="nl-NL" altLang="nl-NL" sz="2400" b="1" dirty="0">
                <a:latin typeface="+mj-lt"/>
              </a:rPr>
              <a:t> (‘training</a:t>
            </a:r>
            <a:r>
              <a:rPr lang="nl-NL" altLang="nl-NL" sz="2400" b="1">
                <a:latin typeface="+mj-lt"/>
              </a:rPr>
              <a:t>’) data</a:t>
            </a:r>
            <a:endParaRPr lang="nl-NL" altLang="nl-NL" sz="2400" b="1" dirty="0">
              <a:latin typeface="+mj-lt"/>
            </a:endParaRPr>
          </a:p>
          <a:p>
            <a:pPr lvl="1"/>
            <a:r>
              <a:rPr lang="nl-NL" altLang="nl-NL" sz="2400" b="1" dirty="0" err="1">
                <a:latin typeface="+mj-lt"/>
              </a:rPr>
              <a:t>Validation</a:t>
            </a:r>
            <a:r>
              <a:rPr lang="nl-NL" altLang="nl-NL" sz="2400" b="1" dirty="0">
                <a:latin typeface="+mj-lt"/>
              </a:rPr>
              <a:t> (‘</a:t>
            </a:r>
            <a:r>
              <a:rPr lang="nl-NL" altLang="nl-NL" sz="2400" b="1" dirty="0" err="1">
                <a:latin typeface="+mj-lt"/>
              </a:rPr>
              <a:t>testing</a:t>
            </a:r>
            <a:r>
              <a:rPr lang="nl-NL" altLang="nl-NL" sz="2400" b="1">
                <a:latin typeface="+mj-lt"/>
              </a:rPr>
              <a:t>’) data</a:t>
            </a:r>
            <a:endParaRPr lang="nl-NL" altLang="nl-NL" sz="2400" b="1" dirty="0">
              <a:latin typeface="+mj-lt"/>
            </a:endParaRPr>
          </a:p>
          <a:p>
            <a:pPr>
              <a:lnSpc>
                <a:spcPct val="90000"/>
              </a:lnSpc>
            </a:pPr>
            <a:endParaRPr lang="nl-NL" altLang="nl-NL" sz="2400" b="1" dirty="0">
              <a:latin typeface="+mj-lt"/>
            </a:endParaRPr>
          </a:p>
          <a:p>
            <a:r>
              <a:rPr lang="nl-NL" altLang="nl-NL" sz="2400" b="1" dirty="0">
                <a:latin typeface="+mj-lt"/>
              </a:rPr>
              <a:t>Model (‘</a:t>
            </a:r>
            <a:r>
              <a:rPr lang="nl-NL" altLang="nl-NL" sz="2400" b="1" dirty="0" err="1">
                <a:latin typeface="+mj-lt"/>
              </a:rPr>
              <a:t>learner</a:t>
            </a:r>
            <a:r>
              <a:rPr lang="nl-NL" altLang="nl-NL" sz="2400" b="1" dirty="0">
                <a:latin typeface="+mj-lt"/>
              </a:rPr>
              <a:t>’) </a:t>
            </a:r>
            <a:r>
              <a:rPr lang="nl-NL" altLang="nl-NL" sz="2400" b="1" dirty="0" err="1">
                <a:latin typeface="+mj-lt"/>
              </a:rPr>
              <a:t>selection</a:t>
            </a:r>
            <a:r>
              <a:rPr lang="nl-NL" altLang="nl-NL" sz="2400" b="1" dirty="0">
                <a:latin typeface="+mj-lt"/>
              </a:rPr>
              <a:t> procedure:</a:t>
            </a:r>
          </a:p>
          <a:p>
            <a:pPr lvl="1"/>
            <a:r>
              <a:rPr lang="nl-NL" altLang="nl-NL" sz="2400" b="1" dirty="0">
                <a:latin typeface="+mj-lt"/>
              </a:rPr>
              <a:t>For </a:t>
            </a:r>
            <a:r>
              <a:rPr lang="nl-NL" altLang="nl-NL" sz="2400" b="1" dirty="0" err="1">
                <a:latin typeface="+mj-lt"/>
              </a:rPr>
              <a:t>estimation</a:t>
            </a:r>
            <a:r>
              <a:rPr lang="nl-NL" altLang="nl-NL" sz="2400" b="1" dirty="0">
                <a:latin typeface="+mj-lt"/>
              </a:rPr>
              <a:t> data:</a:t>
            </a:r>
          </a:p>
          <a:p>
            <a:pPr lvl="2"/>
            <a:r>
              <a:rPr lang="nl-NL" altLang="nl-NL" b="1" dirty="0">
                <a:latin typeface="+mj-lt"/>
              </a:rPr>
              <a:t>Fit </a:t>
            </a:r>
            <a:r>
              <a:rPr lang="nl-NL" altLang="nl-NL" b="1" dirty="0" err="1">
                <a:latin typeface="+mj-lt"/>
              </a:rPr>
              <a:t>models</a:t>
            </a:r>
            <a:r>
              <a:rPr lang="nl-NL" altLang="nl-NL" b="1" dirty="0">
                <a:latin typeface="+mj-lt"/>
              </a:rPr>
              <a:t> over </a:t>
            </a:r>
            <a:r>
              <a:rPr lang="nl-NL" altLang="nl-NL" b="1" dirty="0" err="1">
                <a:latin typeface="+mj-lt"/>
              </a:rPr>
              <a:t>grid</a:t>
            </a:r>
            <a:r>
              <a:rPr lang="nl-NL" altLang="nl-NL" b="1" dirty="0">
                <a:latin typeface="+mj-lt"/>
              </a:rPr>
              <a:t> of </a:t>
            </a:r>
            <a:r>
              <a:rPr lang="nl-NL" altLang="nl-NL" b="1" err="1">
                <a:latin typeface="+mj-lt"/>
              </a:rPr>
              <a:t>tuning</a:t>
            </a:r>
            <a:r>
              <a:rPr lang="nl-NL" altLang="nl-NL" b="1">
                <a:latin typeface="+mj-lt"/>
              </a:rPr>
              <a:t> parameters</a:t>
            </a:r>
            <a:endParaRPr lang="nl-NL" altLang="nl-NL" b="1" dirty="0">
              <a:latin typeface="+mj-lt"/>
            </a:endParaRPr>
          </a:p>
          <a:p>
            <a:pPr lvl="1">
              <a:lnSpc>
                <a:spcPct val="90000"/>
              </a:lnSpc>
            </a:pPr>
            <a:endParaRPr lang="nl-NL" altLang="nl-NL" sz="2400" b="1" dirty="0">
              <a:latin typeface="+mj-lt"/>
            </a:endParaRPr>
          </a:p>
          <a:p>
            <a:pPr lvl="1"/>
            <a:r>
              <a:rPr lang="nl-NL" altLang="nl-NL" sz="2400" b="1" dirty="0">
                <a:latin typeface="+mj-lt"/>
              </a:rPr>
              <a:t>For </a:t>
            </a:r>
            <a:r>
              <a:rPr lang="nl-NL" altLang="nl-NL" sz="2400" b="1" dirty="0" err="1">
                <a:latin typeface="+mj-lt"/>
              </a:rPr>
              <a:t>validation</a:t>
            </a:r>
            <a:r>
              <a:rPr lang="nl-NL" altLang="nl-NL" sz="2400" b="1" dirty="0">
                <a:latin typeface="+mj-lt"/>
              </a:rPr>
              <a:t> data</a:t>
            </a:r>
          </a:p>
          <a:p>
            <a:pPr lvl="2"/>
            <a:r>
              <a:rPr lang="nl-NL" altLang="nl-NL" b="1" dirty="0" err="1">
                <a:latin typeface="+mj-lt"/>
              </a:rPr>
              <a:t>Establish</a:t>
            </a:r>
            <a:r>
              <a:rPr lang="nl-NL" altLang="nl-NL" b="1" dirty="0">
                <a:latin typeface="+mj-lt"/>
              </a:rPr>
              <a:t> fit model </a:t>
            </a:r>
            <a:r>
              <a:rPr lang="nl-NL" altLang="nl-NL" b="1" dirty="0" err="1">
                <a:latin typeface="+mj-lt"/>
              </a:rPr>
              <a:t>calibrated</a:t>
            </a:r>
            <a:r>
              <a:rPr lang="nl-NL" altLang="nl-NL" b="1" dirty="0">
                <a:latin typeface="+mj-lt"/>
              </a:rPr>
              <a:t>/</a:t>
            </a:r>
            <a:r>
              <a:rPr lang="nl-NL" altLang="nl-NL" b="1" dirty="0" err="1">
                <a:latin typeface="+mj-lt"/>
              </a:rPr>
              <a:t>uncalibrated</a:t>
            </a:r>
            <a:endParaRPr lang="nl-NL" altLang="nl-NL" b="1" dirty="0">
              <a:latin typeface="+mj-lt"/>
            </a:endParaRPr>
          </a:p>
          <a:p>
            <a:pPr lvl="2"/>
            <a:r>
              <a:rPr lang="nl-NL" altLang="nl-NL" b="1" dirty="0">
                <a:latin typeface="+mj-lt"/>
              </a:rPr>
              <a:t>SAR at </a:t>
            </a:r>
            <a:r>
              <a:rPr lang="nl-NL" altLang="nl-NL" b="1" dirty="0" err="1">
                <a:latin typeface="+mj-lt"/>
              </a:rPr>
              <a:t>cut-off</a:t>
            </a:r>
            <a:r>
              <a:rPr lang="nl-NL" altLang="nl-NL" b="1" dirty="0">
                <a:latin typeface="+mj-lt"/>
              </a:rPr>
              <a:t> = .5 : </a:t>
            </a:r>
            <a:r>
              <a:rPr lang="nl-NL" altLang="nl-NL" b="1" dirty="0" err="1">
                <a:latin typeface="+mj-lt"/>
              </a:rPr>
              <a:t>leading</a:t>
            </a:r>
            <a:endParaRPr lang="nl-NL" altLang="nl-NL" b="1" dirty="0">
              <a:latin typeface="+mj-l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577449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</a:t>
            </a:r>
          </a:p>
          <a:p>
            <a:r>
              <a:rPr lang="en-US" altLang="nl-NL">
                <a:solidFill>
                  <a:srgbClr val="A09781"/>
                </a:solidFill>
              </a:rPr>
              <a:t>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00" y="729000"/>
            <a:ext cx="8229600" cy="1066800"/>
          </a:xfrm>
        </p:spPr>
        <p:txBody>
          <a:bodyPr/>
          <a:lstStyle/>
          <a:p>
            <a:r>
              <a:rPr lang="nl-NL" altLang="nl-NL" dirty="0"/>
              <a:t>Three data sets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9000"/>
            <a:ext cx="8229600" cy="494553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nl-NL" altLang="nl-NL" sz="2400" b="1" dirty="0">
                <a:latin typeface="+mj-lt"/>
              </a:rPr>
              <a:t>Data source: Dutch Offenders Index</a:t>
            </a:r>
          </a:p>
          <a:p>
            <a:pPr>
              <a:buFontTx/>
              <a:buNone/>
            </a:pPr>
            <a:r>
              <a:rPr lang="nl-NL" altLang="nl-NL" sz="2400" b="1" dirty="0">
                <a:latin typeface="+mj-lt"/>
              </a:rPr>
              <a:t>	Criminal record information</a:t>
            </a:r>
          </a:p>
          <a:p>
            <a:pPr>
              <a:buFontTx/>
              <a:buNone/>
            </a:pPr>
            <a:endParaRPr lang="nl-NL" altLang="nl-NL" sz="2400" b="1" dirty="0">
              <a:latin typeface="+mj-lt"/>
            </a:endParaRPr>
          </a:p>
          <a:p>
            <a:r>
              <a:rPr lang="nl-NL" altLang="nl-NL" sz="2400" b="1" i="1" dirty="0">
                <a:latin typeface="+mj-lt"/>
              </a:rPr>
              <a:t>General</a:t>
            </a:r>
            <a:r>
              <a:rPr lang="nl-NL" altLang="nl-NL" sz="2400" b="1" dirty="0">
                <a:latin typeface="+mj-lt"/>
              </a:rPr>
              <a:t> </a:t>
            </a:r>
            <a:r>
              <a:rPr lang="nl-NL" altLang="nl-NL" sz="2400" b="1" dirty="0" err="1">
                <a:latin typeface="+mj-lt"/>
              </a:rPr>
              <a:t>recidivism</a:t>
            </a:r>
            <a:r>
              <a:rPr lang="nl-NL" altLang="nl-NL" sz="2400" b="1" dirty="0">
                <a:latin typeface="+mj-lt"/>
              </a:rPr>
              <a:t> = </a:t>
            </a:r>
            <a:r>
              <a:rPr lang="nl-NL" altLang="nl-NL" sz="2400" b="1" dirty="0" err="1">
                <a:latin typeface="+mj-lt"/>
              </a:rPr>
              <a:t>any</a:t>
            </a:r>
            <a:r>
              <a:rPr lang="nl-NL" altLang="nl-NL" sz="2400" b="1" dirty="0">
                <a:latin typeface="+mj-lt"/>
              </a:rPr>
              <a:t> </a:t>
            </a:r>
            <a:r>
              <a:rPr lang="nl-NL" altLang="nl-NL" sz="2400" b="1" dirty="0" err="1">
                <a:latin typeface="+mj-lt"/>
              </a:rPr>
              <a:t>to</a:t>
            </a:r>
            <a:r>
              <a:rPr lang="nl-NL" altLang="nl-NL" sz="2400" b="1" dirty="0">
                <a:latin typeface="+mj-lt"/>
              </a:rPr>
              <a:t> </a:t>
            </a:r>
            <a:r>
              <a:rPr lang="nl-NL" altLang="nl-NL" sz="2400" b="1" dirty="0" err="1">
                <a:latin typeface="+mj-lt"/>
              </a:rPr>
              <a:t>any</a:t>
            </a:r>
            <a:r>
              <a:rPr lang="nl-NL" altLang="nl-NL" sz="2400" b="1" dirty="0">
                <a:latin typeface="+mj-lt"/>
              </a:rPr>
              <a:t> type of crime</a:t>
            </a:r>
          </a:p>
          <a:p>
            <a:pPr lvl="1"/>
            <a:r>
              <a:rPr lang="nl-NL" altLang="nl-NL" sz="2400" b="1" dirty="0">
                <a:latin typeface="+mj-lt"/>
              </a:rPr>
              <a:t>All offenders 2005 </a:t>
            </a:r>
            <a:r>
              <a:rPr lang="nl-NL" altLang="nl-NL" sz="2400" b="1">
                <a:latin typeface="+mj-lt"/>
              </a:rPr>
              <a:t>(N=</a:t>
            </a:r>
            <a:r>
              <a:rPr lang="nl-NL" sz="2400" b="1">
                <a:latin typeface="+mj-lt"/>
              </a:rPr>
              <a:t>159,298</a:t>
            </a:r>
            <a:r>
              <a:rPr lang="nl-NL" altLang="nl-NL" sz="2400" b="1">
                <a:latin typeface="+mj-lt"/>
              </a:rPr>
              <a:t>, base rate </a:t>
            </a:r>
            <a:r>
              <a:rPr lang="nl-NL" sz="2400" b="1">
                <a:latin typeface="+mj-lt"/>
              </a:rPr>
              <a:t>40.1</a:t>
            </a:r>
            <a:r>
              <a:rPr lang="nl-NL" altLang="nl-NL" sz="2400" b="1">
                <a:latin typeface="+mj-lt"/>
              </a:rPr>
              <a:t>%)</a:t>
            </a:r>
            <a:endParaRPr lang="nl-NL" altLang="nl-NL" sz="2400" b="1" dirty="0">
              <a:latin typeface="+mj-lt"/>
            </a:endParaRPr>
          </a:p>
          <a:p>
            <a:r>
              <a:rPr lang="nl-NL" altLang="nl-NL" sz="2400" b="1" i="1">
                <a:latin typeface="+mj-lt"/>
              </a:rPr>
              <a:t>Violent</a:t>
            </a:r>
            <a:r>
              <a:rPr lang="nl-NL" altLang="nl-NL" sz="2400" b="1">
                <a:latin typeface="+mj-lt"/>
              </a:rPr>
              <a:t> recidivism= </a:t>
            </a:r>
            <a:r>
              <a:rPr lang="nl-NL" altLang="nl-NL" sz="2400" b="1" dirty="0">
                <a:latin typeface="+mj-lt"/>
              </a:rPr>
              <a:t>violent </a:t>
            </a:r>
            <a:r>
              <a:rPr lang="nl-NL" altLang="nl-NL" sz="2400" b="1" dirty="0" err="1">
                <a:latin typeface="+mj-lt"/>
              </a:rPr>
              <a:t>to</a:t>
            </a:r>
            <a:r>
              <a:rPr lang="nl-NL" altLang="nl-NL" sz="2400" b="1" dirty="0">
                <a:latin typeface="+mj-lt"/>
              </a:rPr>
              <a:t> violent</a:t>
            </a:r>
          </a:p>
          <a:p>
            <a:pPr lvl="1"/>
            <a:r>
              <a:rPr lang="nl-NL" altLang="nl-NL" sz="2400" b="1" dirty="0" err="1">
                <a:latin typeface="+mj-lt"/>
              </a:rPr>
              <a:t>All</a:t>
            </a:r>
            <a:r>
              <a:rPr lang="nl-NL" altLang="nl-NL" sz="2400" b="1" dirty="0">
                <a:latin typeface="+mj-lt"/>
              </a:rPr>
              <a:t> violent </a:t>
            </a:r>
            <a:r>
              <a:rPr lang="nl-NL" altLang="nl-NL" sz="2400" b="1" dirty="0" err="1">
                <a:latin typeface="+mj-lt"/>
              </a:rPr>
              <a:t>offenders</a:t>
            </a:r>
            <a:r>
              <a:rPr lang="nl-NL" altLang="nl-NL" sz="2400" b="1" dirty="0">
                <a:latin typeface="+mj-lt"/>
              </a:rPr>
              <a:t> 2005 </a:t>
            </a:r>
            <a:r>
              <a:rPr lang="nl-NL" altLang="nl-NL" sz="2400" b="1">
                <a:latin typeface="+mj-lt"/>
              </a:rPr>
              <a:t>(N=</a:t>
            </a:r>
            <a:r>
              <a:rPr lang="nl-NL" sz="2400" b="1">
                <a:latin typeface="+mj-lt"/>
              </a:rPr>
              <a:t>25,041</a:t>
            </a:r>
            <a:r>
              <a:rPr lang="nl-NL" altLang="nl-NL" sz="2400" b="1">
                <a:latin typeface="+mj-lt"/>
              </a:rPr>
              <a:t>, </a:t>
            </a:r>
            <a:r>
              <a:rPr lang="nl-NL" altLang="nl-NL" sz="2400" b="1" err="1">
                <a:latin typeface="+mj-lt"/>
              </a:rPr>
              <a:t>br</a:t>
            </a:r>
            <a:r>
              <a:rPr lang="nl-NL" altLang="nl-NL" sz="2400" b="1">
                <a:latin typeface="+mj-lt"/>
              </a:rPr>
              <a:t> 23.7%)</a:t>
            </a:r>
            <a:endParaRPr lang="nl-NL" altLang="nl-NL" sz="2400" b="1" dirty="0">
              <a:latin typeface="+mj-lt"/>
            </a:endParaRPr>
          </a:p>
          <a:p>
            <a:r>
              <a:rPr lang="nl-NL" altLang="nl-NL" sz="2400" b="1" i="1" err="1">
                <a:latin typeface="+mj-lt"/>
              </a:rPr>
              <a:t>Sexual</a:t>
            </a:r>
            <a:r>
              <a:rPr lang="nl-NL" altLang="nl-NL" sz="2400" b="1">
                <a:latin typeface="+mj-lt"/>
              </a:rPr>
              <a:t> recidivism= </a:t>
            </a:r>
            <a:r>
              <a:rPr lang="nl-NL" altLang="nl-NL" sz="2400" b="1" dirty="0" err="1">
                <a:latin typeface="+mj-lt"/>
              </a:rPr>
              <a:t>sexual</a:t>
            </a:r>
            <a:r>
              <a:rPr lang="nl-NL" altLang="nl-NL" sz="2400" b="1" dirty="0">
                <a:latin typeface="+mj-lt"/>
              </a:rPr>
              <a:t> </a:t>
            </a:r>
            <a:r>
              <a:rPr lang="nl-NL" altLang="nl-NL" sz="2400" b="1" dirty="0" err="1">
                <a:latin typeface="+mj-lt"/>
              </a:rPr>
              <a:t>to</a:t>
            </a:r>
            <a:r>
              <a:rPr lang="nl-NL" altLang="nl-NL" sz="2400" b="1" dirty="0">
                <a:latin typeface="+mj-lt"/>
              </a:rPr>
              <a:t> </a:t>
            </a:r>
            <a:r>
              <a:rPr lang="nl-NL" altLang="nl-NL" sz="2400" b="1" dirty="0" err="1">
                <a:latin typeface="+mj-lt"/>
              </a:rPr>
              <a:t>sexual</a:t>
            </a:r>
            <a:r>
              <a:rPr lang="nl-NL" altLang="nl-NL" sz="2400" b="1" dirty="0">
                <a:latin typeface="+mj-lt"/>
              </a:rPr>
              <a:t> </a:t>
            </a:r>
          </a:p>
          <a:p>
            <a:pPr lvl="1"/>
            <a:r>
              <a:rPr lang="nl-NL" altLang="nl-NL" sz="2400" b="1" dirty="0" err="1">
                <a:latin typeface="+mj-lt"/>
              </a:rPr>
              <a:t>All</a:t>
            </a:r>
            <a:r>
              <a:rPr lang="nl-NL" altLang="nl-NL" sz="2400" b="1" dirty="0">
                <a:latin typeface="+mj-lt"/>
              </a:rPr>
              <a:t> </a:t>
            </a:r>
            <a:r>
              <a:rPr lang="nl-NL" altLang="nl-NL" sz="2400" b="1" dirty="0" err="1">
                <a:latin typeface="+mj-lt"/>
              </a:rPr>
              <a:t>sexual</a:t>
            </a:r>
            <a:r>
              <a:rPr lang="nl-NL" altLang="nl-NL" sz="2400" b="1" dirty="0">
                <a:latin typeface="+mj-lt"/>
              </a:rPr>
              <a:t> </a:t>
            </a:r>
            <a:r>
              <a:rPr lang="nl-NL" altLang="nl-NL" sz="2400" b="1" dirty="0" err="1">
                <a:latin typeface="+mj-lt"/>
              </a:rPr>
              <a:t>offenders</a:t>
            </a:r>
            <a:r>
              <a:rPr lang="nl-NL" altLang="nl-NL" sz="2400" b="1" dirty="0">
                <a:latin typeface="+mj-lt"/>
              </a:rPr>
              <a:t> 2005/2006 </a:t>
            </a:r>
            <a:r>
              <a:rPr lang="nl-NL" altLang="nl-NL" sz="2400" b="1">
                <a:latin typeface="+mj-lt"/>
              </a:rPr>
              <a:t>(N=</a:t>
            </a:r>
            <a:r>
              <a:rPr lang="nl-NL" sz="2400" b="1">
                <a:latin typeface="+mj-lt"/>
              </a:rPr>
              <a:t>1,332</a:t>
            </a:r>
            <a:r>
              <a:rPr lang="nl-NL" altLang="nl-NL" sz="2400" b="1">
                <a:latin typeface="+mj-lt"/>
              </a:rPr>
              <a:t>, </a:t>
            </a:r>
            <a:r>
              <a:rPr lang="nl-NL" altLang="nl-NL" sz="2400" b="1" err="1">
                <a:latin typeface="+mj-lt"/>
              </a:rPr>
              <a:t>br</a:t>
            </a:r>
            <a:r>
              <a:rPr lang="nl-NL" altLang="nl-NL" sz="2400" b="1">
                <a:latin typeface="+mj-lt"/>
              </a:rPr>
              <a:t>  5.5%)</a:t>
            </a:r>
            <a:endParaRPr lang="nl-NL" altLang="nl-NL" sz="2400" b="1" dirty="0">
              <a:latin typeface="+mj-lt"/>
            </a:endParaRPr>
          </a:p>
          <a:p>
            <a:pPr>
              <a:buFontTx/>
              <a:buNone/>
            </a:pPr>
            <a:endParaRPr lang="nl-NL" altLang="nl-NL" sz="2400" b="1" dirty="0">
              <a:latin typeface="+mj-lt"/>
            </a:endParaRPr>
          </a:p>
          <a:p>
            <a:pPr>
              <a:buFontTx/>
              <a:buNone/>
            </a:pPr>
            <a:r>
              <a:rPr lang="nl-NL" altLang="nl-NL" sz="2400" b="1" dirty="0">
                <a:latin typeface="+mj-lt"/>
              </a:rPr>
              <a:t>Model </a:t>
            </a:r>
            <a:r>
              <a:rPr lang="nl-NL" altLang="nl-NL" sz="2400" b="1" dirty="0" err="1">
                <a:latin typeface="+mj-lt"/>
              </a:rPr>
              <a:t>selection</a:t>
            </a:r>
            <a:r>
              <a:rPr lang="nl-NL" altLang="nl-NL" sz="2400" b="1" dirty="0">
                <a:latin typeface="+mj-lt"/>
              </a:rPr>
              <a:t>: sample of max. 20,000 (memory, CPU)</a:t>
            </a:r>
          </a:p>
          <a:p>
            <a:endParaRPr lang="nl-NL" altLang="nl-NL" sz="2000" dirty="0"/>
          </a:p>
          <a:p>
            <a:endParaRPr lang="nl-NL" altLang="nl-NL" dirty="0"/>
          </a:p>
          <a:p>
            <a:endParaRPr lang="nl-NL" altLang="nl-NL" dirty="0"/>
          </a:p>
          <a:p>
            <a:endParaRPr lang="nl-NL" alt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16327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3446" name="Group 566"/>
              <p:cNvGraphicFramePr>
                <a:graphicFrameLocks noGrp="1"/>
              </p:cNvGraphicFramePr>
              <p:nvPr>
                <p:ph/>
                <p:extLst>
                  <p:ext uri="{D42A27DB-BD31-4B8C-83A1-F6EECF244321}">
                    <p14:modId xmlns:p14="http://schemas.microsoft.com/office/powerpoint/2010/main" val="2757736380"/>
                  </p:ext>
                </p:extLst>
              </p:nvPr>
            </p:nvGraphicFramePr>
            <p:xfrm>
              <a:off x="252000" y="729000"/>
              <a:ext cx="8310134" cy="6267780"/>
            </p:xfrm>
            <a:graphic>
              <a:graphicData uri="http://schemas.openxmlformats.org/drawingml/2006/table">
                <a:tbl>
                  <a:tblPr/>
                  <a:tblGrid>
                    <a:gridCol w="41864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236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067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Gender</a:t>
                          </a:r>
                          <a:endParaRPr kumimoji="0" lang="nl-NL" altLang="nl-NL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Country of birth </a:t>
                          </a: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(%)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066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Age</a:t>
                          </a:r>
                          <a:endParaRPr kumimoji="0" lang="nl-NL" altLang="nl-NL" sz="1600" b="1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Netherlands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273">
                    <a:tc>
                      <a:txBody>
                        <a:bodyPr/>
                        <a:lstStyle/>
                        <a:p>
                          <a:r>
                            <a:rPr kumimoji="0" lang="en-US" altLang="nl-NL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Age</a:t>
                          </a:r>
                          <a:r>
                            <a:rPr kumimoji="0" lang="en-US" altLang="nl-NL" sz="1600" b="1" i="0" u="none" strike="noStrike" cap="none" normalizeH="0" baseline="300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2</a:t>
                          </a:r>
                          <a:endParaRPr lang="nl-NL" sz="1600"/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Morocco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066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Most serious offence type in case</a:t>
                          </a: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 (%) 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Neth. Antilles/Aruba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066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Violence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Surinam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066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Sexual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Turkey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9227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Property with violence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Other Western countries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066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Property without violence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Other non-Western countries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749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Public order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Age at first conviction</a:t>
                          </a:r>
                          <a:endParaRPr kumimoji="0" lang="nl-NL" altLang="nl-NL" sz="16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749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Motoring offence</a:t>
                          </a:r>
                          <a:b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</a:b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Drug offence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nl-NL" altLang="nl-NL" sz="12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kumimoji="0" lang="nl-NL" altLang="nl-NL" sz="12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kumimoji="0" lang="nl-NL" altLang="nl-NL" sz="1200" b="1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rebuchet MS" panose="020B0603020202020204" pitchFamily="34" charset="0"/>
                                          </a:rPr>
                                          <m:t>#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kumimoji="0" lang="nl-NL" altLang="nl-NL" sz="1200" b="1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rebuchet MS" panose="020B0603020202020204" pitchFamily="34" charset="0"/>
                                          </a:rPr>
                                          <m:t>convictions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nor/>
                                          </m:rPr>
                                          <a:rPr kumimoji="0" lang="nl-NL" altLang="nl-NL" sz="1200" b="1" i="0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rebuchet MS" panose="020B0603020202020204" pitchFamily="34" charset="0"/>
                                          </a:rPr>
                                          <m:t>career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kumimoji="0" lang="nl-NL" altLang="nl-NL" sz="1200" b="1" i="0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rebuchet MS" panose="020B0603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kumimoji="0" lang="nl-NL" altLang="nl-NL" sz="1200" b="1" i="0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rebuchet MS" panose="020B0603020202020204" pitchFamily="34" charset="0"/>
                                          </a:rPr>
                                          <m:t>length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kumimoji="0" lang="nl-NL" altLang="nl-NL" sz="1200" b="1" i="0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rebuchet MS" panose="020B0603020202020204" pitchFamily="34" charset="0"/>
                                          </a:rPr>
                                          <m:t>+1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kumimoji="0" lang="nl-NL" altLang="nl-NL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9949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Misc. offence</a:t>
                          </a:r>
                          <a:endParaRPr kumimoji="0" lang="nl-NL" altLang="nl-NL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log</a:t>
                          </a:r>
                          <a:r>
                            <a:rPr kumimoji="0" lang="nl-NL" altLang="nl-NL" sz="1600" b="1" i="0" u="none" strike="noStrike" cap="none" normalizeH="0" baseline="-250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e</a:t>
                          </a:r>
                          <a:r>
                            <a:rPr kumimoji="0" lang="nl-NL" altLang="nl-NL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 #convictions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77499">
                    <a:tc>
                      <a:txBody>
                        <a:bodyPr/>
                        <a:lstStyle/>
                        <a:p>
                          <a:r>
                            <a:rPr lang="nl-NL" sz="1600" b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+mj-lt"/>
                            </a:rPr>
                            <a:t>Offence type presence (%)</a:t>
                          </a: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+mj-lt"/>
                            </a:rPr>
                            <a:t>Number of previous disposals: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7633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1600" b="1" kern="12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Counts of offence types</a:t>
                          </a: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+mj-lt"/>
                            </a:rPr>
                            <a:t>	Fines</a:t>
                          </a:r>
                          <a:endParaRPr kumimoji="0" lang="nl-NL" altLang="nl-NL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0668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+mj-lt"/>
                            </a:rPr>
                            <a:t>	Community service orders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0668">
                    <a:tc>
                      <a:txBody>
                        <a:bodyPr/>
                        <a:lstStyle/>
                        <a:p>
                          <a:endParaRPr lang="nl-NL" sz="16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+mj-lt"/>
                            </a:rPr>
                            <a:t>	Custodial sentences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381577">
                    <a:tc>
                      <a:txBody>
                        <a:bodyPr/>
                        <a:lstStyle/>
                        <a:p>
                          <a:endParaRPr lang="nl-NL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+mj-lt"/>
                            </a:rPr>
                            <a:t>	PPD’s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77499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altLang="nl-NL" sz="1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3446" name="Group 566"/>
              <p:cNvGraphicFramePr>
                <a:graphicFrameLocks noGrp="1"/>
              </p:cNvGraphicFramePr>
              <p:nvPr>
                <p:ph/>
                <p:extLst>
                  <p:ext uri="{D42A27DB-BD31-4B8C-83A1-F6EECF244321}">
                    <p14:modId xmlns:p14="http://schemas.microsoft.com/office/powerpoint/2010/main" val="2757736380"/>
                  </p:ext>
                </p:extLst>
              </p:nvPr>
            </p:nvGraphicFramePr>
            <p:xfrm>
              <a:off x="252000" y="729000"/>
              <a:ext cx="8310134" cy="6267780"/>
            </p:xfrm>
            <a:graphic>
              <a:graphicData uri="http://schemas.openxmlformats.org/drawingml/2006/table">
                <a:tbl>
                  <a:tblPr/>
                  <a:tblGrid>
                    <a:gridCol w="4186444"/>
                    <a:gridCol w="4123690"/>
                  </a:tblGrid>
                  <a:tr h="33528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Gender</a:t>
                          </a:r>
                          <a:endParaRPr kumimoji="0" lang="nl-NL" altLang="nl-NL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Country of birth </a:t>
                          </a: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(%)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Age</a:t>
                          </a:r>
                          <a:endParaRPr kumimoji="0" lang="nl-NL" altLang="nl-NL" sz="1600" b="1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Netherlands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kumimoji="0" lang="en-US" altLang="nl-NL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Age</a:t>
                          </a:r>
                          <a:r>
                            <a:rPr kumimoji="0" lang="en-US" altLang="nl-NL" sz="16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2</a:t>
                          </a:r>
                          <a:endParaRPr lang="nl-NL" sz="1600"/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Morocco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Most serious offence type in case</a:t>
                          </a: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 (%) 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Neth. Antilles/Aruba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Violence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Surinam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Sexual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Turkey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Property with violence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Other Western countries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Property without violence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Other non-Western countries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Public order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nl-NL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Age at first conviction</a:t>
                          </a:r>
                          <a:endParaRPr kumimoji="0" lang="nl-NL" altLang="nl-NL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6318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Motoring offence</a:t>
                          </a:r>
                          <a:b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</a:b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Drug offence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102216" t="-479808" b="-412500"/>
                          </a:stretch>
                        </a:blipFill>
                      </a:tcPr>
                    </a:tc>
                  </a:tr>
                  <a:tr h="49949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	Misc. offence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log</a:t>
                          </a:r>
                          <a:r>
                            <a:rPr kumimoji="0" lang="nl-NL" altLang="nl-NL" sz="1600" b="1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e</a:t>
                          </a:r>
                          <a:r>
                            <a:rPr kumimoji="0" lang="nl-NL" altLang="nl-NL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rebuchet MS" panose="020B0603020202020204" pitchFamily="34" charset="0"/>
                            </a:rPr>
                            <a:t> #convictions</a:t>
                          </a:r>
                          <a:endParaRPr kumimoji="0" lang="nl-NL" altLang="nl-NL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nl-NL" sz="1600" b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+mj-lt"/>
                            </a:rPr>
                            <a:t>Offence type presence (%)</a:t>
                          </a:r>
                          <a:endParaRPr lang="nl-NL" sz="1600" b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+mj-lt"/>
                            </a:rPr>
                            <a:t>Number of previous disposals:</a:t>
                          </a:r>
                          <a:endParaRPr kumimoji="0" lang="nl-NL" altLang="nl-NL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1600" b="1" kern="120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Counts of offence types</a:t>
                          </a: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+mj-lt"/>
                            </a:rPr>
                            <a:t>	Fines</a:t>
                          </a:r>
                          <a:endParaRPr kumimoji="0" lang="nl-NL" altLang="nl-NL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+mj-lt"/>
                            </a:rPr>
                            <a:t>	Community service orders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nl-NL" sz="16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+mj-lt"/>
                            </a:rPr>
                            <a:t>	Custodial sentences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</a:tr>
                  <a:tr h="381577">
                    <a:tc>
                      <a:txBody>
                        <a:bodyPr/>
                        <a:lstStyle/>
                        <a:p>
                          <a:endParaRPr lang="nl-NL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altLang="nl-NL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+mj-lt"/>
                            </a:rPr>
                            <a:t>	PPD’s</a:t>
                          </a:r>
                          <a:endParaRPr kumimoji="0" lang="nl-NL" altLang="nl-NL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horzOverflow="overflow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altLang="nl-NL" sz="11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Trebuchet MS" panose="020B0603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2000" y="66452"/>
            <a:ext cx="6588125" cy="346075"/>
          </a:xfrm>
        </p:spPr>
        <p:txBody>
          <a:bodyPr>
            <a:normAutofit fontScale="90000"/>
          </a:bodyPr>
          <a:lstStyle/>
          <a:p>
            <a:r>
              <a:rPr lang="nl-NL" altLang="nl-NL" sz="4000">
                <a:solidFill>
                  <a:schemeClr val="bg1"/>
                </a:solidFill>
              </a:rPr>
              <a:t>Variables (features) used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372000" y="6129000"/>
            <a:ext cx="2133600" cy="476250"/>
          </a:xfrm>
        </p:spPr>
        <p:txBody>
          <a:bodyPr/>
          <a:lstStyle/>
          <a:p>
            <a:r>
              <a:rPr lang="nl-NL" altLang="nl-NL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72224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 dirty="0"/>
              <a:t>18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9000"/>
            <a:ext cx="6849000" cy="68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52000" y="1290223"/>
            <a:ext cx="37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>
                <a:solidFill>
                  <a:prstClr val="black"/>
                </a:solidFill>
              </a:rPr>
              <a:t>SAR = (AUC + ACC + (1-RMSE))/3</a:t>
            </a:r>
          </a:p>
          <a:p>
            <a:pPr defTabSz="914400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11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 dirty="0"/>
              <a:t>19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9000"/>
            <a:ext cx="6849000" cy="68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24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 dirty="0"/>
              <a:t>20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9000"/>
            <a:ext cx="6849000" cy="68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711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 dirty="0"/>
              <a:t>21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0"/>
            <a:ext cx="684000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39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27" y="336043"/>
            <a:ext cx="8765942" cy="512164"/>
          </a:xfrm>
          <a:prstGeom prst="rect">
            <a:avLst/>
          </a:prstGeom>
        </p:spPr>
        <p:txBody>
          <a:bodyPr vert="horz" wrap="square" lIns="0" tIns="79213" rIns="0" bIns="0" rtlCol="0">
            <a:spAutoFit/>
          </a:bodyPr>
          <a:lstStyle/>
          <a:p>
            <a:pPr marL="24814"/>
            <a:r>
              <a:rPr spc="248" dirty="0"/>
              <a:t>M</a:t>
            </a:r>
            <a:r>
              <a:rPr spc="-129" dirty="0"/>
              <a:t>o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129" dirty="0"/>
              <a:t>va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129" dirty="0"/>
              <a:t>on</a:t>
            </a:r>
            <a:r>
              <a:rPr spc="-218" dirty="0"/>
              <a:t>:</a:t>
            </a:r>
            <a:r>
              <a:rPr spc="367" dirty="0"/>
              <a:t> </a:t>
            </a:r>
            <a:r>
              <a:rPr spc="159" dirty="0"/>
              <a:t>A</a:t>
            </a:r>
            <a:r>
              <a:rPr spc="59" dirty="0"/>
              <a:t> </a:t>
            </a:r>
            <a:r>
              <a:rPr spc="-178" dirty="0"/>
              <a:t>s</a:t>
            </a:r>
            <a:r>
              <a:rPr spc="-129" dirty="0"/>
              <a:t>u</a:t>
            </a:r>
            <a:r>
              <a:rPr spc="-109" dirty="0"/>
              <a:t>b</a:t>
            </a:r>
            <a:r>
              <a:rPr spc="-178" dirty="0"/>
              <a:t>s</a:t>
            </a:r>
            <a:r>
              <a:rPr spc="69" dirty="0"/>
              <a:t>t</a:t>
            </a:r>
            <a:r>
              <a:rPr spc="-139" dirty="0"/>
              <a:t>a</a:t>
            </a:r>
            <a:r>
              <a:rPr spc="-129" dirty="0"/>
              <a:t>n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129" dirty="0"/>
              <a:t>v</a:t>
            </a:r>
            <a:r>
              <a:rPr spc="-238" dirty="0"/>
              <a:t>e</a:t>
            </a:r>
            <a:r>
              <a:rPr spc="50" dirty="0"/>
              <a:t> </a:t>
            </a:r>
            <a:r>
              <a:rPr spc="-69" dirty="0"/>
              <a:t>r</a:t>
            </a:r>
            <a:r>
              <a:rPr spc="-238" dirty="0"/>
              <a:t>e</a:t>
            </a:r>
            <a:r>
              <a:rPr spc="-178" dirty="0"/>
              <a:t>s</a:t>
            </a:r>
            <a:r>
              <a:rPr spc="-238" dirty="0"/>
              <a:t>e</a:t>
            </a:r>
            <a:r>
              <a:rPr spc="-218" dirty="0"/>
              <a:t>a</a:t>
            </a:r>
            <a:r>
              <a:rPr spc="-69" dirty="0"/>
              <a:t>r</a:t>
            </a:r>
            <a:r>
              <a:rPr spc="-59" dirty="0"/>
              <a:t>c</a:t>
            </a:r>
            <a:r>
              <a:rPr spc="-129" dirty="0"/>
              <a:t>h</a:t>
            </a:r>
            <a:r>
              <a:rPr spc="59" dirty="0"/>
              <a:t> </a:t>
            </a:r>
            <a:r>
              <a:rPr spc="-109" dirty="0"/>
              <a:t>q</a:t>
            </a:r>
            <a:r>
              <a:rPr spc="-129" dirty="0"/>
              <a:t>u</a:t>
            </a:r>
            <a:r>
              <a:rPr spc="-238" dirty="0"/>
              <a:t>e</a:t>
            </a:r>
            <a:r>
              <a:rPr spc="-178" dirty="0"/>
              <a:t>s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129" dirty="0"/>
              <a:t>on</a:t>
            </a:r>
          </a:p>
        </p:txBody>
      </p:sp>
      <p:sp>
        <p:nvSpPr>
          <p:cNvPr id="4" name="object 4"/>
          <p:cNvSpPr/>
          <p:nvPr/>
        </p:nvSpPr>
        <p:spPr>
          <a:xfrm>
            <a:off x="557542" y="2219586"/>
            <a:ext cx="129437" cy="12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542" y="2717700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2486" y="3394869"/>
            <a:ext cx="104309" cy="104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2486" y="3695791"/>
            <a:ext cx="104309" cy="104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542" y="4086700"/>
            <a:ext cx="129437" cy="12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7542" y="4868961"/>
            <a:ext cx="129437" cy="12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9238" y="2115568"/>
            <a:ext cx="7351726" cy="3057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4"/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srgbClr val="BC1919"/>
                </a:solidFill>
                <a:latin typeface="Lucida Sans Unicode"/>
                <a:cs typeface="Lucida Sans Unicode"/>
              </a:rPr>
              <a:t>c</a:t>
            </a:r>
            <a:r>
              <a:rPr sz="2200" spc="-89" dirty="0">
                <a:solidFill>
                  <a:srgbClr val="BC1919"/>
                </a:solidFill>
                <a:latin typeface="Lucida Sans Unicode"/>
                <a:cs typeface="Lucida Sans Unicode"/>
              </a:rPr>
              <a:t>ri</a:t>
            </a:r>
            <a:r>
              <a:rPr sz="2200" spc="-188" dirty="0">
                <a:solidFill>
                  <a:srgbClr val="BC1919"/>
                </a:solidFill>
                <a:latin typeface="Lucida Sans Unicode"/>
                <a:cs typeface="Lucida Sans Unicode"/>
              </a:rPr>
              <a:t>m</a:t>
            </a:r>
            <a:r>
              <a:rPr sz="2200" spc="-89" dirty="0">
                <a:solidFill>
                  <a:srgbClr val="BC1919"/>
                </a:solidFill>
                <a:latin typeface="Lucida Sans Unicode"/>
                <a:cs typeface="Lucida Sans Unicode"/>
              </a:rPr>
              <a:t>i</a:t>
            </a:r>
            <a:r>
              <a:rPr sz="2200" spc="-159" dirty="0">
                <a:solidFill>
                  <a:srgbClr val="BC1919"/>
                </a:solidFill>
                <a:latin typeface="Lucida Sans Unicode"/>
                <a:cs typeface="Lucida Sans Unicode"/>
              </a:rPr>
              <a:t>n</a:t>
            </a:r>
            <a:r>
              <a:rPr sz="2200" spc="-89" dirty="0">
                <a:solidFill>
                  <a:srgbClr val="BC1919"/>
                </a:solidFill>
                <a:latin typeface="Lucida Sans Unicode"/>
                <a:cs typeface="Lucida Sans Unicode"/>
              </a:rPr>
              <a:t>al</a:t>
            </a:r>
            <a:r>
              <a:rPr sz="2200" spc="99" dirty="0">
                <a:solidFill>
                  <a:srgbClr val="BC1919"/>
                </a:solidFill>
                <a:latin typeface="Lucida Sans Unicode"/>
                <a:cs typeface="Lucida Sans Unicode"/>
              </a:rPr>
              <a:t> </a:t>
            </a:r>
            <a:r>
              <a:rPr sz="2200" spc="-109" dirty="0">
                <a:solidFill>
                  <a:srgbClr val="BC1919"/>
                </a:solidFill>
                <a:latin typeface="Lucida Sans Unicode"/>
                <a:cs typeface="Lucida Sans Unicode"/>
              </a:rPr>
              <a:t>b</a:t>
            </a:r>
            <a:r>
              <a:rPr sz="2200" spc="-129" dirty="0">
                <a:solidFill>
                  <a:srgbClr val="BC1919"/>
                </a:solidFill>
                <a:latin typeface="Lucida Sans Unicode"/>
                <a:cs typeface="Lucida Sans Unicode"/>
              </a:rPr>
              <a:t>e</a:t>
            </a:r>
            <a:r>
              <a:rPr sz="2200" spc="-159" dirty="0">
                <a:solidFill>
                  <a:srgbClr val="BC1919"/>
                </a:solidFill>
                <a:latin typeface="Lucida Sans Unicode"/>
                <a:cs typeface="Lucida Sans Unicode"/>
              </a:rPr>
              <a:t>h</a:t>
            </a:r>
            <a:r>
              <a:rPr sz="2200" spc="-69" dirty="0">
                <a:solidFill>
                  <a:srgbClr val="BC1919"/>
                </a:solidFill>
                <a:latin typeface="Lucida Sans Unicode"/>
                <a:cs typeface="Lucida Sans Unicode"/>
              </a:rPr>
              <a:t>avi</a:t>
            </a:r>
            <a:r>
              <a:rPr sz="2200" spc="-149" dirty="0">
                <a:solidFill>
                  <a:srgbClr val="BC1919"/>
                </a:solidFill>
                <a:latin typeface="Lucida Sans Unicode"/>
                <a:cs typeface="Lucida Sans Unicode"/>
              </a:rPr>
              <a:t>ou</a:t>
            </a:r>
            <a:r>
              <a:rPr sz="2200" spc="-89" dirty="0">
                <a:solidFill>
                  <a:srgbClr val="BC1919"/>
                </a:solidFill>
                <a:latin typeface="Lucida Sans Unicode"/>
                <a:cs typeface="Lucida Sans Unicode"/>
              </a:rPr>
              <a:t>r</a:t>
            </a:r>
            <a:r>
              <a:rPr sz="2200" spc="30" dirty="0">
                <a:solidFill>
                  <a:srgbClr val="BC1919"/>
                </a:solidFill>
                <a:latin typeface="Lucida Sans Unicode"/>
                <a:cs typeface="Lucida Sans Unicode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bu</a:t>
            </a:r>
            <a:r>
              <a:rPr sz="2200" i="1" spc="-89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200" i="1" spc="-169" dirty="0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z="2200" i="1" spc="-89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2200" i="1" spc="-30" dirty="0">
                <a:solidFill>
                  <a:prstClr val="black"/>
                </a:solidFill>
                <a:latin typeface="Trebuchet MS"/>
                <a:cs typeface="Trebuchet MS"/>
              </a:rPr>
              <a:t>g</a:t>
            </a:r>
            <a:r>
              <a:rPr sz="22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6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i="1" spc="-149" dirty="0">
                <a:solidFill>
                  <a:prstClr val="black"/>
                </a:solidFill>
                <a:latin typeface="Trebuchet MS"/>
                <a:cs typeface="Trebuchet MS"/>
              </a:rPr>
              <a:t>tol</a:t>
            </a:r>
            <a:r>
              <a:rPr sz="2200" i="1" spc="-226" dirty="0">
                <a:solidFill>
                  <a:prstClr val="black"/>
                </a:solidFill>
                <a:latin typeface="Trebuchet MS"/>
                <a:cs typeface="Trebuchet MS"/>
              </a:rPr>
              <a:t>e</a:t>
            </a:r>
            <a:r>
              <a:rPr sz="2200" i="1" spc="-89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22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59" dirty="0">
                <a:solidFill>
                  <a:prstClr val="black"/>
                </a:solidFill>
                <a:latin typeface="Trebuchet MS"/>
                <a:cs typeface="Trebuchet MS"/>
              </a:rPr>
              <a:t>g</a:t>
            </a:r>
            <a:r>
              <a:rPr sz="2200" i="1" spc="-10" dirty="0">
                <a:solidFill>
                  <a:prstClr val="black"/>
                </a:solidFill>
                <a:latin typeface="Trebuchet MS"/>
                <a:cs typeface="Trebuchet MS"/>
              </a:rPr>
              <a:t>o</a:t>
            </a:r>
            <a:r>
              <a:rPr sz="2200" i="1" spc="-40" dirty="0">
                <a:solidFill>
                  <a:prstClr val="black"/>
                </a:solidFill>
                <a:latin typeface="Trebuchet MS"/>
                <a:cs typeface="Trebuchet MS"/>
              </a:rPr>
              <a:t>o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d</a:t>
            </a:r>
            <a:r>
              <a:rPr sz="2200" i="1" spc="-6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814" marR="152371">
              <a:lnSpc>
                <a:spcPts val="2379"/>
              </a:lnSpc>
              <a:spcBef>
                <a:spcPts val="1586"/>
              </a:spcBef>
            </a:pP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4928">
              <a:lnSpc>
                <a:spcPts val="2379"/>
              </a:lnSpc>
              <a:spcBef>
                <a:spcPts val="307"/>
              </a:spcBef>
            </a:pPr>
            <a:r>
              <a:rPr sz="2000" spc="218" dirty="0">
                <a:solidFill>
                  <a:srgbClr val="BC1919"/>
                </a:solidFill>
                <a:latin typeface="Lucida Sans Unicode"/>
                <a:cs typeface="Lucida Sans Unicode"/>
              </a:rPr>
              <a:t>M</a:t>
            </a:r>
            <a:r>
              <a:rPr sz="2000" spc="-208" dirty="0">
                <a:solidFill>
                  <a:srgbClr val="BC1919"/>
                </a:solidFill>
                <a:latin typeface="Lucida Sans Unicode"/>
                <a:cs typeface="Lucida Sans Unicode"/>
              </a:rPr>
              <a:t>o</a:t>
            </a:r>
            <a:r>
              <a:rPr sz="2000" spc="-89" dirty="0">
                <a:solidFill>
                  <a:srgbClr val="BC1919"/>
                </a:solidFill>
                <a:latin typeface="Lucida Sans Unicode"/>
                <a:cs typeface="Lucida Sans Unicode"/>
              </a:rPr>
              <a:t>r</a:t>
            </a:r>
            <a:r>
              <a:rPr sz="2000" spc="-69" dirty="0">
                <a:solidFill>
                  <a:srgbClr val="BC1919"/>
                </a:solidFill>
                <a:latin typeface="Lucida Sans Unicode"/>
                <a:cs typeface="Lucida Sans Unicode"/>
              </a:rPr>
              <a:t>al</a:t>
            </a:r>
            <a:r>
              <a:rPr sz="2000" spc="-79" dirty="0">
                <a:solidFill>
                  <a:srgbClr val="BC1919"/>
                </a:solidFill>
                <a:latin typeface="Lucida Sans Unicode"/>
                <a:cs typeface="Lucida Sans Unicode"/>
              </a:rPr>
              <a:t>i</a:t>
            </a:r>
            <a:r>
              <a:rPr sz="2000" spc="-10" dirty="0">
                <a:solidFill>
                  <a:srgbClr val="BC1919"/>
                </a:solidFill>
                <a:latin typeface="Lucida Sans Unicode"/>
                <a:cs typeface="Lucida Sans Unicode"/>
              </a:rPr>
              <a:t>t</a:t>
            </a:r>
            <a:r>
              <a:rPr sz="2000" spc="-59" dirty="0">
                <a:solidFill>
                  <a:srgbClr val="BC1919"/>
                </a:solidFill>
                <a:latin typeface="Lucida Sans Unicode"/>
                <a:cs typeface="Lucida Sans Unicode"/>
              </a:rPr>
              <a:t>y</a:t>
            </a:r>
            <a:r>
              <a:rPr sz="2000" spc="30" dirty="0">
                <a:solidFill>
                  <a:srgbClr val="BC1919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814" indent="540145">
              <a:lnSpc>
                <a:spcPts val="2379"/>
              </a:lnSpc>
            </a:pP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srgbClr val="BC1919"/>
                </a:solidFill>
                <a:latin typeface="Lucida Sans Unicode"/>
                <a:cs typeface="Lucida Sans Unicode"/>
              </a:rPr>
              <a:t>n</a:t>
            </a:r>
            <a:r>
              <a:rPr sz="2000" spc="-109" dirty="0">
                <a:solidFill>
                  <a:srgbClr val="BC1919"/>
                </a:solidFill>
                <a:latin typeface="Lucida Sans Unicode"/>
                <a:cs typeface="Lucida Sans Unicode"/>
              </a:rPr>
              <a:t>ee</a:t>
            </a:r>
            <a:r>
              <a:rPr sz="2000" spc="-159" dirty="0">
                <a:solidFill>
                  <a:srgbClr val="BC1919"/>
                </a:solidFill>
                <a:latin typeface="Lucida Sans Unicode"/>
                <a:cs typeface="Lucida Sans Unicode"/>
              </a:rPr>
              <a:t>d</a:t>
            </a:r>
            <a:r>
              <a:rPr sz="2000" spc="30" dirty="0">
                <a:solidFill>
                  <a:srgbClr val="BC1919"/>
                </a:solidFill>
                <a:latin typeface="Lucida Sans Unicode"/>
                <a:cs typeface="Lucida Sans Unicode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xy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40" dirty="0">
                <a:solidFill>
                  <a:prstClr val="black"/>
                </a:solidFill>
                <a:latin typeface="Trebuchet MS"/>
                <a:cs typeface="Trebuchet MS"/>
              </a:rPr>
              <a:t>b</a:t>
            </a:r>
            <a:r>
              <a:rPr sz="2000" i="1" spc="-198" dirty="0">
                <a:solidFill>
                  <a:prstClr val="black"/>
                </a:solidFill>
                <a:latin typeface="Trebuchet MS"/>
                <a:cs typeface="Trebuchet MS"/>
              </a:rPr>
              <a:t>e</a:t>
            </a:r>
            <a:r>
              <a:rPr sz="2000" i="1" spc="-69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2000" i="1" spc="-198" dirty="0">
                <a:solidFill>
                  <a:prstClr val="black"/>
                </a:solidFill>
                <a:latin typeface="Trebuchet MS"/>
                <a:cs typeface="Trebuchet MS"/>
              </a:rPr>
              <a:t>e</a:t>
            </a:r>
            <a:r>
              <a:rPr sz="2000" i="1" spc="-178" dirty="0">
                <a:solidFill>
                  <a:prstClr val="black"/>
                </a:solidFill>
                <a:latin typeface="Trebuchet MS"/>
                <a:cs typeface="Trebuchet MS"/>
              </a:rPr>
              <a:t>fi</a:t>
            </a:r>
            <a:r>
              <a:rPr sz="2000" i="1" spc="-12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000" i="1" spc="-50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0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-149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20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-40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r>
              <a:rPr sz="2000" i="1" spc="-169" dirty="0">
                <a:solidFill>
                  <a:prstClr val="black"/>
                </a:solidFill>
                <a:latin typeface="Trebuchet MS"/>
                <a:cs typeface="Trebuchet MS"/>
              </a:rPr>
              <a:t>r</a:t>
            </a:r>
            <a:r>
              <a:rPr sz="2000" i="1" spc="-149" dirty="0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z="2000" i="1" spc="-89" dirty="0">
                <a:solidFill>
                  <a:prstClr val="black"/>
                </a:solidFill>
                <a:latin typeface="Trebuchet MS"/>
                <a:cs typeface="Trebuchet MS"/>
              </a:rPr>
              <a:t>m</a:t>
            </a:r>
            <a:r>
              <a:rPr sz="2000" i="1" spc="-198" dirty="0">
                <a:solidFill>
                  <a:prstClr val="black"/>
                </a:solidFill>
                <a:latin typeface="Trebuchet MS"/>
                <a:cs typeface="Trebuchet MS"/>
              </a:rPr>
              <a:t>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814">
              <a:spcBef>
                <a:spcPts val="694"/>
              </a:spcBef>
            </a:pPr>
            <a:r>
              <a:rPr sz="2200" spc="69" dirty="0">
                <a:solidFill>
                  <a:srgbClr val="BC1919"/>
                </a:solidFill>
                <a:latin typeface="Lucida Sans Unicode"/>
                <a:cs typeface="Lucida Sans Unicode"/>
              </a:rPr>
              <a:t>A</a:t>
            </a:r>
            <a:r>
              <a:rPr sz="2200" spc="-149" dirty="0">
                <a:solidFill>
                  <a:srgbClr val="BC1919"/>
                </a:solidFill>
                <a:latin typeface="Lucida Sans Unicode"/>
                <a:cs typeface="Lucida Sans Unicode"/>
              </a:rPr>
              <a:t>ge</a:t>
            </a:r>
            <a:r>
              <a:rPr sz="2200" spc="30" dirty="0">
                <a:solidFill>
                  <a:srgbClr val="BC1919"/>
                </a:solidFill>
                <a:latin typeface="Lucida Sans Unicode"/>
                <a:cs typeface="Lucida Sans Unicode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14"/>
            <a:r>
              <a:rPr sz="2200" spc="79" dirty="0">
                <a:solidFill>
                  <a:prstClr val="black"/>
                </a:solidFill>
                <a:latin typeface="Lucida Sans Unicode"/>
                <a:cs typeface="Lucida Sans Unicode"/>
              </a:rPr>
              <a:t>D</a:t>
            </a:r>
            <a:r>
              <a:rPr sz="2200" spc="-10" dirty="0">
                <a:solidFill>
                  <a:prstClr val="black"/>
                </a:solidFill>
                <a:latin typeface="Lucida Sans Unicode"/>
                <a:cs typeface="Lucida Sans Unicode"/>
              </a:rPr>
              <a:t>at</a:t>
            </a:r>
            <a:r>
              <a:rPr sz="2200" spc="-79" dirty="0">
                <a:solidFill>
                  <a:prstClr val="black"/>
                </a:solidFill>
                <a:latin typeface="Lucida Sans Unicode"/>
                <a:cs typeface="Lucida Sans Unicode"/>
              </a:rPr>
              <a:t>a</a:t>
            </a:r>
            <a:r>
              <a:rPr sz="2200" spc="30" dirty="0">
                <a:solidFill>
                  <a:prstClr val="black"/>
                </a:solidFill>
                <a:latin typeface="Lucida Sans Unicode"/>
                <a:cs typeface="Lucida Sans Unicode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3-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87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Trebuchet MS"/>
                <a:cs typeface="Trebuchet MS"/>
              </a:rPr>
              <a:t>n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-7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2549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4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4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4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369503" y="6643827"/>
            <a:ext cx="4760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79"/>
            <a:r>
              <a:rPr lang="en-GB" spc="-129" dirty="0"/>
              <a:t>2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 dirty="0"/>
              <a:t>22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9000"/>
            <a:ext cx="6849000" cy="68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81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 dirty="0"/>
              <a:t>23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0"/>
            <a:ext cx="684000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64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</a:t>
            </a:r>
          </a:p>
          <a:p>
            <a:r>
              <a:rPr lang="en-US" altLang="nl-NL">
                <a:solidFill>
                  <a:srgbClr val="A09781"/>
                </a:solidFill>
              </a:rPr>
              <a:t>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00" y="549000"/>
            <a:ext cx="8229600" cy="1066800"/>
          </a:xfrm>
        </p:spPr>
        <p:txBody>
          <a:bodyPr/>
          <a:lstStyle/>
          <a:p>
            <a:r>
              <a:rPr lang="nl-NL" altLang="nl-NL"/>
              <a:t>Conclusions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000" y="1449000"/>
            <a:ext cx="8229600" cy="504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altLang="nl-NL" sz="2800" dirty="0">
                <a:latin typeface="+mj-lt"/>
              </a:rPr>
              <a:t>Best performers</a:t>
            </a:r>
          </a:p>
          <a:p>
            <a:pPr lvl="1">
              <a:lnSpc>
                <a:spcPct val="90000"/>
              </a:lnSpc>
            </a:pPr>
            <a:r>
              <a:rPr lang="nl-NL" altLang="nl-NL" sz="2400" dirty="0">
                <a:latin typeface="+mj-lt"/>
              </a:rPr>
              <a:t>General </a:t>
            </a:r>
            <a:r>
              <a:rPr lang="nl-NL" altLang="nl-NL" sz="2400" dirty="0" err="1">
                <a:latin typeface="+mj-lt"/>
              </a:rPr>
              <a:t>recidivism</a:t>
            </a:r>
            <a:r>
              <a:rPr lang="nl-NL" altLang="nl-NL" sz="2400" dirty="0">
                <a:latin typeface="+mj-lt"/>
              </a:rPr>
              <a:t>: </a:t>
            </a:r>
            <a:r>
              <a:rPr lang="nl-NL" altLang="nl-NL" sz="2400" dirty="0" err="1">
                <a:latin typeface="+mj-lt"/>
              </a:rPr>
              <a:t>logistic</a:t>
            </a:r>
            <a:r>
              <a:rPr lang="nl-NL" altLang="nl-NL" sz="2400" dirty="0">
                <a:latin typeface="+mj-lt"/>
              </a:rPr>
              <a:t> </a:t>
            </a:r>
            <a:r>
              <a:rPr lang="nl-NL" altLang="nl-NL" sz="2400" dirty="0" err="1">
                <a:latin typeface="+mj-lt"/>
              </a:rPr>
              <a:t>regression</a:t>
            </a:r>
            <a:endParaRPr lang="nl-NL" altLang="nl-NL" sz="2400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nl-NL" altLang="nl-NL" sz="2400" dirty="0">
                <a:latin typeface="+mj-lt"/>
              </a:rPr>
              <a:t>Violent </a:t>
            </a:r>
            <a:r>
              <a:rPr lang="nl-NL" altLang="nl-NL" sz="2400" dirty="0" err="1">
                <a:latin typeface="+mj-lt"/>
              </a:rPr>
              <a:t>recidivism</a:t>
            </a:r>
            <a:r>
              <a:rPr lang="nl-NL" altLang="nl-NL" sz="2400" dirty="0">
                <a:latin typeface="+mj-lt"/>
              </a:rPr>
              <a:t>: </a:t>
            </a:r>
            <a:r>
              <a:rPr lang="nl-NL" altLang="nl-NL" sz="2400" err="1">
                <a:latin typeface="+mj-lt"/>
              </a:rPr>
              <a:t>logistic</a:t>
            </a:r>
            <a:r>
              <a:rPr lang="nl-NL" altLang="nl-NL" sz="2400">
                <a:latin typeface="+mj-lt"/>
              </a:rPr>
              <a:t> regression (cal.)</a:t>
            </a:r>
            <a:endParaRPr lang="nl-NL" altLang="nl-NL" sz="2400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nl-NL" altLang="nl-NL" sz="2400" dirty="0" err="1">
                <a:latin typeface="+mj-lt"/>
              </a:rPr>
              <a:t>Sexual</a:t>
            </a:r>
            <a:r>
              <a:rPr lang="nl-NL" altLang="nl-NL" sz="2400" dirty="0">
                <a:latin typeface="+mj-lt"/>
              </a:rPr>
              <a:t> </a:t>
            </a:r>
            <a:r>
              <a:rPr lang="nl-NL" altLang="nl-NL" sz="2400" dirty="0" err="1">
                <a:latin typeface="+mj-lt"/>
              </a:rPr>
              <a:t>recidivism</a:t>
            </a:r>
            <a:r>
              <a:rPr lang="nl-NL" altLang="nl-NL" sz="2400">
                <a:latin typeface="+mj-lt"/>
              </a:rPr>
              <a:t>: LDA (cal.)</a:t>
            </a:r>
            <a:br>
              <a:rPr lang="nl-NL" altLang="nl-NL" sz="2400" dirty="0">
                <a:latin typeface="+mj-lt"/>
              </a:rPr>
            </a:br>
            <a:endParaRPr lang="nl-NL" altLang="nl-NL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altLang="nl-NL">
              <a:latin typeface="+mj-lt"/>
            </a:endParaRPr>
          </a:p>
          <a:p>
            <a:pPr>
              <a:lnSpc>
                <a:spcPct val="90000"/>
              </a:lnSpc>
            </a:pPr>
            <a:endParaRPr lang="en-US" altLang="nl-NL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altLang="nl-NL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altLang="nl-NL" dirty="0">
              <a:latin typeface="+mj-lt"/>
            </a:endParaRPr>
          </a:p>
          <a:p>
            <a:pPr>
              <a:lnSpc>
                <a:spcPct val="90000"/>
              </a:lnSpc>
            </a:pPr>
            <a:endParaRPr lang="nl-NL" altLang="nl-NL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nl-NL" altLang="nl-NL" dirty="0">
                <a:latin typeface="+mj-lt"/>
              </a:rPr>
              <a:t>LDA top 2 in </a:t>
            </a:r>
            <a:r>
              <a:rPr lang="nl-NL" altLang="nl-NL" dirty="0" err="1">
                <a:latin typeface="+mj-lt"/>
              </a:rPr>
              <a:t>all</a:t>
            </a:r>
            <a:r>
              <a:rPr lang="nl-NL" altLang="nl-NL" dirty="0">
                <a:latin typeface="+mj-lt"/>
              </a:rPr>
              <a:t> data sets; 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nl-NL" altLang="nl-NL" dirty="0">
                <a:latin typeface="+mj-lt"/>
              </a:rPr>
              <a:t>  routine </a:t>
            </a:r>
            <a:r>
              <a:rPr lang="nl-NL" altLang="nl-NL" dirty="0" err="1">
                <a:latin typeface="+mj-lt"/>
              </a:rPr>
              <a:t>application</a:t>
            </a:r>
            <a:r>
              <a:rPr lang="nl-NL" altLang="nl-NL" dirty="0">
                <a:latin typeface="+mj-lt"/>
              </a:rPr>
              <a:t> </a:t>
            </a:r>
            <a:r>
              <a:rPr lang="nl-NL" altLang="nl-NL" dirty="0" err="1">
                <a:latin typeface="+mj-lt"/>
              </a:rPr>
              <a:t>advised</a:t>
            </a:r>
            <a:endParaRPr lang="nl-NL" altLang="nl-NL" dirty="0">
              <a:latin typeface="+mj-lt"/>
            </a:endParaRPr>
          </a:p>
          <a:p>
            <a:pPr marL="109728" indent="0">
              <a:lnSpc>
                <a:spcPct val="90000"/>
              </a:lnSpc>
              <a:buNone/>
            </a:pPr>
            <a:endParaRPr lang="nl-NL" altLang="nl-NL" sz="28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13151"/>
              </p:ext>
            </p:extLst>
          </p:nvPr>
        </p:nvGraphicFramePr>
        <p:xfrm>
          <a:off x="612000" y="3069000"/>
          <a:ext cx="7350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AUC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RMSE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ACC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SAR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General: logreg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.776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.430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.728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.692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Violence:</a:t>
                      </a:r>
                      <a:r>
                        <a:rPr lang="en-US" baseline="0">
                          <a:latin typeface="+mj-lt"/>
                        </a:rPr>
                        <a:t> logreg cal.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.739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.396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.781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.708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Sexual:</a:t>
                      </a:r>
                      <a:r>
                        <a:rPr lang="en-US" baseline="0">
                          <a:latin typeface="+mj-lt"/>
                        </a:rPr>
                        <a:t> </a:t>
                      </a:r>
                      <a:br>
                        <a:rPr lang="en-US" baseline="0">
                          <a:latin typeface="+mj-lt"/>
                        </a:rPr>
                      </a:br>
                      <a:r>
                        <a:rPr lang="en-US" baseline="0">
                          <a:latin typeface="+mj-lt"/>
                        </a:rPr>
                        <a:t>LDA cal.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.725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.202</a:t>
                      </a:r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.955</a:t>
                      </a:r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.826</a:t>
                      </a:r>
                      <a:endParaRPr lang="nl-NL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170627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>
                <a:solidFill>
                  <a:srgbClr val="A09781"/>
                </a:solidFill>
              </a:rPr>
              <a:t>RSS webinar </a:t>
            </a:r>
          </a:p>
          <a:p>
            <a:r>
              <a:rPr lang="en-US" altLang="nl-NL">
                <a:solidFill>
                  <a:srgbClr val="A09781"/>
                </a:solidFill>
              </a:rPr>
              <a:t>November 20th 2014</a:t>
            </a:r>
            <a:endParaRPr lang="nl-NL" altLang="nl-NL">
              <a:solidFill>
                <a:srgbClr val="A09781"/>
              </a:solidFill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/>
              <a:t>Conclusions</a:t>
            </a:r>
            <a:endParaRPr lang="nl-NL" altLang="nl-NL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000"/>
            <a:ext cx="8229600" cy="45855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nl-NL" altLang="nl-NL" sz="2900" dirty="0">
                <a:latin typeface="+mj-lt"/>
              </a:rPr>
              <a:t>Standard </a:t>
            </a:r>
            <a:r>
              <a:rPr lang="nl-NL" altLang="nl-NL" sz="2900" err="1">
                <a:latin typeface="+mj-lt"/>
              </a:rPr>
              <a:t>statistical</a:t>
            </a:r>
            <a:r>
              <a:rPr lang="nl-NL" altLang="nl-NL" sz="2900">
                <a:latin typeface="+mj-lt"/>
              </a:rPr>
              <a:t> modelling:</a:t>
            </a:r>
            <a:br>
              <a:rPr lang="nl-NL" altLang="nl-NL" sz="2900" dirty="0">
                <a:latin typeface="+mj-lt"/>
              </a:rPr>
            </a:br>
            <a:r>
              <a:rPr lang="nl-NL" altLang="nl-NL" sz="2900" dirty="0">
                <a:latin typeface="+mj-lt"/>
              </a:rPr>
              <a:t>- non-</a:t>
            </a:r>
            <a:r>
              <a:rPr lang="nl-NL" altLang="nl-NL" sz="2900" dirty="0" err="1">
                <a:latin typeface="+mj-lt"/>
              </a:rPr>
              <a:t>linearity</a:t>
            </a:r>
            <a:r>
              <a:rPr lang="nl-NL" altLang="nl-NL" sz="2900" dirty="0">
                <a:latin typeface="+mj-lt"/>
              </a:rPr>
              <a:t> checks (e.g. GAM)</a:t>
            </a:r>
            <a:br>
              <a:rPr lang="nl-NL" altLang="nl-NL" sz="2900" dirty="0">
                <a:latin typeface="+mj-lt"/>
              </a:rPr>
            </a:br>
            <a:r>
              <a:rPr lang="nl-NL" altLang="nl-NL" sz="2900" dirty="0">
                <a:latin typeface="+mj-lt"/>
              </a:rPr>
              <a:t>- </a:t>
            </a:r>
            <a:r>
              <a:rPr lang="nl-NL" altLang="nl-NL" sz="2900" dirty="0" err="1">
                <a:latin typeface="+mj-lt"/>
              </a:rPr>
              <a:t>transform</a:t>
            </a:r>
            <a:r>
              <a:rPr lang="nl-NL" altLang="nl-NL" sz="2900" dirty="0">
                <a:latin typeface="+mj-lt"/>
              </a:rPr>
              <a:t> </a:t>
            </a:r>
            <a:r>
              <a:rPr lang="nl-NL" altLang="nl-NL" sz="2900" dirty="0" err="1">
                <a:latin typeface="+mj-lt"/>
              </a:rPr>
              <a:t>covariates</a:t>
            </a:r>
            <a:r>
              <a:rPr lang="nl-NL" altLang="nl-NL" sz="2900" dirty="0">
                <a:latin typeface="+mj-lt"/>
              </a:rPr>
              <a:t> / </a:t>
            </a:r>
            <a:r>
              <a:rPr lang="nl-NL" altLang="nl-NL" sz="2900" dirty="0" err="1">
                <a:latin typeface="+mj-lt"/>
              </a:rPr>
              <a:t>add</a:t>
            </a:r>
            <a:r>
              <a:rPr lang="nl-NL" altLang="nl-NL" sz="2900" dirty="0">
                <a:latin typeface="+mj-lt"/>
              </a:rPr>
              <a:t> </a:t>
            </a:r>
            <a:r>
              <a:rPr lang="nl-NL" altLang="nl-NL" sz="2900" dirty="0" err="1">
                <a:latin typeface="+mj-lt"/>
              </a:rPr>
              <a:t>quadratic</a:t>
            </a:r>
            <a:r>
              <a:rPr lang="nl-NL" altLang="nl-NL" sz="2900" dirty="0">
                <a:latin typeface="+mj-lt"/>
              </a:rPr>
              <a:t> </a:t>
            </a:r>
            <a:r>
              <a:rPr lang="nl-NL" altLang="nl-NL" sz="2900" dirty="0" err="1">
                <a:latin typeface="+mj-lt"/>
              </a:rPr>
              <a:t>terms</a:t>
            </a:r>
            <a:endParaRPr lang="nl-NL" altLang="nl-NL" sz="2900" dirty="0">
              <a:latin typeface="+mj-lt"/>
            </a:endParaRPr>
          </a:p>
          <a:p>
            <a:pPr marL="109728" indent="0">
              <a:buNone/>
            </a:pPr>
            <a:endParaRPr lang="nl-NL" altLang="nl-NL" sz="2900" dirty="0">
              <a:latin typeface="+mj-lt"/>
            </a:endParaRPr>
          </a:p>
          <a:p>
            <a:pPr marL="109728" indent="0">
              <a:buNone/>
            </a:pPr>
            <a:r>
              <a:rPr lang="en-US" altLang="nl-NL" sz="2900" dirty="0">
                <a:latin typeface="+mj-lt"/>
              </a:rPr>
              <a:t>This study</a:t>
            </a:r>
            <a:r>
              <a:rPr lang="en-US" altLang="nl-NL" sz="2900">
                <a:latin typeface="+mj-lt"/>
              </a:rPr>
              <a:t>: transformed variables as input nonlinear models </a:t>
            </a:r>
            <a:endParaRPr lang="nl-NL" altLang="nl-NL" sz="2900" dirty="0">
              <a:latin typeface="+mj-lt"/>
            </a:endParaRPr>
          </a:p>
          <a:p>
            <a:pPr marL="109728" indent="0">
              <a:buNone/>
            </a:pPr>
            <a:r>
              <a:rPr lang="nl-NL" altLang="nl-NL" sz="2900" dirty="0">
                <a:latin typeface="+mj-lt"/>
              </a:rPr>
              <a:t>These data: no </a:t>
            </a:r>
            <a:r>
              <a:rPr lang="nl-NL" altLang="nl-NL" sz="2900" dirty="0" err="1">
                <a:latin typeface="+mj-lt"/>
              </a:rPr>
              <a:t>differences</a:t>
            </a:r>
            <a:r>
              <a:rPr lang="nl-NL" altLang="nl-NL" sz="2900" dirty="0">
                <a:latin typeface="+mj-lt"/>
              </a:rPr>
              <a:t> found </a:t>
            </a:r>
            <a:r>
              <a:rPr lang="nl-NL" altLang="nl-NL" sz="2900" dirty="0" err="1">
                <a:latin typeface="+mj-lt"/>
              </a:rPr>
              <a:t>with</a:t>
            </a:r>
            <a:r>
              <a:rPr lang="nl-NL" altLang="nl-NL" sz="2900" dirty="0">
                <a:latin typeface="+mj-lt"/>
              </a:rPr>
              <a:t> modern </a:t>
            </a:r>
            <a:r>
              <a:rPr lang="nl-NL" altLang="nl-NL" sz="2900" dirty="0" err="1">
                <a:latin typeface="+mj-lt"/>
              </a:rPr>
              <a:t>methods</a:t>
            </a:r>
            <a:endParaRPr lang="nl-NL" altLang="nl-NL" sz="2900" dirty="0">
              <a:latin typeface="+mj-lt"/>
            </a:endParaRPr>
          </a:p>
          <a:p>
            <a:pPr marL="109728" indent="0">
              <a:buNone/>
            </a:pPr>
            <a:endParaRPr lang="nl-NL" altLang="nl-NL" sz="2900" dirty="0">
              <a:latin typeface="+mj-lt"/>
            </a:endParaRPr>
          </a:p>
          <a:p>
            <a:pPr marL="109728" indent="0">
              <a:buNone/>
            </a:pPr>
            <a:r>
              <a:rPr lang="nl-NL" altLang="nl-NL" sz="2900" dirty="0" err="1">
                <a:latin typeface="+mj-lt"/>
              </a:rPr>
              <a:t>Observation</a:t>
            </a:r>
            <a:r>
              <a:rPr lang="nl-NL" altLang="nl-NL" sz="2900" dirty="0">
                <a:latin typeface="+mj-lt"/>
              </a:rPr>
              <a:t>: </a:t>
            </a:r>
          </a:p>
          <a:p>
            <a:r>
              <a:rPr lang="nl-NL" altLang="nl-NL" sz="2900" dirty="0">
                <a:latin typeface="+mj-lt"/>
              </a:rPr>
              <a:t>in </a:t>
            </a:r>
            <a:r>
              <a:rPr lang="nl-NL" altLang="nl-NL" sz="2900" dirty="0" err="1">
                <a:latin typeface="+mj-lt"/>
              </a:rPr>
              <a:t>comparison</a:t>
            </a:r>
            <a:r>
              <a:rPr lang="nl-NL" altLang="nl-NL" sz="2900" dirty="0">
                <a:latin typeface="+mj-lt"/>
              </a:rPr>
              <a:t> </a:t>
            </a:r>
            <a:r>
              <a:rPr lang="nl-NL" altLang="nl-NL" sz="2900">
                <a:latin typeface="+mj-lt"/>
              </a:rPr>
              <a:t>studies LDA/logreg vs ML:</a:t>
            </a:r>
            <a:endParaRPr lang="nl-NL" altLang="nl-NL" sz="2900" dirty="0">
              <a:latin typeface="+mj-lt"/>
            </a:endParaRPr>
          </a:p>
          <a:p>
            <a:pPr lvl="1"/>
            <a:r>
              <a:rPr lang="nl-NL" altLang="nl-NL" sz="2700">
                <a:latin typeface="+mj-lt"/>
              </a:rPr>
              <a:t>Any manually </a:t>
            </a:r>
            <a:r>
              <a:rPr lang="nl-NL" altLang="nl-NL" sz="2700" err="1">
                <a:latin typeface="+mj-lt"/>
              </a:rPr>
              <a:t>applied</a:t>
            </a:r>
            <a:r>
              <a:rPr lang="nl-NL" altLang="nl-NL" sz="2700">
                <a:latin typeface="+mj-lt"/>
              </a:rPr>
              <a:t> transformations?</a:t>
            </a:r>
            <a:endParaRPr lang="nl-NL" altLang="nl-NL" sz="2700" dirty="0">
              <a:latin typeface="+mj-lt"/>
            </a:endParaRPr>
          </a:p>
          <a:p>
            <a:pPr lvl="1"/>
            <a:r>
              <a:rPr lang="nl-NL" altLang="nl-NL" sz="2700">
                <a:latin typeface="+mj-lt"/>
              </a:rPr>
              <a:t>(Partial</a:t>
            </a:r>
            <a:r>
              <a:rPr lang="nl-NL" altLang="nl-NL" sz="2700" dirty="0">
                <a:latin typeface="+mj-lt"/>
              </a:rPr>
              <a:t>) source of performance </a:t>
            </a:r>
            <a:r>
              <a:rPr lang="nl-NL" altLang="nl-NL" sz="2700" err="1">
                <a:latin typeface="+mj-lt"/>
              </a:rPr>
              <a:t>difference</a:t>
            </a:r>
            <a:r>
              <a:rPr lang="nl-NL" altLang="nl-NL" sz="2700">
                <a:latin typeface="+mj-lt"/>
              </a:rPr>
              <a:t> methods</a:t>
            </a:r>
            <a:r>
              <a:rPr lang="nl-NL" altLang="nl-NL" sz="2700" dirty="0">
                <a:latin typeface="+mj-lt"/>
              </a:rPr>
              <a:t>?</a:t>
            </a:r>
          </a:p>
          <a:p>
            <a:pPr marL="109728" indent="0">
              <a:buNone/>
            </a:pPr>
            <a:endParaRPr lang="nl-NL" altLang="nl-NL" sz="2900" dirty="0">
              <a:latin typeface="+mj-lt"/>
            </a:endParaRPr>
          </a:p>
          <a:p>
            <a:endParaRPr lang="nl-NL" alt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263330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Conclusions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sz="2900">
                <a:latin typeface="+mj-lt"/>
              </a:rPr>
              <a:t>Limitations:</a:t>
            </a:r>
          </a:p>
          <a:p>
            <a:pPr marL="109728" indent="0">
              <a:buNone/>
            </a:pPr>
            <a:endParaRPr lang="nl-NL" altLang="nl-NL" sz="2900">
              <a:latin typeface="+mj-lt"/>
            </a:endParaRPr>
          </a:p>
          <a:p>
            <a:pPr lvl="2"/>
            <a:r>
              <a:rPr lang="nl-NL" altLang="nl-NL" sz="2600">
                <a:latin typeface="+mj-lt"/>
              </a:rPr>
              <a:t>Many </a:t>
            </a:r>
            <a:r>
              <a:rPr lang="nl-NL" altLang="nl-NL" sz="2600" dirty="0" err="1">
                <a:latin typeface="+mj-lt"/>
              </a:rPr>
              <a:t>variants</a:t>
            </a:r>
            <a:r>
              <a:rPr lang="nl-NL" altLang="nl-NL" sz="2600" dirty="0">
                <a:latin typeface="+mj-lt"/>
              </a:rPr>
              <a:t> of </a:t>
            </a:r>
            <a:r>
              <a:rPr lang="nl-NL" altLang="nl-NL" sz="2600">
                <a:latin typeface="+mj-lt"/>
              </a:rPr>
              <a:t>ML/DM algorithms</a:t>
            </a:r>
          </a:p>
          <a:p>
            <a:pPr lvl="2"/>
            <a:endParaRPr lang="nl-NL" altLang="nl-NL" sz="2600"/>
          </a:p>
          <a:p>
            <a:pPr lvl="2"/>
            <a:r>
              <a:rPr lang="nl-NL" altLang="nl-NL" sz="2600">
                <a:latin typeface="+mj-lt"/>
              </a:rPr>
              <a:t>In nonlinear models: bound to grid search; trying all computationally unfeasible</a:t>
            </a:r>
          </a:p>
          <a:p>
            <a:pPr lvl="2"/>
            <a:endParaRPr lang="nl-NL" altLang="nl-NL" sz="2600" dirty="0">
              <a:latin typeface="+mj-lt"/>
            </a:endParaRPr>
          </a:p>
          <a:p>
            <a:pPr lvl="2"/>
            <a:r>
              <a:rPr lang="nl-NL" altLang="nl-NL" sz="2600" dirty="0" err="1">
                <a:latin typeface="+mj-lt"/>
              </a:rPr>
              <a:t>Linear</a:t>
            </a:r>
            <a:r>
              <a:rPr lang="nl-NL" altLang="nl-NL" sz="2600" dirty="0">
                <a:latin typeface="+mj-lt"/>
              </a:rPr>
              <a:t> </a:t>
            </a:r>
            <a:r>
              <a:rPr lang="nl-NL" altLang="nl-NL" sz="2600" dirty="0" err="1">
                <a:latin typeface="+mj-lt"/>
              </a:rPr>
              <a:t>models</a:t>
            </a:r>
            <a:r>
              <a:rPr lang="nl-NL" altLang="nl-NL" sz="2600" dirty="0">
                <a:latin typeface="+mj-lt"/>
              </a:rPr>
              <a:t>: </a:t>
            </a:r>
            <a:r>
              <a:rPr lang="nl-NL" altLang="nl-NL" sz="2600" dirty="0" err="1">
                <a:latin typeface="+mj-lt"/>
              </a:rPr>
              <a:t>potential</a:t>
            </a:r>
            <a:r>
              <a:rPr lang="nl-NL" altLang="nl-NL" sz="2600" dirty="0">
                <a:latin typeface="+mj-lt"/>
              </a:rPr>
              <a:t> non-</a:t>
            </a:r>
            <a:r>
              <a:rPr lang="nl-NL" altLang="nl-NL" sz="2600" dirty="0" err="1">
                <a:latin typeface="+mj-lt"/>
              </a:rPr>
              <a:t>linear</a:t>
            </a:r>
            <a:r>
              <a:rPr lang="nl-NL" altLang="nl-NL" sz="2600" dirty="0">
                <a:latin typeface="+mj-lt"/>
              </a:rPr>
              <a:t> </a:t>
            </a:r>
            <a:r>
              <a:rPr lang="nl-NL" altLang="nl-NL" sz="2600" dirty="0" err="1">
                <a:latin typeface="+mj-lt"/>
              </a:rPr>
              <a:t>transformations</a:t>
            </a:r>
            <a:r>
              <a:rPr lang="nl-NL" altLang="nl-NL" sz="2600" dirty="0">
                <a:latin typeface="+mj-lt"/>
              </a:rPr>
              <a:t> of </a:t>
            </a:r>
            <a:r>
              <a:rPr lang="nl-NL" altLang="nl-NL" sz="2600" dirty="0" err="1">
                <a:latin typeface="+mj-lt"/>
              </a:rPr>
              <a:t>original</a:t>
            </a:r>
            <a:r>
              <a:rPr lang="nl-NL" altLang="nl-NL" sz="2600" dirty="0">
                <a:latin typeface="+mj-lt"/>
              </a:rPr>
              <a:t> </a:t>
            </a:r>
            <a:r>
              <a:rPr lang="nl-NL" altLang="nl-NL" sz="2600" dirty="0" err="1">
                <a:latin typeface="+mj-lt"/>
              </a:rPr>
              <a:t>continuous</a:t>
            </a:r>
            <a:r>
              <a:rPr lang="nl-NL" altLang="nl-NL" sz="2600" dirty="0">
                <a:latin typeface="+mj-lt"/>
              </a:rPr>
              <a:t> </a:t>
            </a:r>
            <a:r>
              <a:rPr lang="nl-NL" altLang="nl-NL" sz="2600" dirty="0" err="1">
                <a:latin typeface="+mj-lt"/>
              </a:rPr>
              <a:t>vars</a:t>
            </a:r>
            <a:endParaRPr lang="nl-NL" altLang="nl-NL" sz="2600" dirty="0">
              <a:latin typeface="+mj-lt"/>
            </a:endParaRPr>
          </a:p>
          <a:p>
            <a:pPr lvl="2"/>
            <a:endParaRPr lang="nl-NL" altLang="nl-NL" sz="2600" dirty="0">
              <a:latin typeface="+mj-lt"/>
            </a:endParaRPr>
          </a:p>
          <a:p>
            <a:pPr lvl="2"/>
            <a:endParaRPr lang="nl-NL" altLang="nl-NL" sz="2600" dirty="0"/>
          </a:p>
          <a:p>
            <a:pPr marL="109728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</a:t>
            </a:r>
          </a:p>
          <a:p>
            <a:r>
              <a:rPr lang="en-US">
                <a:solidFill>
                  <a:srgbClr val="A09781"/>
                </a:solidFill>
              </a:rPr>
              <a:t>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057940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3784"/>
            <a:ext cx="8229600" cy="1066800"/>
          </a:xfrm>
        </p:spPr>
        <p:txBody>
          <a:bodyPr/>
          <a:lstStyle/>
          <a:p>
            <a:r>
              <a:rPr lang="en-US" dirty="0"/>
              <a:t>Conclusions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252000" y="1449000"/>
                <a:ext cx="8684735" cy="5409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000" dirty="0">
                    <a:latin typeface="+mj-lt"/>
                  </a:rPr>
                  <a:t>Very different models, same performance, varying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l-NL" sz="300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latin typeface="+mj-lt"/>
                  </a:rPr>
                  <a:t> across models</a:t>
                </a:r>
              </a:p>
              <a:p>
                <a:r>
                  <a:rPr lang="en-US" sz="3000">
                    <a:latin typeface="+mj-lt"/>
                  </a:rPr>
                  <a:t>Alternative question:</a:t>
                </a:r>
                <a:endParaRPr lang="en-US" sz="3000" dirty="0">
                  <a:latin typeface="+mj-lt"/>
                </a:endParaRPr>
              </a:p>
              <a:p>
                <a:pPr marL="109728" indent="0">
                  <a:buNone/>
                </a:pPr>
                <a:r>
                  <a:rPr lang="en-US" sz="3000" dirty="0">
                    <a:latin typeface="+mj-lt"/>
                  </a:rPr>
                  <a:t>	which </a:t>
                </a:r>
                <a:r>
                  <a:rPr lang="en-US" sz="3000" i="1" dirty="0">
                    <a:latin typeface="+mj-lt"/>
                  </a:rPr>
                  <a:t>combination</a:t>
                </a:r>
                <a:r>
                  <a:rPr lang="en-US" sz="3000" dirty="0">
                    <a:latin typeface="+mj-lt"/>
                  </a:rPr>
                  <a:t> of models predicts best?</a:t>
                </a:r>
              </a:p>
              <a:p>
                <a:pPr marL="109728" indent="0">
                  <a:buNone/>
                </a:pPr>
                <a:endParaRPr lang="en-US" dirty="0">
                  <a:latin typeface="+mj-lt"/>
                </a:endParaRPr>
              </a:p>
              <a:p>
                <a:pPr lvl="1"/>
                <a:r>
                  <a:rPr lang="en-US" sz="3000" dirty="0">
                    <a:latin typeface="+mj-lt"/>
                  </a:rPr>
                  <a:t>Stacked </a:t>
                </a:r>
                <a:r>
                  <a:rPr lang="en-US" sz="3000" dirty="0" err="1">
                    <a:latin typeface="+mj-lt"/>
                  </a:rPr>
                  <a:t>generalisation</a:t>
                </a:r>
                <a:r>
                  <a:rPr lang="en-US" sz="3000" dirty="0">
                    <a:latin typeface="+mj-lt"/>
                  </a:rPr>
                  <a:t> (</a:t>
                </a:r>
                <a:r>
                  <a:rPr lang="en-US" sz="3000" dirty="0" err="1">
                    <a:latin typeface="+mj-lt"/>
                  </a:rPr>
                  <a:t>Wolpert</a:t>
                </a:r>
                <a:r>
                  <a:rPr lang="en-US" sz="3000" dirty="0">
                    <a:latin typeface="+mj-lt"/>
                  </a:rPr>
                  <a:t>, 1992)/ Stacking / blending:</a:t>
                </a:r>
              </a:p>
              <a:p>
                <a:pPr marL="978408" lvl="3" indent="0">
                  <a:buNone/>
                </a:pPr>
                <a:endParaRPr lang="en-US" sz="2900" dirty="0">
                  <a:latin typeface="+mj-lt"/>
                </a:endParaRPr>
              </a:p>
              <a:p>
                <a:pPr marL="978408" lvl="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nl-NL" sz="2900" i="1">
                            <a:latin typeface="Cambria Math"/>
                          </a:rPr>
                          <m:t>𝑠𝑡𝑎𝑐𝑘</m:t>
                        </m:r>
                      </m:sub>
                    </m:sSub>
                  </m:oMath>
                </a14:m>
                <a:r>
                  <a:rPr lang="en-US" sz="2900"/>
                  <a:t>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9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9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dirty="0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900" b="0" i="1" dirty="0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9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9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900" b="0" i="1" dirty="0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900" b="0" i="1" dirty="0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900" dirty="0">
                  <a:latin typeface="+mj-lt"/>
                </a:endParaRPr>
              </a:p>
              <a:p>
                <a:pPr marL="978408" lvl="3" indent="0">
                  <a:buNone/>
                </a:pPr>
                <a:r>
                  <a:rPr lang="en-US" sz="2900">
                    <a:latin typeface="+mj-lt"/>
                  </a:rPr>
                  <a:t>	</a:t>
                </a:r>
                <a:endParaRPr lang="en-US" sz="2900" dirty="0">
                  <a:latin typeface="+mj-lt"/>
                </a:endParaRPr>
              </a:p>
              <a:p>
                <a:pPr marL="914400" lvl="1" indent="-457200"/>
                <a:r>
                  <a:rPr lang="en-US" sz="3000">
                    <a:latin typeface="+mj-lt"/>
                  </a:rPr>
                  <a:t>&gt;= best </a:t>
                </a:r>
                <a:r>
                  <a:rPr lang="en-US" sz="3000" dirty="0">
                    <a:latin typeface="+mj-lt"/>
                  </a:rPr>
                  <a:t>model of subset</a:t>
                </a:r>
              </a:p>
              <a:p>
                <a:pPr marL="457200" lvl="1" indent="0">
                  <a:buNone/>
                </a:pPr>
                <a:r>
                  <a:rPr lang="en-US" sz="3000">
                    <a:latin typeface="+mj-lt"/>
                  </a:rPr>
                  <a:t>	Preliminary </a:t>
                </a:r>
                <a:r>
                  <a:rPr lang="en-US" sz="3000" dirty="0">
                    <a:latin typeface="+mj-lt"/>
                  </a:rPr>
                  <a:t>analyses confirm improvement</a:t>
                </a:r>
              </a:p>
              <a:p>
                <a:pPr marL="914400" lvl="1" indent="-457200"/>
                <a:r>
                  <a:rPr lang="en-US" sz="3000">
                    <a:latin typeface="+mj-lt"/>
                  </a:rPr>
                  <a:t>Disadvantage: less transparancy / slow</a:t>
                </a:r>
                <a:endParaRPr lang="en-US" sz="3000" dirty="0">
                  <a:latin typeface="+mj-lt"/>
                </a:endParaRPr>
              </a:p>
              <a:p>
                <a:pPr marL="978408" lvl="3" indent="0">
                  <a:buNone/>
                </a:pPr>
                <a:endParaRPr lang="nl-NL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000" y="1449000"/>
                <a:ext cx="8684735" cy="5409000"/>
              </a:xfrm>
              <a:blipFill rotWithShape="1">
                <a:blip r:embed="rId3"/>
                <a:stretch>
                  <a:fillRect t="-1804" r="-2456" b="-30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09781"/>
                </a:solidFill>
              </a:rPr>
              <a:t>RSS webinar </a:t>
            </a:r>
          </a:p>
          <a:p>
            <a:r>
              <a:rPr lang="en-US">
                <a:solidFill>
                  <a:srgbClr val="A09781"/>
                </a:solidFill>
              </a:rPr>
              <a:t>November 20th 2014</a:t>
            </a:r>
            <a:endParaRPr lang="nl-NL">
              <a:solidFill>
                <a:srgbClr val="A0978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27</a:t>
            </a:r>
          </a:p>
        </p:txBody>
      </p:sp>
      <p:sp>
        <p:nvSpPr>
          <p:cNvPr id="8" name="PIJL-RECHTS 7"/>
          <p:cNvSpPr/>
          <p:nvPr/>
        </p:nvSpPr>
        <p:spPr>
          <a:xfrm>
            <a:off x="2237325" y="4869000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58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We are now open for questions!</a:t>
            </a:r>
          </a:p>
          <a:p>
            <a:pPr algn="ctr"/>
            <a:endParaRPr lang="en-GB" dirty="0">
              <a:latin typeface="Arial" pitchFamily="34" charset="0"/>
            </a:endParaRP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Use the Q&amp;A icon (top of your screen) to write your question</a:t>
            </a:r>
          </a:p>
          <a:p>
            <a:pPr algn="ctr"/>
            <a:r>
              <a:rPr lang="en-GB" dirty="0">
                <a:latin typeface="Arial" pitchFamily="34" charset="0"/>
              </a:rPr>
              <a:t>or</a:t>
            </a: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Press *6 on your phone</a:t>
            </a:r>
          </a:p>
          <a:p>
            <a:pPr algn="ctr"/>
            <a:r>
              <a:rPr lang="en-GB" dirty="0">
                <a:latin typeface="Arial" pitchFamily="34" charset="0"/>
              </a:rPr>
              <a:t>(</a:t>
            </a:r>
            <a:r>
              <a:rPr lang="en-GB" sz="2800" dirty="0">
                <a:latin typeface="Arial" pitchFamily="34" charset="0"/>
              </a:rPr>
              <a:t>don’t forget to *6 again after speaking to mute)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483768" y="6237495"/>
            <a:ext cx="2133600" cy="365125"/>
          </a:xfrm>
        </p:spPr>
        <p:txBody>
          <a:bodyPr/>
          <a:lstStyle/>
          <a:p>
            <a:fld id="{C317C2E3-A953-4D53-BD96-4BF0F9C1BC50}" type="slidenum">
              <a:rPr lang="en-GB" sz="1000">
                <a:latin typeface="Arial" pitchFamily="34" charset="0"/>
                <a:cs typeface="Arial" pitchFamily="34" charset="0"/>
              </a:rPr>
              <a:t>46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j.shorten\Desktop\quintiles-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53" y="332656"/>
            <a:ext cx="1549085" cy="3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23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Thank you for joining us today!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Please leave us some feedback: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use the Poll option (top of your screen)</a:t>
            </a:r>
          </a:p>
          <a:p>
            <a:pPr algn="ctr"/>
            <a:r>
              <a:rPr lang="en-GB" dirty="0"/>
              <a:t>or email journalclub@rss.org.uk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C2E3-A953-4D53-BD96-4BF0F9C1BC50}" type="slidenum">
              <a:rPr lang="en-GB" smtClean="0"/>
              <a:t>47</a:t>
            </a:fld>
            <a:endParaRPr lang="en-GB"/>
          </a:p>
        </p:txBody>
      </p:sp>
      <p:pic>
        <p:nvPicPr>
          <p:cNvPr id="5" name="Picture 2" descr="C:\Users\j.shorten\Desktop\quintiles-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53" y="332656"/>
            <a:ext cx="1549085" cy="3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27" y="336043"/>
            <a:ext cx="8765942" cy="512164"/>
          </a:xfrm>
          <a:prstGeom prst="rect">
            <a:avLst/>
          </a:prstGeom>
        </p:spPr>
        <p:txBody>
          <a:bodyPr vert="horz" wrap="square" lIns="0" tIns="79213" rIns="0" bIns="0" rtlCol="0">
            <a:spAutoFit/>
          </a:bodyPr>
          <a:lstStyle/>
          <a:p>
            <a:pPr marL="24814"/>
            <a:r>
              <a:rPr spc="-20" dirty="0"/>
              <a:t>S</a:t>
            </a:r>
            <a:r>
              <a:rPr spc="-129" dirty="0"/>
              <a:t>u</a:t>
            </a:r>
            <a:r>
              <a:rPr spc="-69" dirty="0"/>
              <a:t>r</a:t>
            </a:r>
            <a:r>
              <a:rPr spc="-129" dirty="0"/>
              <a:t>v</a:t>
            </a:r>
            <a:r>
              <a:rPr spc="-238" dirty="0"/>
              <a:t>e</a:t>
            </a:r>
            <a:r>
              <a:rPr spc="-129" dirty="0"/>
              <a:t>y</a:t>
            </a:r>
            <a:r>
              <a:rPr spc="59" dirty="0"/>
              <a:t> </a:t>
            </a:r>
            <a:r>
              <a:rPr spc="-109" dirty="0"/>
              <a:t>q</a:t>
            </a:r>
            <a:r>
              <a:rPr spc="-129" dirty="0"/>
              <a:t>u</a:t>
            </a:r>
            <a:r>
              <a:rPr spc="-238" dirty="0"/>
              <a:t>e</a:t>
            </a:r>
            <a:r>
              <a:rPr spc="-178" dirty="0"/>
              <a:t>s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129" dirty="0"/>
              <a:t>on</a:t>
            </a:r>
            <a:r>
              <a:rPr spc="-178" dirty="0"/>
              <a:t>s</a:t>
            </a:r>
            <a:r>
              <a:rPr spc="59" dirty="0"/>
              <a:t> </a:t>
            </a:r>
            <a:r>
              <a:rPr spc="-129" dirty="0"/>
              <a:t>on</a:t>
            </a:r>
            <a:r>
              <a:rPr spc="50" dirty="0"/>
              <a:t> </a:t>
            </a:r>
            <a:r>
              <a:rPr spc="-178" dirty="0"/>
              <a:t>s</a:t>
            </a:r>
            <a:r>
              <a:rPr spc="-238" dirty="0"/>
              <a:t>e</a:t>
            </a:r>
            <a:r>
              <a:rPr spc="-129" dirty="0"/>
              <a:t>n</a:t>
            </a:r>
            <a:r>
              <a:rPr spc="-178" dirty="0"/>
              <a:t>s</a:t>
            </a:r>
            <a:r>
              <a:rPr spc="10" dirty="0"/>
              <a:t>i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129" dirty="0"/>
              <a:t>v</a:t>
            </a:r>
            <a:r>
              <a:rPr spc="-238" dirty="0"/>
              <a:t>e</a:t>
            </a:r>
            <a:r>
              <a:rPr spc="59" dirty="0"/>
              <a:t> </a:t>
            </a:r>
            <a:r>
              <a:rPr spc="69" dirty="0"/>
              <a:t>t</a:t>
            </a:r>
            <a:r>
              <a:rPr spc="-129" dirty="0"/>
              <a:t>o</a:t>
            </a:r>
            <a:r>
              <a:rPr spc="-109" dirty="0"/>
              <a:t>p</a:t>
            </a:r>
            <a:r>
              <a:rPr spc="10" dirty="0"/>
              <a:t>i</a:t>
            </a:r>
            <a:r>
              <a:rPr spc="-59" dirty="0"/>
              <a:t>c</a:t>
            </a:r>
            <a:r>
              <a:rPr spc="-178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557542" y="2419779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542" y="3305711"/>
            <a:ext cx="129437" cy="12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2486" y="3982904"/>
            <a:ext cx="104309" cy="104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2486" y="4283772"/>
            <a:ext cx="104309" cy="104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53917" y="2137760"/>
            <a:ext cx="8636531" cy="2718406"/>
          </a:xfrm>
          <a:prstGeom prst="rect">
            <a:avLst/>
          </a:prstGeom>
        </p:spPr>
        <p:txBody>
          <a:bodyPr vert="horz" wrap="square" lIns="0" tIns="182465" rIns="0" bIns="0" rtlCol="0">
            <a:spAutoFit/>
          </a:bodyPr>
          <a:lstStyle/>
          <a:p>
            <a:pPr marL="561197" marR="100333">
              <a:lnSpc>
                <a:spcPct val="102600"/>
              </a:lnSpc>
            </a:pPr>
            <a:r>
              <a:rPr spc="-20" dirty="0"/>
              <a:t>D</a:t>
            </a:r>
            <a:r>
              <a:rPr spc="20" dirty="0"/>
              <a:t>i</a:t>
            </a:r>
            <a:r>
              <a:rPr dirty="0"/>
              <a:t>r</a:t>
            </a:r>
            <a:r>
              <a:rPr spc="-258" dirty="0"/>
              <a:t>e</a:t>
            </a:r>
            <a:r>
              <a:rPr spc="-139" dirty="0"/>
              <a:t>c</a:t>
            </a:r>
            <a:r>
              <a:rPr spc="169" dirty="0"/>
              <a:t>t</a:t>
            </a:r>
            <a:r>
              <a:rPr spc="109" dirty="0"/>
              <a:t> </a:t>
            </a:r>
            <a:r>
              <a:rPr spc="-99" dirty="0"/>
              <a:t>qu</a:t>
            </a:r>
            <a:r>
              <a:rPr spc="-258" dirty="0"/>
              <a:t>e</a:t>
            </a:r>
            <a:r>
              <a:rPr spc="-278" dirty="0"/>
              <a:t>s</a:t>
            </a:r>
            <a:r>
              <a:rPr spc="169" dirty="0"/>
              <a:t>t</a:t>
            </a:r>
            <a:r>
              <a:rPr spc="20" dirty="0"/>
              <a:t>i</a:t>
            </a:r>
            <a:r>
              <a:rPr spc="-129" dirty="0"/>
              <a:t>on</a:t>
            </a:r>
            <a:r>
              <a:rPr spc="-278" dirty="0"/>
              <a:t>s</a:t>
            </a:r>
            <a:r>
              <a:rPr spc="109" dirty="0"/>
              <a:t> </a:t>
            </a:r>
            <a:r>
              <a:rPr spc="-129" dirty="0"/>
              <a:t>on</a:t>
            </a:r>
            <a:r>
              <a:rPr spc="109" dirty="0"/>
              <a:t> </a:t>
            </a:r>
            <a:r>
              <a:rPr spc="169" dirty="0"/>
              <a:t>t</a:t>
            </a:r>
            <a:r>
              <a:rPr spc="-129" dirty="0"/>
              <a:t>op</a:t>
            </a:r>
            <a:r>
              <a:rPr spc="20" dirty="0"/>
              <a:t>i</a:t>
            </a:r>
            <a:r>
              <a:rPr spc="-139" dirty="0"/>
              <a:t>c</a:t>
            </a:r>
            <a:r>
              <a:rPr spc="-278" dirty="0"/>
              <a:t>s</a:t>
            </a:r>
            <a:r>
              <a:rPr spc="109" dirty="0"/>
              <a:t> </a:t>
            </a:r>
            <a:r>
              <a:rPr spc="-278" dirty="0"/>
              <a:t>s</a:t>
            </a:r>
            <a:r>
              <a:rPr spc="-109" dirty="0"/>
              <a:t>u</a:t>
            </a:r>
            <a:r>
              <a:rPr spc="-139" dirty="0"/>
              <a:t>c</a:t>
            </a:r>
            <a:r>
              <a:rPr spc="-99" dirty="0"/>
              <a:t>h</a:t>
            </a:r>
            <a:r>
              <a:rPr spc="109" dirty="0"/>
              <a:t> </a:t>
            </a:r>
            <a:r>
              <a:rPr spc="-188" dirty="0"/>
              <a:t>a</a:t>
            </a:r>
            <a:r>
              <a:rPr spc="-278" dirty="0"/>
              <a:t>s</a:t>
            </a:r>
            <a:r>
              <a:rPr spc="109" dirty="0"/>
              <a:t> </a:t>
            </a:r>
            <a:r>
              <a:rPr spc="20" dirty="0"/>
              <a:t>ill</a:t>
            </a:r>
            <a:r>
              <a:rPr spc="-258" dirty="0"/>
              <a:t>e</a:t>
            </a:r>
            <a:r>
              <a:rPr spc="-159" dirty="0"/>
              <a:t>ga</a:t>
            </a:r>
            <a:r>
              <a:rPr spc="20" dirty="0"/>
              <a:t>l</a:t>
            </a:r>
            <a:r>
              <a:rPr spc="109" dirty="0"/>
              <a:t> </a:t>
            </a:r>
            <a:r>
              <a:rPr spc="-40" dirty="0"/>
              <a:t>b</a:t>
            </a:r>
            <a:r>
              <a:rPr spc="-258" dirty="0"/>
              <a:t>e</a:t>
            </a:r>
            <a:r>
              <a:rPr spc="-99" dirty="0"/>
              <a:t>h</a:t>
            </a:r>
            <a:r>
              <a:rPr spc="-188" dirty="0"/>
              <a:t>a</a:t>
            </a:r>
            <a:r>
              <a:rPr spc="-99" dirty="0"/>
              <a:t>v</a:t>
            </a:r>
            <a:r>
              <a:rPr spc="20" dirty="0"/>
              <a:t>i</a:t>
            </a:r>
            <a:r>
              <a:rPr spc="-129" dirty="0"/>
              <a:t>ou</a:t>
            </a:r>
            <a:r>
              <a:rPr dirty="0"/>
              <a:t>r</a:t>
            </a:r>
            <a:r>
              <a:rPr spc="109" dirty="0"/>
              <a:t> </a:t>
            </a:r>
            <a:r>
              <a:rPr spc="-109" dirty="0"/>
              <a:t>m</a:t>
            </a:r>
            <a:r>
              <a:rPr spc="-248" dirty="0"/>
              <a:t>a</a:t>
            </a:r>
            <a:r>
              <a:rPr spc="-99" dirty="0"/>
              <a:t>y</a:t>
            </a:r>
            <a:r>
              <a:rPr spc="109" dirty="0"/>
              <a:t> </a:t>
            </a:r>
            <a:r>
              <a:rPr spc="40" dirty="0"/>
              <a:t>f</a:t>
            </a:r>
            <a:r>
              <a:rPr spc="-188" dirty="0"/>
              <a:t>a</a:t>
            </a:r>
            <a:r>
              <a:rPr spc="20" dirty="0"/>
              <a:t>il</a:t>
            </a:r>
            <a:r>
              <a:rPr spc="109" dirty="0"/>
              <a:t> </a:t>
            </a:r>
            <a:r>
              <a:rPr spc="169" dirty="0"/>
              <a:t>t</a:t>
            </a:r>
            <a:r>
              <a:rPr spc="-139" dirty="0"/>
              <a:t>o</a:t>
            </a:r>
            <a:r>
              <a:rPr spc="109" dirty="0"/>
              <a:t> </a:t>
            </a:r>
            <a:r>
              <a:rPr spc="-258" dirty="0"/>
              <a:t>e</a:t>
            </a:r>
            <a:r>
              <a:rPr spc="20" dirty="0"/>
              <a:t>li</a:t>
            </a:r>
            <a:r>
              <a:rPr spc="-139" dirty="0"/>
              <a:t>c</a:t>
            </a:r>
            <a:r>
              <a:rPr spc="20" dirty="0"/>
              <a:t>i</a:t>
            </a:r>
            <a:r>
              <a:rPr spc="169" dirty="0"/>
              <a:t>t t</a:t>
            </a:r>
            <a:r>
              <a:rPr dirty="0"/>
              <a:t>r</a:t>
            </a:r>
            <a:r>
              <a:rPr spc="-99" dirty="0"/>
              <a:t>u</a:t>
            </a:r>
            <a:r>
              <a:rPr spc="169" dirty="0"/>
              <a:t>t</a:t>
            </a:r>
            <a:r>
              <a:rPr spc="-99" dirty="0"/>
              <a:t>h</a:t>
            </a:r>
            <a:r>
              <a:rPr spc="40" dirty="0"/>
              <a:t>f</a:t>
            </a:r>
            <a:r>
              <a:rPr spc="-99" dirty="0"/>
              <a:t>u</a:t>
            </a:r>
            <a:r>
              <a:rPr spc="20" dirty="0"/>
              <a:t>l</a:t>
            </a:r>
            <a:r>
              <a:rPr spc="109" dirty="0"/>
              <a:t> </a:t>
            </a:r>
            <a:r>
              <a:rPr spc="-188" dirty="0"/>
              <a:t>a</a:t>
            </a:r>
            <a:r>
              <a:rPr spc="-99" dirty="0"/>
              <a:t>n</a:t>
            </a:r>
            <a:r>
              <a:rPr spc="-278" dirty="0"/>
              <a:t>s</a:t>
            </a:r>
            <a:r>
              <a:rPr spc="-188" dirty="0"/>
              <a:t>w</a:t>
            </a:r>
            <a:r>
              <a:rPr spc="-258" dirty="0"/>
              <a:t>e</a:t>
            </a:r>
            <a:r>
              <a:rPr dirty="0"/>
              <a:t>r</a:t>
            </a:r>
            <a:r>
              <a:rPr spc="-278" dirty="0"/>
              <a:t>s</a:t>
            </a:r>
          </a:p>
          <a:p>
            <a:pPr marL="561197" marR="9889">
              <a:lnSpc>
                <a:spcPts val="2379"/>
              </a:lnSpc>
              <a:spcBef>
                <a:spcPts val="1953"/>
              </a:spcBef>
            </a:pPr>
            <a:r>
              <a:rPr spc="-119" dirty="0"/>
              <a:t>O</a:t>
            </a:r>
            <a:r>
              <a:rPr spc="-99" dirty="0"/>
              <a:t>n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spc="-188" dirty="0"/>
              <a:t>a</a:t>
            </a:r>
            <a:r>
              <a:rPr spc="20" dirty="0"/>
              <a:t>l</a:t>
            </a:r>
            <a:r>
              <a:rPr spc="169" dirty="0"/>
              <a:t>t</a:t>
            </a:r>
            <a:r>
              <a:rPr spc="-258" dirty="0"/>
              <a:t>e</a:t>
            </a:r>
            <a:r>
              <a:rPr dirty="0"/>
              <a:t>r</a:t>
            </a:r>
            <a:r>
              <a:rPr spc="-99" dirty="0"/>
              <a:t>n</a:t>
            </a:r>
            <a:r>
              <a:rPr spc="-188" dirty="0"/>
              <a:t>a</a:t>
            </a:r>
            <a:r>
              <a:rPr spc="169" dirty="0"/>
              <a:t>t</a:t>
            </a:r>
            <a:r>
              <a:rPr spc="20" dirty="0"/>
              <a:t>i</a:t>
            </a:r>
            <a:r>
              <a:rPr spc="-99" dirty="0"/>
              <a:t>v</a:t>
            </a:r>
            <a:r>
              <a:rPr spc="-258" dirty="0"/>
              <a:t>e</a:t>
            </a:r>
            <a:r>
              <a:rPr spc="-20" dirty="0"/>
              <a:t>:</a:t>
            </a:r>
            <a:r>
              <a:rPr dirty="0"/>
              <a:t> </a:t>
            </a:r>
            <a:r>
              <a:rPr spc="-258" dirty="0"/>
              <a:t> </a:t>
            </a:r>
            <a:r>
              <a:rPr spc="-99" dirty="0"/>
              <a:t>Me</a:t>
            </a:r>
            <a:r>
              <a:rPr spc="169" dirty="0"/>
              <a:t>t</a:t>
            </a:r>
            <a:r>
              <a:rPr spc="-99" dirty="0"/>
              <a:t>h</a:t>
            </a:r>
            <a:r>
              <a:rPr spc="-79" dirty="0"/>
              <a:t>o</a:t>
            </a:r>
            <a:r>
              <a:rPr spc="-99" dirty="0"/>
              <a:t>d</a:t>
            </a:r>
            <a:r>
              <a:rPr spc="-278" dirty="0"/>
              <a:t>s</a:t>
            </a:r>
            <a:r>
              <a:rPr spc="109" dirty="0"/>
              <a:t> </a:t>
            </a:r>
            <a:r>
              <a:rPr spc="-50" dirty="0"/>
              <a:t>of</a:t>
            </a:r>
            <a:r>
              <a:rPr spc="109" dirty="0"/>
              <a:t> </a:t>
            </a:r>
            <a:r>
              <a:rPr spc="-99" dirty="0"/>
              <a:t>qu</a:t>
            </a:r>
            <a:r>
              <a:rPr spc="-258" dirty="0"/>
              <a:t>e</a:t>
            </a:r>
            <a:r>
              <a:rPr spc="-278" dirty="0"/>
              <a:t>s</a:t>
            </a:r>
            <a:r>
              <a:rPr spc="169" dirty="0"/>
              <a:t>t</a:t>
            </a:r>
            <a:r>
              <a:rPr spc="20" dirty="0"/>
              <a:t>i</a:t>
            </a:r>
            <a:r>
              <a:rPr spc="-129" dirty="0"/>
              <a:t>on</a:t>
            </a:r>
            <a:r>
              <a:rPr spc="20" dirty="0"/>
              <a:t>i</a:t>
            </a:r>
            <a:r>
              <a:rPr spc="-99" dirty="0"/>
              <a:t>n</a:t>
            </a:r>
            <a:r>
              <a:rPr spc="-139" dirty="0"/>
              <a:t>g</a:t>
            </a:r>
            <a:r>
              <a:rPr spc="109" dirty="0"/>
              <a:t> </a:t>
            </a:r>
            <a:r>
              <a:rPr spc="-119" dirty="0"/>
              <a:t>w</a:t>
            </a:r>
            <a:r>
              <a:rPr spc="-109" dirty="0"/>
              <a:t>h</a:t>
            </a:r>
            <a:r>
              <a:rPr spc="20" dirty="0"/>
              <a:t>i</a:t>
            </a:r>
            <a:r>
              <a:rPr spc="-139" dirty="0"/>
              <a:t>c</a:t>
            </a:r>
            <a:r>
              <a:rPr spc="-99" dirty="0"/>
              <a:t>h</a:t>
            </a:r>
            <a:r>
              <a:rPr spc="109" dirty="0"/>
              <a:t> </a:t>
            </a:r>
            <a:r>
              <a:rPr spc="-99" dirty="0"/>
              <a:t>h</a:t>
            </a:r>
            <a:r>
              <a:rPr spc="20" dirty="0"/>
              <a:t>i</a:t>
            </a:r>
            <a:r>
              <a:rPr spc="-99" dirty="0"/>
              <a:t>d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spc="169" dirty="0"/>
              <a:t>t</a:t>
            </a:r>
            <a:r>
              <a:rPr spc="-99" dirty="0"/>
              <a:t>h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spc="-188" dirty="0"/>
              <a:t>a</a:t>
            </a:r>
            <a:r>
              <a:rPr spc="-99" dirty="0"/>
              <a:t>n</a:t>
            </a:r>
            <a:r>
              <a:rPr spc="-278" dirty="0"/>
              <a:t>s</a:t>
            </a:r>
            <a:r>
              <a:rPr spc="-178" dirty="0"/>
              <a:t>w</a:t>
            </a:r>
            <a:r>
              <a:rPr spc="-258" dirty="0"/>
              <a:t>e</a:t>
            </a:r>
            <a:r>
              <a:rPr dirty="0"/>
              <a:t>r</a:t>
            </a:r>
            <a:r>
              <a:rPr spc="109" dirty="0"/>
              <a:t> </a:t>
            </a:r>
            <a:r>
              <a:rPr spc="40" dirty="0"/>
              <a:t>f</a:t>
            </a:r>
            <a:r>
              <a:rPr dirty="0"/>
              <a:t>r</a:t>
            </a:r>
            <a:r>
              <a:rPr spc="-129" dirty="0"/>
              <a:t>om</a:t>
            </a:r>
            <a:r>
              <a:rPr spc="-50" dirty="0"/>
              <a:t> </a:t>
            </a:r>
            <a:r>
              <a:rPr spc="169" dirty="0"/>
              <a:t>t</a:t>
            </a:r>
            <a:r>
              <a:rPr spc="-99" dirty="0"/>
              <a:t>h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spc="20" dirty="0"/>
              <a:t>i</a:t>
            </a:r>
            <a:r>
              <a:rPr spc="-99" dirty="0"/>
              <a:t>n</a:t>
            </a:r>
            <a:r>
              <a:rPr spc="169" dirty="0"/>
              <a:t>t</a:t>
            </a:r>
            <a:r>
              <a:rPr spc="-258" dirty="0"/>
              <a:t>e</a:t>
            </a:r>
            <a:r>
              <a:rPr dirty="0"/>
              <a:t>r</a:t>
            </a:r>
            <a:r>
              <a:rPr spc="-99" dirty="0"/>
              <a:t>v</a:t>
            </a:r>
            <a:r>
              <a:rPr spc="20" dirty="0"/>
              <a:t>i</a:t>
            </a:r>
            <a:r>
              <a:rPr spc="-258" dirty="0"/>
              <a:t>e</a:t>
            </a:r>
            <a:r>
              <a:rPr spc="-178" dirty="0"/>
              <a:t>w</a:t>
            </a:r>
            <a:r>
              <a:rPr spc="-258" dirty="0"/>
              <a:t>e</a:t>
            </a:r>
            <a:r>
              <a:rPr dirty="0"/>
              <a:t>r</a:t>
            </a:r>
          </a:p>
          <a:p>
            <a:pPr marL="1101354" marR="375389">
              <a:spcBef>
                <a:spcPts val="307"/>
              </a:spcBef>
            </a:pPr>
            <a:r>
              <a:rPr sz="2000" spc="-178" dirty="0"/>
              <a:t>C</a:t>
            </a:r>
            <a:r>
              <a:rPr sz="2000" spc="20" dirty="0"/>
              <a:t>l</a:t>
            </a:r>
            <a:r>
              <a:rPr sz="2000" spc="-159" dirty="0"/>
              <a:t>a</a:t>
            </a:r>
            <a:r>
              <a:rPr sz="2000" spc="-238" dirty="0"/>
              <a:t>ss</a:t>
            </a:r>
            <a:r>
              <a:rPr sz="2000" spc="20" dirty="0"/>
              <a:t>i</a:t>
            </a:r>
            <a:r>
              <a:rPr sz="2000" spc="-119" dirty="0"/>
              <a:t>c</a:t>
            </a:r>
            <a:r>
              <a:rPr sz="2000" spc="-159" dirty="0"/>
              <a:t>a</a:t>
            </a:r>
            <a:r>
              <a:rPr sz="2000" spc="20" dirty="0"/>
              <a:t>l</a:t>
            </a:r>
            <a:r>
              <a:rPr sz="2000" spc="109" dirty="0"/>
              <a:t> </a:t>
            </a:r>
            <a:r>
              <a:rPr sz="2000" i="1" spc="-159" dirty="0">
                <a:latin typeface="Trebuchet MS"/>
                <a:cs typeface="Trebuchet MS"/>
              </a:rPr>
              <a:t>r</a:t>
            </a:r>
            <a:r>
              <a:rPr sz="2000" i="1" spc="-99" dirty="0">
                <a:latin typeface="Trebuchet MS"/>
                <a:cs typeface="Trebuchet MS"/>
              </a:rPr>
              <a:t>a</a:t>
            </a:r>
            <a:r>
              <a:rPr sz="2000" i="1" spc="-69" dirty="0">
                <a:latin typeface="Trebuchet MS"/>
                <a:cs typeface="Trebuchet MS"/>
              </a:rPr>
              <a:t>n</a:t>
            </a:r>
            <a:r>
              <a:rPr sz="2000" i="1" spc="-89" dirty="0">
                <a:latin typeface="Trebuchet MS"/>
                <a:cs typeface="Trebuchet MS"/>
              </a:rPr>
              <a:t>dom</a:t>
            </a:r>
            <a:r>
              <a:rPr sz="2000" i="1" spc="-149" dirty="0">
                <a:latin typeface="Trebuchet MS"/>
                <a:cs typeface="Trebuchet MS"/>
              </a:rPr>
              <a:t>i</a:t>
            </a:r>
            <a:r>
              <a:rPr sz="2000" i="1" spc="-89" dirty="0">
                <a:latin typeface="Trebuchet MS"/>
                <a:cs typeface="Trebuchet MS"/>
              </a:rPr>
              <a:t>z</a:t>
            </a:r>
            <a:r>
              <a:rPr sz="2000" i="1" spc="-198" dirty="0">
                <a:latin typeface="Trebuchet MS"/>
                <a:cs typeface="Trebuchet MS"/>
              </a:rPr>
              <a:t>e</a:t>
            </a:r>
            <a:r>
              <a:rPr sz="2000" i="1" spc="-89" dirty="0">
                <a:latin typeface="Trebuchet MS"/>
                <a:cs typeface="Trebuchet MS"/>
              </a:rPr>
              <a:t>d</a:t>
            </a:r>
            <a:r>
              <a:rPr sz="2000" i="1" spc="59" dirty="0">
                <a:latin typeface="Trebuchet MS"/>
                <a:cs typeface="Trebuchet MS"/>
              </a:rPr>
              <a:t> </a:t>
            </a:r>
            <a:r>
              <a:rPr sz="2000" i="1" spc="-159" dirty="0">
                <a:latin typeface="Trebuchet MS"/>
                <a:cs typeface="Trebuchet MS"/>
              </a:rPr>
              <a:t>r</a:t>
            </a:r>
            <a:r>
              <a:rPr sz="2000" i="1" spc="-198" dirty="0">
                <a:latin typeface="Trebuchet MS"/>
                <a:cs typeface="Trebuchet MS"/>
              </a:rPr>
              <a:t>e</a:t>
            </a:r>
            <a:r>
              <a:rPr sz="2000" i="1" spc="-50" dirty="0">
                <a:latin typeface="Trebuchet MS"/>
                <a:cs typeface="Trebuchet MS"/>
              </a:rPr>
              <a:t>s</a:t>
            </a:r>
            <a:r>
              <a:rPr sz="2000" i="1" spc="-40" dirty="0">
                <a:latin typeface="Trebuchet MS"/>
                <a:cs typeface="Trebuchet MS"/>
              </a:rPr>
              <a:t>p</a:t>
            </a:r>
            <a:r>
              <a:rPr sz="2000" i="1" spc="-79" dirty="0">
                <a:latin typeface="Trebuchet MS"/>
                <a:cs typeface="Trebuchet MS"/>
              </a:rPr>
              <a:t>on</a:t>
            </a:r>
            <a:r>
              <a:rPr sz="2000" i="1" spc="-50" dirty="0">
                <a:latin typeface="Trebuchet MS"/>
                <a:cs typeface="Trebuchet MS"/>
              </a:rPr>
              <a:t>s</a:t>
            </a:r>
            <a:r>
              <a:rPr sz="2000" i="1" spc="-198" dirty="0">
                <a:latin typeface="Trebuchet MS"/>
                <a:cs typeface="Trebuchet MS"/>
              </a:rPr>
              <a:t>e</a:t>
            </a:r>
            <a:r>
              <a:rPr sz="2000" i="1" spc="59" dirty="0">
                <a:latin typeface="Trebuchet MS"/>
                <a:cs typeface="Trebuchet MS"/>
              </a:rPr>
              <a:t> </a:t>
            </a:r>
            <a:r>
              <a:rPr sz="2000" spc="159" dirty="0"/>
              <a:t>t</a:t>
            </a:r>
            <a:r>
              <a:rPr sz="2000" spc="-238" dirty="0"/>
              <a:t>e</a:t>
            </a:r>
            <a:r>
              <a:rPr sz="2000" spc="-119" dirty="0"/>
              <a:t>c</a:t>
            </a:r>
            <a:r>
              <a:rPr sz="2000" spc="-89" dirty="0"/>
              <a:t>hn</a:t>
            </a:r>
            <a:r>
              <a:rPr sz="2000" spc="20" dirty="0"/>
              <a:t>i</a:t>
            </a:r>
            <a:r>
              <a:rPr sz="2000" spc="-89" dirty="0"/>
              <a:t>qu</a:t>
            </a:r>
            <a:r>
              <a:rPr sz="2000" spc="-238" dirty="0"/>
              <a:t>es</a:t>
            </a:r>
            <a:r>
              <a:rPr sz="2000" spc="99" dirty="0"/>
              <a:t> (</a:t>
            </a:r>
            <a:r>
              <a:rPr sz="2000" spc="-79" dirty="0"/>
              <a:t>W</a:t>
            </a:r>
            <a:r>
              <a:rPr sz="2000" spc="-218" dirty="0"/>
              <a:t>a</a:t>
            </a:r>
            <a:r>
              <a:rPr sz="2000" spc="10" dirty="0"/>
              <a:t>r</a:t>
            </a:r>
            <a:r>
              <a:rPr sz="2000" spc="-89" dirty="0"/>
              <a:t>n</a:t>
            </a:r>
            <a:r>
              <a:rPr sz="2000" spc="-238" dirty="0"/>
              <a:t>e</a:t>
            </a:r>
            <a:r>
              <a:rPr sz="2000" spc="10" dirty="0"/>
              <a:t>r</a:t>
            </a:r>
            <a:r>
              <a:rPr sz="2000" spc="99" dirty="0"/>
              <a:t> </a:t>
            </a:r>
            <a:r>
              <a:rPr sz="2000" spc="-129" dirty="0"/>
              <a:t>1965</a:t>
            </a:r>
            <a:r>
              <a:rPr sz="2000" spc="99" dirty="0"/>
              <a:t> </a:t>
            </a:r>
            <a:r>
              <a:rPr sz="2000" spc="-99" dirty="0"/>
              <a:t>on</a:t>
            </a:r>
            <a:r>
              <a:rPr sz="2000" spc="-149" dirty="0"/>
              <a:t>w</a:t>
            </a:r>
            <a:r>
              <a:rPr sz="2000" spc="-218" dirty="0"/>
              <a:t>a</a:t>
            </a:r>
            <a:r>
              <a:rPr sz="2000" spc="10" dirty="0"/>
              <a:t>r</a:t>
            </a:r>
            <a:r>
              <a:rPr sz="2000" spc="-89" dirty="0"/>
              <a:t>d</a:t>
            </a:r>
            <a:r>
              <a:rPr sz="2000" spc="-238" dirty="0"/>
              <a:t>s</a:t>
            </a:r>
            <a:r>
              <a:rPr sz="2000" spc="99" dirty="0"/>
              <a:t>)</a:t>
            </a:r>
            <a:r>
              <a:rPr sz="2000" spc="79" dirty="0"/>
              <a:t> </a:t>
            </a:r>
            <a:r>
              <a:rPr sz="2000" spc="-50" dirty="0"/>
              <a:t>T</a:t>
            </a:r>
            <a:r>
              <a:rPr sz="2000" spc="-79" dirty="0"/>
              <a:t>o</a:t>
            </a:r>
            <a:r>
              <a:rPr sz="2000" spc="-89" dirty="0"/>
              <a:t>d</a:t>
            </a:r>
            <a:r>
              <a:rPr sz="2000" spc="-218" dirty="0"/>
              <a:t>a</a:t>
            </a:r>
            <a:r>
              <a:rPr sz="2000" spc="-89" dirty="0"/>
              <a:t>y</a:t>
            </a:r>
            <a:r>
              <a:rPr sz="2000" spc="-10" dirty="0"/>
              <a:t>:</a:t>
            </a:r>
            <a:r>
              <a:rPr sz="2000" dirty="0"/>
              <a:t> </a:t>
            </a:r>
            <a:r>
              <a:rPr sz="2000" spc="-226" dirty="0"/>
              <a:t> </a:t>
            </a:r>
            <a:r>
              <a:rPr sz="2000" spc="119" dirty="0"/>
              <a:t>T</a:t>
            </a:r>
            <a:r>
              <a:rPr sz="2000" spc="-89" dirty="0"/>
              <a:t>h</a:t>
            </a:r>
            <a:r>
              <a:rPr sz="2000" spc="-238" dirty="0"/>
              <a:t>e</a:t>
            </a:r>
            <a:r>
              <a:rPr sz="2000" spc="99" dirty="0"/>
              <a:t> </a:t>
            </a:r>
            <a:r>
              <a:rPr sz="2000" spc="-79" dirty="0">
                <a:solidFill>
                  <a:srgbClr val="BC1919"/>
                </a:solidFill>
                <a:latin typeface="Lucida Sans Unicode"/>
                <a:cs typeface="Lucida Sans Unicode"/>
              </a:rPr>
              <a:t>i</a:t>
            </a:r>
            <a:r>
              <a:rPr sz="2000" spc="50" dirty="0">
                <a:solidFill>
                  <a:srgbClr val="BC1919"/>
                </a:solidFill>
                <a:latin typeface="Lucida Sans Unicode"/>
                <a:cs typeface="Lucida Sans Unicode"/>
              </a:rPr>
              <a:t>t</a:t>
            </a:r>
            <a:r>
              <a:rPr sz="2000" spc="-109" dirty="0">
                <a:solidFill>
                  <a:srgbClr val="BC1919"/>
                </a:solidFill>
                <a:latin typeface="Lucida Sans Unicode"/>
                <a:cs typeface="Lucida Sans Unicode"/>
              </a:rPr>
              <a:t>e</a:t>
            </a:r>
            <a:r>
              <a:rPr sz="2000" spc="-149" dirty="0">
                <a:solidFill>
                  <a:srgbClr val="BC1919"/>
                </a:solidFill>
                <a:latin typeface="Lucida Sans Unicode"/>
                <a:cs typeface="Lucida Sans Unicode"/>
              </a:rPr>
              <a:t>m</a:t>
            </a:r>
            <a:r>
              <a:rPr sz="2000" spc="99" dirty="0">
                <a:solidFill>
                  <a:srgbClr val="BC1919"/>
                </a:solidFill>
                <a:latin typeface="Lucida Sans Unicode"/>
                <a:cs typeface="Lucida Sans Unicode"/>
              </a:rPr>
              <a:t> </a:t>
            </a:r>
            <a:r>
              <a:rPr sz="2000" spc="-69" dirty="0">
                <a:solidFill>
                  <a:srgbClr val="BC1919"/>
                </a:solidFill>
                <a:latin typeface="Lucida Sans Unicode"/>
                <a:cs typeface="Lucida Sans Unicode"/>
              </a:rPr>
              <a:t>c</a:t>
            </a:r>
            <a:r>
              <a:rPr sz="2000" spc="-139" dirty="0">
                <a:solidFill>
                  <a:srgbClr val="BC1919"/>
                </a:solidFill>
                <a:latin typeface="Lucida Sans Unicode"/>
                <a:cs typeface="Lucida Sans Unicode"/>
              </a:rPr>
              <a:t>ou</a:t>
            </a:r>
            <a:r>
              <a:rPr sz="2000" spc="-129" dirty="0">
                <a:solidFill>
                  <a:srgbClr val="BC1919"/>
                </a:solidFill>
                <a:latin typeface="Lucida Sans Unicode"/>
                <a:cs typeface="Lucida Sans Unicode"/>
              </a:rPr>
              <a:t>n</a:t>
            </a:r>
            <a:r>
              <a:rPr sz="2000" spc="50" dirty="0">
                <a:solidFill>
                  <a:srgbClr val="BC1919"/>
                </a:solidFill>
                <a:latin typeface="Lucida Sans Unicode"/>
                <a:cs typeface="Lucida Sans Unicode"/>
              </a:rPr>
              <a:t>t</a:t>
            </a:r>
            <a:r>
              <a:rPr sz="2000" spc="30" dirty="0">
                <a:solidFill>
                  <a:srgbClr val="BC1919"/>
                </a:solidFill>
                <a:latin typeface="Lucida Sans Unicode"/>
                <a:cs typeface="Lucida Sans Unicode"/>
              </a:rPr>
              <a:t> </a:t>
            </a:r>
            <a:r>
              <a:rPr sz="2000" spc="99" dirty="0"/>
              <a:t>(</a:t>
            </a:r>
            <a:r>
              <a:rPr sz="2000" spc="-79" dirty="0">
                <a:latin typeface="Lucida Sans Unicode"/>
                <a:cs typeface="Lucida Sans Unicode"/>
              </a:rPr>
              <a:t>li</a:t>
            </a:r>
            <a:r>
              <a:rPr sz="2000" spc="-188" dirty="0">
                <a:latin typeface="Lucida Sans Unicode"/>
                <a:cs typeface="Lucida Sans Unicode"/>
              </a:rPr>
              <a:t>s</a:t>
            </a:r>
            <a:r>
              <a:rPr sz="2000" spc="50" dirty="0">
                <a:latin typeface="Lucida Sans Unicode"/>
                <a:cs typeface="Lucida Sans Unicode"/>
              </a:rPr>
              <a:t>t</a:t>
            </a:r>
            <a:r>
              <a:rPr sz="2000" spc="89" dirty="0">
                <a:latin typeface="Lucida Sans Unicode"/>
                <a:cs typeface="Lucida Sans Unicode"/>
              </a:rPr>
              <a:t> </a:t>
            </a:r>
            <a:r>
              <a:rPr sz="2000" spc="-109" dirty="0">
                <a:latin typeface="Lucida Sans Unicode"/>
                <a:cs typeface="Lucida Sans Unicode"/>
              </a:rPr>
              <a:t>e</a:t>
            </a:r>
            <a:r>
              <a:rPr sz="2000" spc="-188" dirty="0">
                <a:latin typeface="Lucida Sans Unicode"/>
                <a:cs typeface="Lucida Sans Unicode"/>
              </a:rPr>
              <a:t>x</a:t>
            </a:r>
            <a:r>
              <a:rPr sz="2000" spc="-129" dirty="0">
                <a:latin typeface="Lucida Sans Unicode"/>
                <a:cs typeface="Lucida Sans Unicode"/>
              </a:rPr>
              <a:t>p</a:t>
            </a:r>
            <a:r>
              <a:rPr sz="2000" spc="-109" dirty="0">
                <a:latin typeface="Lucida Sans Unicode"/>
                <a:cs typeface="Lucida Sans Unicode"/>
              </a:rPr>
              <a:t>e</a:t>
            </a:r>
            <a:r>
              <a:rPr sz="2000" spc="-89" dirty="0">
                <a:latin typeface="Lucida Sans Unicode"/>
                <a:cs typeface="Lucida Sans Unicode"/>
              </a:rPr>
              <a:t>r</a:t>
            </a:r>
            <a:r>
              <a:rPr sz="2000" spc="-79" dirty="0">
                <a:latin typeface="Lucida Sans Unicode"/>
                <a:cs typeface="Lucida Sans Unicode"/>
              </a:rPr>
              <a:t>i</a:t>
            </a:r>
            <a:r>
              <a:rPr sz="2000" spc="-149" dirty="0">
                <a:latin typeface="Lucida Sans Unicode"/>
                <a:cs typeface="Lucida Sans Unicode"/>
              </a:rPr>
              <a:t>m</a:t>
            </a:r>
            <a:r>
              <a:rPr sz="2000" spc="-109" dirty="0">
                <a:latin typeface="Lucida Sans Unicode"/>
                <a:cs typeface="Lucida Sans Unicode"/>
              </a:rPr>
              <a:t>e</a:t>
            </a:r>
            <a:r>
              <a:rPr sz="2000" spc="-129" dirty="0">
                <a:latin typeface="Lucida Sans Unicode"/>
                <a:cs typeface="Lucida Sans Unicode"/>
              </a:rPr>
              <a:t>n</a:t>
            </a:r>
            <a:r>
              <a:rPr sz="2000" spc="50" dirty="0">
                <a:latin typeface="Lucida Sans Unicode"/>
                <a:cs typeface="Lucida Sans Unicode"/>
              </a:rPr>
              <a:t>t</a:t>
            </a:r>
            <a:r>
              <a:rPr sz="2000" spc="99" dirty="0"/>
              <a:t>) </a:t>
            </a:r>
            <a:r>
              <a:rPr sz="2000" spc="159" dirty="0"/>
              <a:t>t</a:t>
            </a:r>
            <a:r>
              <a:rPr sz="2000" spc="-238" dirty="0"/>
              <a:t>e</a:t>
            </a:r>
            <a:r>
              <a:rPr sz="2000" spc="-119" dirty="0"/>
              <a:t>c</a:t>
            </a:r>
            <a:r>
              <a:rPr sz="2000" spc="-89" dirty="0"/>
              <a:t>hn</a:t>
            </a:r>
            <a:r>
              <a:rPr sz="2000" spc="20" dirty="0"/>
              <a:t>i</a:t>
            </a:r>
            <a:r>
              <a:rPr sz="2000" spc="-89" dirty="0"/>
              <a:t>qu</a:t>
            </a:r>
            <a:r>
              <a:rPr sz="2000" spc="-238" dirty="0"/>
              <a:t>e</a:t>
            </a:r>
            <a:r>
              <a:rPr sz="2000" spc="109" dirty="0"/>
              <a:t> </a:t>
            </a:r>
            <a:r>
              <a:rPr sz="2000" spc="99" dirty="0"/>
              <a:t>(</a:t>
            </a:r>
            <a:r>
              <a:rPr sz="2000" spc="50" dirty="0"/>
              <a:t>Mi</a:t>
            </a:r>
            <a:r>
              <a:rPr sz="2000" spc="20" dirty="0"/>
              <a:t>ll</a:t>
            </a:r>
            <a:r>
              <a:rPr sz="2000" spc="-238" dirty="0"/>
              <a:t>e</a:t>
            </a:r>
            <a:r>
              <a:rPr sz="2000" spc="10" dirty="0"/>
              <a:t>r</a:t>
            </a:r>
            <a:r>
              <a:rPr sz="2000" spc="99" dirty="0"/>
              <a:t> </a:t>
            </a:r>
            <a:r>
              <a:rPr sz="2000" spc="-129" dirty="0"/>
              <a:t>1984</a:t>
            </a:r>
            <a:r>
              <a:rPr sz="2000" spc="-69" dirty="0"/>
              <a:t> </a:t>
            </a:r>
            <a:r>
              <a:rPr sz="2000" spc="-99" dirty="0"/>
              <a:t>on</a:t>
            </a:r>
            <a:r>
              <a:rPr sz="2000" spc="-149" dirty="0"/>
              <a:t>w</a:t>
            </a:r>
            <a:r>
              <a:rPr sz="2000" spc="-218" dirty="0"/>
              <a:t>a</a:t>
            </a:r>
            <a:r>
              <a:rPr sz="2000" spc="10" dirty="0"/>
              <a:t>r</a:t>
            </a:r>
            <a:r>
              <a:rPr sz="2000" spc="-89" dirty="0"/>
              <a:t>d</a:t>
            </a:r>
            <a:r>
              <a:rPr sz="2000" spc="-238" dirty="0"/>
              <a:t>s</a:t>
            </a:r>
            <a:r>
              <a:rPr sz="2000" spc="99" dirty="0"/>
              <a:t>)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4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4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4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369503" y="6643827"/>
            <a:ext cx="4760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79"/>
            <a:r>
              <a:rPr lang="en-GB" spc="-129" dirty="0"/>
              <a:t>3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5"/>
          <p:cNvSpPr/>
          <p:nvPr/>
        </p:nvSpPr>
        <p:spPr>
          <a:xfrm>
            <a:off x="128797" y="2098557"/>
            <a:ext cx="1922924" cy="253733"/>
          </a:xfrm>
          <a:custGeom>
            <a:avLst/>
            <a:gdLst/>
            <a:ahLst/>
            <a:cxnLst/>
            <a:rect l="l" t="t" r="r" b="b"/>
            <a:pathLst>
              <a:path w="2092325" h="112394">
                <a:moveTo>
                  <a:pt x="2072403" y="0"/>
                </a:moveTo>
                <a:lnTo>
                  <a:pt x="14045" y="6881"/>
                </a:lnTo>
                <a:lnTo>
                  <a:pt x="0" y="54660"/>
                </a:lnTo>
                <a:lnTo>
                  <a:pt x="643" y="67781"/>
                </a:lnTo>
                <a:lnTo>
                  <a:pt x="2950" y="80526"/>
                </a:lnTo>
                <a:lnTo>
                  <a:pt x="6918" y="92474"/>
                </a:lnTo>
                <a:lnTo>
                  <a:pt x="12548" y="103202"/>
                </a:lnTo>
                <a:lnTo>
                  <a:pt x="19841" y="112288"/>
                </a:lnTo>
                <a:lnTo>
                  <a:pt x="2078191" y="105413"/>
                </a:lnTo>
                <a:lnTo>
                  <a:pt x="2084195" y="95018"/>
                </a:lnTo>
                <a:lnTo>
                  <a:pt x="2088537" y="83307"/>
                </a:lnTo>
                <a:lnTo>
                  <a:pt x="2091217" y="70704"/>
                </a:lnTo>
                <a:lnTo>
                  <a:pt x="2092235" y="57630"/>
                </a:lnTo>
                <a:lnTo>
                  <a:pt x="2091592" y="44509"/>
                </a:lnTo>
                <a:lnTo>
                  <a:pt x="2089287" y="31762"/>
                </a:lnTo>
                <a:lnTo>
                  <a:pt x="2085321" y="19814"/>
                </a:lnTo>
                <a:lnTo>
                  <a:pt x="2079693" y="9085"/>
                </a:lnTo>
                <a:lnTo>
                  <a:pt x="20724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1784267"/>
            <a:endParaRPr>
              <a:solidFill>
                <a:prstClr val="black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182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84267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178" y="399837"/>
            <a:ext cx="8765942" cy="512164"/>
          </a:xfrm>
          <a:prstGeom prst="rect">
            <a:avLst/>
          </a:prstGeom>
        </p:spPr>
        <p:txBody>
          <a:bodyPr vert="horz" wrap="square" lIns="0" tIns="79227" rIns="0" bIns="0" rtlCol="0">
            <a:spAutoFit/>
          </a:bodyPr>
          <a:lstStyle/>
          <a:p>
            <a:pPr marL="24818"/>
            <a:r>
              <a:rPr spc="69" dirty="0"/>
              <a:t>O</a:t>
            </a:r>
            <a:r>
              <a:rPr spc="-129" dirty="0"/>
              <a:t>u</a:t>
            </a:r>
            <a:r>
              <a:rPr spc="-69" dirty="0"/>
              <a:t>r</a:t>
            </a:r>
            <a:r>
              <a:rPr spc="59" dirty="0"/>
              <a:t> </a:t>
            </a:r>
            <a:r>
              <a:rPr spc="10" dirty="0"/>
              <a:t>i</a:t>
            </a:r>
            <a:r>
              <a:rPr spc="69" dirty="0"/>
              <a:t>t</a:t>
            </a:r>
            <a:r>
              <a:rPr spc="-238" dirty="0"/>
              <a:t>e</a:t>
            </a:r>
            <a:r>
              <a:rPr spc="-149" dirty="0"/>
              <a:t>m</a:t>
            </a:r>
            <a:r>
              <a:rPr spc="59" dirty="0"/>
              <a:t> </a:t>
            </a:r>
            <a:r>
              <a:rPr spc="-59" dirty="0"/>
              <a:t>c</a:t>
            </a:r>
            <a:r>
              <a:rPr spc="-129" dirty="0"/>
              <a:t>oun</a:t>
            </a:r>
            <a:r>
              <a:rPr spc="69" dirty="0"/>
              <a:t>t</a:t>
            </a:r>
            <a:r>
              <a:rPr spc="59" dirty="0"/>
              <a:t> </a:t>
            </a:r>
            <a:r>
              <a:rPr spc="-109" dirty="0"/>
              <a:t>q</a:t>
            </a:r>
            <a:r>
              <a:rPr spc="-129" dirty="0"/>
              <a:t>u</a:t>
            </a:r>
            <a:r>
              <a:rPr spc="-238" dirty="0"/>
              <a:t>e</a:t>
            </a:r>
            <a:r>
              <a:rPr spc="-178" dirty="0"/>
              <a:t>s</a:t>
            </a:r>
            <a:r>
              <a:rPr spc="69" dirty="0"/>
              <a:t>t</a:t>
            </a:r>
            <a:r>
              <a:rPr spc="10" dirty="0"/>
              <a:t>i</a:t>
            </a:r>
            <a:r>
              <a:rPr spc="-129" dirty="0"/>
              <a:t>on</a:t>
            </a:r>
            <a:r>
              <a:rPr lang="en-GB" spc="-129" dirty="0"/>
              <a:t>				</a:t>
            </a:r>
            <a:endParaRPr spc="-129" dirty="0"/>
          </a:p>
        </p:txBody>
      </p:sp>
      <p:sp>
        <p:nvSpPr>
          <p:cNvPr id="4" name="object 4"/>
          <p:cNvSpPr/>
          <p:nvPr/>
        </p:nvSpPr>
        <p:spPr>
          <a:xfrm>
            <a:off x="149502" y="1495400"/>
            <a:ext cx="4289871" cy="222728"/>
          </a:xfrm>
          <a:custGeom>
            <a:avLst/>
            <a:gdLst/>
            <a:ahLst/>
            <a:cxnLst/>
            <a:rect l="l" t="t" r="r" b="b"/>
            <a:pathLst>
              <a:path w="2162810" h="112394">
                <a:moveTo>
                  <a:pt x="2142545" y="0"/>
                </a:moveTo>
                <a:lnTo>
                  <a:pt x="14045" y="6881"/>
                </a:lnTo>
                <a:lnTo>
                  <a:pt x="0" y="54661"/>
                </a:lnTo>
                <a:lnTo>
                  <a:pt x="643" y="67781"/>
                </a:lnTo>
                <a:lnTo>
                  <a:pt x="2949" y="80526"/>
                </a:lnTo>
                <a:lnTo>
                  <a:pt x="6917" y="92474"/>
                </a:lnTo>
                <a:lnTo>
                  <a:pt x="12548" y="103202"/>
                </a:lnTo>
                <a:lnTo>
                  <a:pt x="19840" y="112288"/>
                </a:lnTo>
                <a:lnTo>
                  <a:pt x="2148341" y="105406"/>
                </a:lnTo>
                <a:lnTo>
                  <a:pt x="2154346" y="95011"/>
                </a:lnTo>
                <a:lnTo>
                  <a:pt x="2158688" y="83301"/>
                </a:lnTo>
                <a:lnTo>
                  <a:pt x="2161368" y="70698"/>
                </a:lnTo>
                <a:lnTo>
                  <a:pt x="2162386" y="57626"/>
                </a:lnTo>
                <a:lnTo>
                  <a:pt x="2161742" y="44506"/>
                </a:lnTo>
                <a:lnTo>
                  <a:pt x="2159436" y="31761"/>
                </a:lnTo>
                <a:lnTo>
                  <a:pt x="2155468" y="19813"/>
                </a:lnTo>
                <a:lnTo>
                  <a:pt x="2149838" y="9085"/>
                </a:lnTo>
                <a:lnTo>
                  <a:pt x="214254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1784267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3139" y="1844824"/>
            <a:ext cx="2917773" cy="253733"/>
          </a:xfrm>
          <a:custGeom>
            <a:avLst/>
            <a:gdLst/>
            <a:ahLst/>
            <a:cxnLst/>
            <a:rect l="l" t="t" r="r" b="b"/>
            <a:pathLst>
              <a:path w="2092325" h="112394">
                <a:moveTo>
                  <a:pt x="2072403" y="0"/>
                </a:moveTo>
                <a:lnTo>
                  <a:pt x="14045" y="6881"/>
                </a:lnTo>
                <a:lnTo>
                  <a:pt x="0" y="54660"/>
                </a:lnTo>
                <a:lnTo>
                  <a:pt x="643" y="67781"/>
                </a:lnTo>
                <a:lnTo>
                  <a:pt x="2950" y="80526"/>
                </a:lnTo>
                <a:lnTo>
                  <a:pt x="6918" y="92474"/>
                </a:lnTo>
                <a:lnTo>
                  <a:pt x="12548" y="103202"/>
                </a:lnTo>
                <a:lnTo>
                  <a:pt x="19841" y="112288"/>
                </a:lnTo>
                <a:lnTo>
                  <a:pt x="2078191" y="105413"/>
                </a:lnTo>
                <a:lnTo>
                  <a:pt x="2084195" y="95018"/>
                </a:lnTo>
                <a:lnTo>
                  <a:pt x="2088537" y="83307"/>
                </a:lnTo>
                <a:lnTo>
                  <a:pt x="2091217" y="70704"/>
                </a:lnTo>
                <a:lnTo>
                  <a:pt x="2092235" y="57630"/>
                </a:lnTo>
                <a:lnTo>
                  <a:pt x="2091592" y="44509"/>
                </a:lnTo>
                <a:lnTo>
                  <a:pt x="2089287" y="31762"/>
                </a:lnTo>
                <a:lnTo>
                  <a:pt x="2085321" y="19814"/>
                </a:lnTo>
                <a:lnTo>
                  <a:pt x="2079693" y="9085"/>
                </a:lnTo>
                <a:lnTo>
                  <a:pt x="20724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1784267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6595" y="4058205"/>
            <a:ext cx="3650252" cy="222728"/>
          </a:xfrm>
          <a:custGeom>
            <a:avLst/>
            <a:gdLst/>
            <a:ahLst/>
            <a:cxnLst/>
            <a:rect l="l" t="t" r="r" b="b"/>
            <a:pathLst>
              <a:path w="1758314" h="112394">
                <a:moveTo>
                  <a:pt x="1738055" y="0"/>
                </a:moveTo>
                <a:lnTo>
                  <a:pt x="14045" y="6881"/>
                </a:lnTo>
                <a:lnTo>
                  <a:pt x="0" y="54661"/>
                </a:lnTo>
                <a:lnTo>
                  <a:pt x="643" y="67781"/>
                </a:lnTo>
                <a:lnTo>
                  <a:pt x="2949" y="80526"/>
                </a:lnTo>
                <a:lnTo>
                  <a:pt x="6917" y="92474"/>
                </a:lnTo>
                <a:lnTo>
                  <a:pt x="12548" y="103202"/>
                </a:lnTo>
                <a:lnTo>
                  <a:pt x="19840" y="112288"/>
                </a:lnTo>
                <a:lnTo>
                  <a:pt x="1743850" y="105406"/>
                </a:lnTo>
                <a:lnTo>
                  <a:pt x="1749855" y="95011"/>
                </a:lnTo>
                <a:lnTo>
                  <a:pt x="1754197" y="83301"/>
                </a:lnTo>
                <a:lnTo>
                  <a:pt x="1756878" y="70698"/>
                </a:lnTo>
                <a:lnTo>
                  <a:pt x="1757896" y="57626"/>
                </a:lnTo>
                <a:lnTo>
                  <a:pt x="1757252" y="44506"/>
                </a:lnTo>
                <a:lnTo>
                  <a:pt x="1754946" y="31761"/>
                </a:lnTo>
                <a:lnTo>
                  <a:pt x="1750977" y="19813"/>
                </a:lnTo>
                <a:lnTo>
                  <a:pt x="1745347" y="9085"/>
                </a:lnTo>
                <a:lnTo>
                  <a:pt x="1738055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pPr defTabSz="1784267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4544" y="4407154"/>
            <a:ext cx="4695528" cy="222728"/>
          </a:xfrm>
          <a:custGeom>
            <a:avLst/>
            <a:gdLst/>
            <a:ahLst/>
            <a:cxnLst/>
            <a:rect l="l" t="t" r="r" b="b"/>
            <a:pathLst>
              <a:path w="2286000" h="112394">
                <a:moveTo>
                  <a:pt x="2265609" y="0"/>
                </a:moveTo>
                <a:lnTo>
                  <a:pt x="14045" y="6881"/>
                </a:lnTo>
                <a:lnTo>
                  <a:pt x="0" y="54662"/>
                </a:lnTo>
                <a:lnTo>
                  <a:pt x="643" y="67782"/>
                </a:lnTo>
                <a:lnTo>
                  <a:pt x="2949" y="80528"/>
                </a:lnTo>
                <a:lnTo>
                  <a:pt x="6917" y="92475"/>
                </a:lnTo>
                <a:lnTo>
                  <a:pt x="12548" y="103203"/>
                </a:lnTo>
                <a:lnTo>
                  <a:pt x="19840" y="112288"/>
                </a:lnTo>
                <a:lnTo>
                  <a:pt x="2271403" y="105408"/>
                </a:lnTo>
                <a:lnTo>
                  <a:pt x="2277408" y="95014"/>
                </a:lnTo>
                <a:lnTo>
                  <a:pt x="2281750" y="83304"/>
                </a:lnTo>
                <a:lnTo>
                  <a:pt x="2284430" y="70701"/>
                </a:lnTo>
                <a:lnTo>
                  <a:pt x="2285448" y="57628"/>
                </a:lnTo>
                <a:lnTo>
                  <a:pt x="2284804" y="44508"/>
                </a:lnTo>
                <a:lnTo>
                  <a:pt x="2282499" y="31762"/>
                </a:lnTo>
                <a:lnTo>
                  <a:pt x="2278531" y="19814"/>
                </a:lnTo>
                <a:lnTo>
                  <a:pt x="2272901" y="9085"/>
                </a:lnTo>
                <a:lnTo>
                  <a:pt x="226560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pPr defTabSz="1784267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542" y="4741246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4267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2484" y="5117560"/>
            <a:ext cx="104309" cy="104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4267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32484" y="5418458"/>
            <a:ext cx="104309" cy="104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4267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889" y="1495400"/>
            <a:ext cx="8882023" cy="4511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8" marR="9891" defTabSz="1784267">
              <a:lnSpc>
                <a:spcPts val="1624"/>
              </a:lnSpc>
            </a:pP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‘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I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am n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o</a:t>
            </a:r>
            <a:r>
              <a:rPr sz="1600" spc="10" dirty="0">
                <a:solidFill>
                  <a:prstClr val="black"/>
                </a:solidFill>
                <a:cs typeface="Times New Roman"/>
              </a:rPr>
              <a:t>w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going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to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read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69" dirty="0">
                <a:solidFill>
                  <a:prstClr val="black"/>
                </a:solidFill>
                <a:cs typeface="Times New Roman"/>
              </a:rPr>
              <a:t>y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ou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10" dirty="0">
                <a:solidFill>
                  <a:prstClr val="black"/>
                </a:solidFill>
                <a:cs typeface="Times New Roman"/>
              </a:rPr>
              <a:t>list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0" dirty="0">
                <a:solidFill>
                  <a:prstClr val="black"/>
                </a:solidFill>
                <a:cs typeface="Times New Roman"/>
              </a:rPr>
              <a:t>of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20" dirty="0">
                <a:solidFill>
                  <a:prstClr val="black"/>
                </a:solidFill>
                <a:cs typeface="Times New Roman"/>
              </a:rPr>
              <a:t>fi</a:t>
            </a:r>
            <a:r>
              <a:rPr sz="1600" spc="-59" dirty="0">
                <a:solidFill>
                  <a:prstClr val="black"/>
                </a:solidFill>
                <a:cs typeface="Times New Roman"/>
              </a:rPr>
              <a:t>v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e </a:t>
            </a:r>
            <a:r>
              <a:rPr sz="1600" spc="-40" dirty="0">
                <a:solidFill>
                  <a:prstClr val="black"/>
                </a:solidFill>
                <a:cs typeface="Times New Roman"/>
              </a:rPr>
              <a:t>[six]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things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th</a:t>
            </a:r>
            <a:r>
              <a:rPr sz="1600" spc="50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people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109" dirty="0">
                <a:solidFill>
                  <a:prstClr val="black"/>
                </a:solidFill>
                <a:cs typeface="Times New Roman"/>
              </a:rPr>
              <a:t>m</a:t>
            </a:r>
            <a:r>
              <a:rPr sz="1600" spc="-10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y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do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or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th</a:t>
            </a:r>
            <a:r>
              <a:rPr sz="1600" spc="50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109" dirty="0">
                <a:solidFill>
                  <a:prstClr val="black"/>
                </a:solidFill>
                <a:cs typeface="Times New Roman"/>
              </a:rPr>
              <a:t>m</a:t>
            </a:r>
            <a:r>
              <a:rPr sz="1600" spc="-10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y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h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ppen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to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them.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30" dirty="0">
                <a:solidFill>
                  <a:prstClr val="black"/>
                </a:solidFill>
                <a:cs typeface="Times New Roman"/>
              </a:rPr>
              <a:t>Please</a:t>
            </a:r>
            <a:r>
              <a:rPr sz="1600" spc="20" dirty="0">
                <a:solidFill>
                  <a:prstClr val="black"/>
                </a:solidFill>
                <a:cs typeface="Times New Roman"/>
              </a:rPr>
              <a:t> listen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to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them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and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then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10" dirty="0">
                <a:solidFill>
                  <a:prstClr val="black"/>
                </a:solidFill>
                <a:cs typeface="Times New Roman"/>
              </a:rPr>
              <a:t>tell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me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h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o</a:t>
            </a:r>
            <a:r>
              <a:rPr sz="1600" spc="10" dirty="0">
                <a:solidFill>
                  <a:prstClr val="black"/>
                </a:solidFill>
                <a:cs typeface="Times New Roman"/>
              </a:rPr>
              <a:t>w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ma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ny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0" dirty="0">
                <a:solidFill>
                  <a:prstClr val="black"/>
                </a:solidFill>
                <a:cs typeface="Times New Roman"/>
              </a:rPr>
              <a:t>of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them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69" dirty="0">
                <a:solidFill>
                  <a:prstClr val="black"/>
                </a:solidFill>
                <a:cs typeface="Times New Roman"/>
              </a:rPr>
              <a:t>y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ou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h</a:t>
            </a:r>
            <a:r>
              <a:rPr sz="1600" spc="-40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spc="-30" dirty="0">
                <a:solidFill>
                  <a:prstClr val="black"/>
                </a:solidFill>
                <a:cs typeface="Times New Roman"/>
              </a:rPr>
              <a:t>v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e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done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or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h</a:t>
            </a:r>
            <a:r>
              <a:rPr sz="1600" spc="-40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spc="-30" dirty="0">
                <a:solidFill>
                  <a:prstClr val="black"/>
                </a:solidFill>
                <a:cs typeface="Times New Roman"/>
              </a:rPr>
              <a:t>v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e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h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spc="50" dirty="0">
                <a:solidFill>
                  <a:prstClr val="black"/>
                </a:solidFill>
                <a:cs typeface="Times New Roman"/>
              </a:rPr>
              <a:t>ppened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to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69" dirty="0">
                <a:solidFill>
                  <a:prstClr val="black"/>
                </a:solidFill>
                <a:cs typeface="Times New Roman"/>
              </a:rPr>
              <a:t>y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ou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in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the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last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12</a:t>
            </a:r>
            <a:r>
              <a:rPr sz="1600" spc="-8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69" dirty="0">
                <a:solidFill>
                  <a:prstClr val="black"/>
                </a:solidFill>
                <a:cs typeface="Times New Roman"/>
              </a:rPr>
              <a:t>month</a:t>
            </a:r>
            <a:r>
              <a:rPr sz="1600" spc="-50" dirty="0">
                <a:solidFill>
                  <a:prstClr val="black"/>
                </a:solidFill>
                <a:cs typeface="Times New Roman"/>
              </a:rPr>
              <a:t>s</a:t>
            </a:r>
            <a:r>
              <a:rPr sz="1600" spc="30" dirty="0">
                <a:solidFill>
                  <a:prstClr val="black"/>
                </a:solidFill>
                <a:cs typeface="Times New Roman"/>
              </a:rPr>
              <a:t>. </a:t>
            </a:r>
            <a:r>
              <a:rPr sz="1600" spc="119" dirty="0">
                <a:solidFill>
                  <a:prstClr val="black"/>
                </a:solidFill>
                <a:cs typeface="Times New Roman"/>
              </a:rPr>
              <a:t>Do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not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10" dirty="0">
                <a:solidFill>
                  <a:prstClr val="black"/>
                </a:solidFill>
                <a:cs typeface="Times New Roman"/>
              </a:rPr>
              <a:t>tell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me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30" dirty="0">
                <a:solidFill>
                  <a:prstClr val="black"/>
                </a:solidFill>
                <a:cs typeface="Times New Roman"/>
              </a:rPr>
              <a:t>w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hich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ones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99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r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e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and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30" dirty="0">
                <a:solidFill>
                  <a:prstClr val="black"/>
                </a:solidFill>
                <a:cs typeface="Times New Roman"/>
              </a:rPr>
              <a:t> </a:t>
            </a:r>
            <a:r>
              <a:rPr dirty="0"/>
              <a:t>not true for you</a:t>
            </a:r>
            <a:r>
              <a:rPr sz="1600" spc="69" dirty="0">
                <a:solidFill>
                  <a:prstClr val="black"/>
                </a:solidFill>
                <a:cs typeface="Times New Roman"/>
              </a:rPr>
              <a:t>.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20" dirty="0">
                <a:solidFill>
                  <a:prstClr val="black"/>
                </a:solidFill>
                <a:cs typeface="Times New Roman"/>
              </a:rPr>
              <a:t>J</a:t>
            </a:r>
            <a:r>
              <a:rPr sz="1600" spc="50" dirty="0">
                <a:solidFill>
                  <a:prstClr val="black"/>
                </a:solidFill>
                <a:cs typeface="Times New Roman"/>
              </a:rPr>
              <a:t>ust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10" dirty="0">
                <a:solidFill>
                  <a:prstClr val="black"/>
                </a:solidFill>
                <a:cs typeface="Times New Roman"/>
              </a:rPr>
              <a:t>tell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me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h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o</a:t>
            </a:r>
            <a:r>
              <a:rPr sz="1600" spc="10" dirty="0">
                <a:solidFill>
                  <a:prstClr val="black"/>
                </a:solidFill>
                <a:cs typeface="Times New Roman"/>
              </a:rPr>
              <a:t>w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ma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ny </a:t>
            </a:r>
            <a:r>
              <a:rPr sz="1600" spc="-69" dirty="0">
                <a:solidFill>
                  <a:prstClr val="black"/>
                </a:solidFill>
                <a:cs typeface="Times New Roman"/>
              </a:rPr>
              <a:t>y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ou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h</a:t>
            </a:r>
            <a:r>
              <a:rPr sz="1600" spc="-40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spc="-30" dirty="0">
                <a:solidFill>
                  <a:prstClr val="black"/>
                </a:solidFill>
                <a:cs typeface="Times New Roman"/>
              </a:rPr>
              <a:t>v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e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done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30" dirty="0">
                <a:solidFill>
                  <a:prstClr val="black"/>
                </a:solidFill>
                <a:cs typeface="Times New Roman"/>
              </a:rPr>
              <a:t>least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onc</a:t>
            </a:r>
            <a:r>
              <a:rPr sz="1600" spc="-50" dirty="0">
                <a:solidFill>
                  <a:prstClr val="black"/>
                </a:solidFill>
                <a:cs typeface="Times New Roman"/>
              </a:rPr>
              <a:t>e</a:t>
            </a:r>
            <a:r>
              <a:rPr sz="1600" spc="-30" dirty="0">
                <a:solidFill>
                  <a:prstClr val="black"/>
                </a:solidFill>
                <a:latin typeface="Times New Roman"/>
                <a:cs typeface="Times New Roman"/>
              </a:rPr>
              <a:t>.’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18" defTabSz="1784267">
              <a:spcBef>
                <a:spcPts val="712"/>
              </a:spcBef>
            </a:pPr>
            <a:r>
              <a:rPr sz="1600" spc="3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1600" spc="30" dirty="0">
                <a:solidFill>
                  <a:prstClr val="black"/>
                </a:solidFill>
                <a:cs typeface="Times New Roman"/>
              </a:rPr>
              <a:t>Items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included in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both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the </a:t>
            </a:r>
            <a:r>
              <a:rPr sz="1600" spc="69" dirty="0">
                <a:solidFill>
                  <a:prstClr val="black"/>
                </a:solidFill>
                <a:cs typeface="Times New Roman"/>
              </a:rPr>
              <a:t>cont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r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ol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and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69" dirty="0">
                <a:solidFill>
                  <a:prstClr val="black"/>
                </a:solidFill>
                <a:cs typeface="Times New Roman"/>
              </a:rPr>
              <a:t>tr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e</a:t>
            </a:r>
            <a:r>
              <a:rPr sz="1600" spc="-10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tment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g</a:t>
            </a:r>
            <a:r>
              <a:rPr sz="1600" spc="-20" dirty="0">
                <a:solidFill>
                  <a:prstClr val="black"/>
                </a:solidFill>
                <a:cs typeface="Times New Roman"/>
              </a:rPr>
              <a:t>r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oups</a:t>
            </a:r>
            <a:r>
              <a:rPr sz="1600" spc="4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6431" indent="-193327" defTabSz="1784267">
              <a:lnSpc>
                <a:spcPts val="1705"/>
              </a:lnSpc>
              <a:spcBef>
                <a:spcPts val="734"/>
              </a:spcBef>
              <a:buFont typeface="Times New Roman"/>
              <a:buAutoNum type="arabicPeriod"/>
              <a:tabLst>
                <a:tab pos="407674" algn="l"/>
              </a:tabLst>
            </a:pPr>
            <a:r>
              <a:rPr lang="en-GB" sz="1600" spc="5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Attended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a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r</a:t>
            </a:r>
            <a:r>
              <a:rPr sz="1600" spc="20" dirty="0">
                <a:solidFill>
                  <a:prstClr val="black"/>
                </a:solidFill>
                <a:cs typeface="Times New Roman"/>
              </a:rPr>
              <a:t>eligious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10" dirty="0">
                <a:solidFill>
                  <a:prstClr val="black"/>
                </a:solidFill>
                <a:cs typeface="Times New Roman"/>
              </a:rPr>
              <a:t>servic</a:t>
            </a:r>
            <a:r>
              <a:rPr sz="1600" spc="-69" dirty="0">
                <a:solidFill>
                  <a:prstClr val="black"/>
                </a:solidFill>
                <a:cs typeface="Times New Roman"/>
              </a:rPr>
              <a:t>e</a:t>
            </a:r>
            <a:r>
              <a:rPr sz="1600" spc="30" dirty="0">
                <a:solidFill>
                  <a:prstClr val="black"/>
                </a:solidFill>
                <a:cs typeface="Times New Roman"/>
              </a:rPr>
              <a:t>,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30" dirty="0">
                <a:solidFill>
                  <a:prstClr val="black"/>
                </a:solidFill>
                <a:cs typeface="Times New Roman"/>
              </a:rPr>
              <a:t>e</a:t>
            </a:r>
            <a:r>
              <a:rPr sz="1600" spc="-40" dirty="0">
                <a:solidFill>
                  <a:prstClr val="black"/>
                </a:solidFill>
                <a:cs typeface="Times New Roman"/>
              </a:rPr>
              <a:t>x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cept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69" dirty="0">
                <a:solidFill>
                  <a:prstClr val="black"/>
                </a:solidFill>
                <a:cs typeface="Times New Roman"/>
              </a:rPr>
              <a:t>f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or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20" dirty="0">
                <a:solidFill>
                  <a:prstClr val="black"/>
                </a:solidFill>
                <a:cs typeface="Times New Roman"/>
              </a:rPr>
              <a:t>special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occasion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20" dirty="0">
                <a:solidFill>
                  <a:prstClr val="black"/>
                </a:solidFill>
                <a:cs typeface="Times New Roman"/>
              </a:rPr>
              <a:t>li</a:t>
            </a:r>
            <a:r>
              <a:rPr sz="1600" spc="-30" dirty="0">
                <a:solidFill>
                  <a:prstClr val="black"/>
                </a:solidFill>
                <a:cs typeface="Times New Roman"/>
              </a:rPr>
              <a:t>k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e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20" dirty="0">
                <a:solidFill>
                  <a:prstClr val="black"/>
                </a:solidFill>
                <a:cs typeface="Times New Roman"/>
              </a:rPr>
              <a:t>w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e</a:t>
            </a:r>
            <a:r>
              <a:rPr sz="1600" spc="20" dirty="0">
                <a:solidFill>
                  <a:prstClr val="black"/>
                </a:solidFill>
                <a:cs typeface="Times New Roman"/>
              </a:rPr>
              <a:t>d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ding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or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fune</a:t>
            </a:r>
            <a:r>
              <a:rPr sz="1600" spc="20" dirty="0">
                <a:solidFill>
                  <a:prstClr val="black"/>
                </a:solidFill>
                <a:cs typeface="Times New Roman"/>
              </a:rPr>
              <a:t>r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al.</a:t>
            </a:r>
            <a:endParaRPr sz="1600" dirty="0">
              <a:solidFill>
                <a:prstClr val="black"/>
              </a:solidFill>
              <a:cs typeface="Times New Roman"/>
            </a:endParaRPr>
          </a:p>
          <a:p>
            <a:pPr marL="406431" indent="-193327" defTabSz="1784267">
              <a:lnSpc>
                <a:spcPts val="1624"/>
              </a:lnSpc>
              <a:buFont typeface="Times New Roman"/>
              <a:buAutoNum type="arabicPeriod"/>
              <a:tabLst>
                <a:tab pos="407674" algn="l"/>
              </a:tabLst>
            </a:pPr>
            <a:r>
              <a:rPr lang="en-GB" sz="1600" spc="-6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69" dirty="0">
                <a:solidFill>
                  <a:prstClr val="black"/>
                </a:solidFill>
                <a:cs typeface="Times New Roman"/>
              </a:rPr>
              <a:t>W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ent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to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0" dirty="0">
                <a:solidFill>
                  <a:prstClr val="black"/>
                </a:solidFill>
                <a:cs typeface="Times New Roman"/>
              </a:rPr>
              <a:t>sporting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30" dirty="0">
                <a:solidFill>
                  <a:prstClr val="black"/>
                </a:solidFill>
                <a:cs typeface="Times New Roman"/>
              </a:rPr>
              <a:t>ev</a:t>
            </a:r>
            <a:r>
              <a:rPr sz="1600" spc="50" dirty="0">
                <a:solidFill>
                  <a:prstClr val="black"/>
                </a:solidFill>
                <a:cs typeface="Times New Roman"/>
              </a:rPr>
              <a:t>ent.</a:t>
            </a:r>
            <a:r>
              <a:rPr lang="en-GB" sz="1600" spc="50" dirty="0">
                <a:solidFill>
                  <a:prstClr val="black"/>
                </a:solidFill>
                <a:cs typeface="Times New Roman"/>
              </a:rPr>
              <a:t>	</a:t>
            </a:r>
            <a:endParaRPr sz="1600" dirty="0">
              <a:solidFill>
                <a:prstClr val="black"/>
              </a:solidFill>
              <a:cs typeface="Times New Roman"/>
            </a:endParaRPr>
          </a:p>
          <a:p>
            <a:pPr marL="406431" indent="-193327" defTabSz="1784267">
              <a:lnSpc>
                <a:spcPts val="1624"/>
              </a:lnSpc>
              <a:buFont typeface="Times New Roman"/>
              <a:buAutoNum type="arabicPeriod"/>
              <a:tabLst>
                <a:tab pos="407674" algn="l"/>
              </a:tabLst>
            </a:pPr>
            <a:r>
              <a:rPr lang="en-GB" sz="1600" spc="5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Attended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an </a:t>
            </a:r>
            <a:r>
              <a:rPr sz="1600" spc="69" dirty="0">
                <a:solidFill>
                  <a:prstClr val="black"/>
                </a:solidFill>
                <a:cs typeface="Times New Roman"/>
              </a:rPr>
              <a:t>ope</a:t>
            </a:r>
            <a:r>
              <a:rPr sz="1600" spc="30" dirty="0">
                <a:solidFill>
                  <a:prstClr val="black"/>
                </a:solidFill>
                <a:cs typeface="Times New Roman"/>
              </a:rPr>
              <a:t>r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a.</a:t>
            </a:r>
            <a:endParaRPr sz="1600" dirty="0">
              <a:solidFill>
                <a:prstClr val="black"/>
              </a:solidFill>
              <a:cs typeface="Times New Roman"/>
            </a:endParaRPr>
          </a:p>
          <a:p>
            <a:pPr marL="406431" indent="-193327" defTabSz="1784267">
              <a:lnSpc>
                <a:spcPts val="1624"/>
              </a:lnSpc>
              <a:buFont typeface="Times New Roman"/>
              <a:buAutoNum type="arabicPeriod"/>
              <a:tabLst>
                <a:tab pos="407674" algn="l"/>
              </a:tabLst>
            </a:pPr>
            <a:r>
              <a:rPr lang="en-GB" sz="1600" spc="-4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40" dirty="0">
                <a:solidFill>
                  <a:prstClr val="black"/>
                </a:solidFill>
                <a:cs typeface="Times New Roman"/>
              </a:rPr>
              <a:t>V</a:t>
            </a:r>
            <a:r>
              <a:rPr sz="1600" spc="20" dirty="0">
                <a:solidFill>
                  <a:prstClr val="black"/>
                </a:solidFill>
                <a:cs typeface="Times New Roman"/>
              </a:rPr>
              <a:t>isited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country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outside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30" dirty="0">
                <a:solidFill>
                  <a:prstClr val="black"/>
                </a:solidFill>
                <a:cs typeface="Times New Roman"/>
              </a:rPr>
              <a:t>[</a:t>
            </a:r>
            <a:r>
              <a:rPr sz="1600" spc="-119" dirty="0">
                <a:solidFill>
                  <a:prstClr val="black"/>
                </a:solidFill>
                <a:cs typeface="Times New Roman"/>
              </a:rPr>
              <a:t>y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our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30" dirty="0">
                <a:solidFill>
                  <a:prstClr val="black"/>
                </a:solidFill>
                <a:cs typeface="Times New Roman"/>
              </a:rPr>
              <a:t>country]?</a:t>
            </a:r>
            <a:endParaRPr sz="1600" dirty="0">
              <a:solidFill>
                <a:prstClr val="black"/>
              </a:solidFill>
              <a:cs typeface="Times New Roman"/>
            </a:endParaRPr>
          </a:p>
          <a:p>
            <a:pPr marL="406431" indent="-193327" defTabSz="1784267">
              <a:lnSpc>
                <a:spcPts val="1705"/>
              </a:lnSpc>
              <a:buFont typeface="Times New Roman"/>
              <a:buAutoNum type="arabicPeriod"/>
              <a:tabLst>
                <a:tab pos="407674" algn="l"/>
              </a:tabLst>
            </a:pPr>
            <a:r>
              <a:rPr lang="en-GB" sz="1600" spc="109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109" dirty="0">
                <a:solidFill>
                  <a:prstClr val="black"/>
                </a:solidFill>
                <a:cs typeface="Times New Roman"/>
              </a:rPr>
              <a:t>Had </a:t>
            </a:r>
            <a:r>
              <a:rPr sz="1600" spc="50" dirty="0">
                <a:solidFill>
                  <a:prstClr val="black"/>
                </a:solidFill>
                <a:cs typeface="Times New Roman"/>
              </a:rPr>
              <a:t>personal </a:t>
            </a:r>
            <a:r>
              <a:rPr sz="1600" spc="30" dirty="0">
                <a:solidFill>
                  <a:prstClr val="black"/>
                </a:solidFill>
                <a:cs typeface="Times New Roman"/>
              </a:rPr>
              <a:t>belongings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such </a:t>
            </a:r>
            <a:r>
              <a:rPr sz="1600" spc="50" dirty="0">
                <a:solidFill>
                  <a:prstClr val="black"/>
                </a:solidFill>
                <a:cs typeface="Times New Roman"/>
              </a:rPr>
              <a:t>as money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or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a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mobile </a:t>
            </a:r>
            <a:r>
              <a:rPr sz="1600" spc="69" dirty="0">
                <a:solidFill>
                  <a:prstClr val="black"/>
                </a:solidFill>
                <a:cs typeface="Times New Roman"/>
              </a:rPr>
              <a:t>phone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stolen f</a:t>
            </a:r>
            <a:r>
              <a:rPr sz="1600" spc="-20" dirty="0">
                <a:solidFill>
                  <a:prstClr val="black"/>
                </a:solidFill>
                <a:cs typeface="Times New Roman"/>
              </a:rPr>
              <a:t>r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om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69" dirty="0">
                <a:solidFill>
                  <a:prstClr val="black"/>
                </a:solidFill>
                <a:cs typeface="Times New Roman"/>
              </a:rPr>
              <a:t>y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ou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or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f</a:t>
            </a:r>
            <a:r>
              <a:rPr sz="1600" spc="-20" dirty="0">
                <a:solidFill>
                  <a:prstClr val="black"/>
                </a:solidFill>
                <a:cs typeface="Times New Roman"/>
              </a:rPr>
              <a:t>r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om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-69" dirty="0">
                <a:solidFill>
                  <a:prstClr val="black"/>
                </a:solidFill>
                <a:cs typeface="Times New Roman"/>
              </a:rPr>
              <a:t>y</a:t>
            </a:r>
            <a:r>
              <a:rPr sz="1600" spc="79" dirty="0">
                <a:solidFill>
                  <a:prstClr val="black"/>
                </a:solidFill>
                <a:cs typeface="Times New Roman"/>
              </a:rPr>
              <a:t>our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0" dirty="0">
                <a:solidFill>
                  <a:prstClr val="black"/>
                </a:solidFill>
                <a:cs typeface="Times New Roman"/>
              </a:rPr>
              <a:t>hous</a:t>
            </a:r>
            <a:r>
              <a:rPr sz="1600" spc="-40" dirty="0">
                <a:solidFill>
                  <a:prstClr val="black"/>
                </a:solidFill>
                <a:cs typeface="Times New Roman"/>
              </a:rPr>
              <a:t>e</a:t>
            </a:r>
            <a:r>
              <a:rPr sz="1600" spc="3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GB" sz="1600" spc="3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18" defTabSz="1784267">
              <a:spcBef>
                <a:spcPts val="734"/>
              </a:spcBef>
            </a:pPr>
            <a:r>
              <a:rPr sz="1600" spc="3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1600" spc="30" dirty="0">
                <a:solidFill>
                  <a:prstClr val="black"/>
                </a:solidFill>
                <a:cs typeface="Times New Roman"/>
              </a:rPr>
              <a:t>Item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included in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the </a:t>
            </a:r>
            <a:r>
              <a:rPr sz="1600" spc="69" dirty="0">
                <a:solidFill>
                  <a:prstClr val="black"/>
                </a:solidFill>
                <a:cs typeface="Times New Roman"/>
              </a:rPr>
              <a:t>tr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e</a:t>
            </a:r>
            <a:r>
              <a:rPr sz="1600" spc="-10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tment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g</a:t>
            </a:r>
            <a:r>
              <a:rPr sz="1600" spc="-20" dirty="0">
                <a:solidFill>
                  <a:prstClr val="black"/>
                </a:solidFill>
                <a:cs typeface="Times New Roman"/>
              </a:rPr>
              <a:t>r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oup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9" dirty="0">
                <a:solidFill>
                  <a:prstClr val="black"/>
                </a:solidFill>
                <a:cs typeface="Times New Roman"/>
              </a:rPr>
              <a:t>on</a:t>
            </a:r>
            <a:r>
              <a:rPr sz="1600" spc="-10" dirty="0">
                <a:solidFill>
                  <a:prstClr val="black"/>
                </a:solidFill>
                <a:cs typeface="Times New Roman"/>
              </a:rPr>
              <a:t>l</a:t>
            </a:r>
            <a:r>
              <a:rPr sz="1600" spc="-40" dirty="0">
                <a:solidFill>
                  <a:prstClr val="black"/>
                </a:solidFill>
                <a:cs typeface="Times New Roman"/>
              </a:rPr>
              <a:t>y</a:t>
            </a:r>
            <a:r>
              <a:rPr sz="1600" spc="-4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6431" indent="-193327" defTabSz="1784267">
              <a:spcBef>
                <a:spcPts val="734"/>
              </a:spcBef>
              <a:buFont typeface="Times New Roman"/>
              <a:buAutoNum type="arabicPeriod" startAt="6"/>
              <a:tabLst>
                <a:tab pos="407674" algn="l"/>
              </a:tabLst>
            </a:pPr>
            <a:r>
              <a:rPr sz="1600" spc="59" dirty="0">
                <a:solidFill>
                  <a:prstClr val="black"/>
                </a:solidFill>
                <a:cs typeface="Times New Roman"/>
              </a:rPr>
              <a:t>Bought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something </a:t>
            </a:r>
            <a:r>
              <a:rPr sz="1600" spc="-69" dirty="0">
                <a:solidFill>
                  <a:prstClr val="black"/>
                </a:solidFill>
                <a:cs typeface="Times New Roman"/>
              </a:rPr>
              <a:t>y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ou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69" dirty="0">
                <a:solidFill>
                  <a:prstClr val="black"/>
                </a:solidFill>
                <a:cs typeface="Times New Roman"/>
              </a:rPr>
              <a:t>thought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50" dirty="0">
                <a:solidFill>
                  <a:prstClr val="black"/>
                </a:solidFill>
                <a:cs typeface="Times New Roman"/>
              </a:rPr>
              <a:t>might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89" dirty="0">
                <a:solidFill>
                  <a:prstClr val="black"/>
                </a:solidFill>
                <a:cs typeface="Times New Roman"/>
              </a:rPr>
              <a:t>h</a:t>
            </a:r>
            <a:r>
              <a:rPr sz="1600" spc="-40" dirty="0">
                <a:solidFill>
                  <a:prstClr val="black"/>
                </a:solidFill>
                <a:cs typeface="Times New Roman"/>
              </a:rPr>
              <a:t>a</a:t>
            </a:r>
            <a:r>
              <a:rPr sz="1600" spc="-30" dirty="0">
                <a:solidFill>
                  <a:prstClr val="black"/>
                </a:solidFill>
                <a:cs typeface="Times New Roman"/>
              </a:rPr>
              <a:t>v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e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been</a:t>
            </a:r>
            <a:r>
              <a:rPr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sz="1600" spc="40" dirty="0">
                <a:solidFill>
                  <a:prstClr val="black"/>
                </a:solidFill>
                <a:cs typeface="Times New Roman"/>
              </a:rPr>
              <a:t>stolen</a:t>
            </a:r>
            <a:r>
              <a:rPr sz="1600" spc="4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1784267"/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92188" indent="-342900" defTabSz="1784267">
              <a:spcBef>
                <a:spcPts val="870"/>
              </a:spcBef>
              <a:buFont typeface="Arial" panose="020B0604020202020204" pitchFamily="34" charset="0"/>
              <a:buChar char="•"/>
            </a:pPr>
            <a:r>
              <a:rPr sz="2400" spc="20" dirty="0">
                <a:solidFill>
                  <a:prstClr val="black"/>
                </a:solidFill>
                <a:cs typeface="Times New Roman"/>
              </a:rPr>
              <a:t>Respondents are randomly assigned to</a:t>
            </a:r>
          </a:p>
          <a:p>
            <a:pPr marL="1532424" indent="-342900" defTabSz="1784267">
              <a:lnSpc>
                <a:spcPts val="2379"/>
              </a:lnSpc>
              <a:spcBef>
                <a:spcPts val="347"/>
              </a:spcBef>
              <a:buFont typeface="Arial" panose="020B0604020202020204" pitchFamily="34" charset="0"/>
              <a:buChar char="•"/>
            </a:pPr>
            <a:r>
              <a:rPr sz="2000" spc="-69" dirty="0">
                <a:solidFill>
                  <a:srgbClr val="BC1919"/>
                </a:solidFill>
                <a:cs typeface="Lucida Sans Unicode"/>
              </a:rPr>
              <a:t>c</a:t>
            </a:r>
            <a:r>
              <a:rPr sz="2000" spc="-139" dirty="0">
                <a:solidFill>
                  <a:srgbClr val="BC1919"/>
                </a:solidFill>
                <a:cs typeface="Lucida Sans Unicode"/>
              </a:rPr>
              <a:t>on</a:t>
            </a:r>
            <a:r>
              <a:rPr sz="2000" spc="50" dirty="0">
                <a:solidFill>
                  <a:srgbClr val="BC1919"/>
                </a:solidFill>
                <a:cs typeface="Lucida Sans Unicode"/>
              </a:rPr>
              <a:t>t</a:t>
            </a:r>
            <a:r>
              <a:rPr sz="2000" spc="-89" dirty="0">
                <a:solidFill>
                  <a:srgbClr val="BC1919"/>
                </a:solidFill>
                <a:cs typeface="Lucida Sans Unicode"/>
              </a:rPr>
              <a:t>r</a:t>
            </a:r>
            <a:r>
              <a:rPr sz="2000" spc="-109" dirty="0">
                <a:solidFill>
                  <a:srgbClr val="BC1919"/>
                </a:solidFill>
                <a:cs typeface="Lucida Sans Unicode"/>
              </a:rPr>
              <a:t>ol</a:t>
            </a:r>
            <a:r>
              <a:rPr sz="2000" spc="99" dirty="0">
                <a:solidFill>
                  <a:srgbClr val="BC1919"/>
                </a:solidFill>
                <a:cs typeface="Lucida Sans Unicode"/>
              </a:rPr>
              <a:t> </a:t>
            </a:r>
            <a:r>
              <a:rPr sz="2000" spc="-129" dirty="0">
                <a:solidFill>
                  <a:srgbClr val="BC1919"/>
                </a:solidFill>
                <a:cs typeface="Lucida Sans Unicode"/>
              </a:rPr>
              <a:t>gr</a:t>
            </a:r>
            <a:r>
              <a:rPr sz="2000" spc="-139" dirty="0">
                <a:solidFill>
                  <a:srgbClr val="BC1919"/>
                </a:solidFill>
                <a:cs typeface="Lucida Sans Unicode"/>
              </a:rPr>
              <a:t>ou</a:t>
            </a:r>
            <a:r>
              <a:rPr sz="2000" spc="-169" dirty="0">
                <a:solidFill>
                  <a:srgbClr val="BC1919"/>
                </a:solidFill>
                <a:cs typeface="Lucida Sans Unicode"/>
              </a:rPr>
              <a:t>p</a:t>
            </a:r>
            <a:r>
              <a:rPr sz="2000" spc="-10" dirty="0">
                <a:solidFill>
                  <a:prstClr val="black"/>
                </a:solidFill>
                <a:cs typeface="Arial"/>
              </a:rPr>
              <a:t>:</a:t>
            </a:r>
            <a:r>
              <a:rPr sz="2000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-226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cs typeface="Arial"/>
              </a:rPr>
              <a:t>li</a:t>
            </a:r>
            <a:r>
              <a:rPr sz="2000" spc="-238" dirty="0">
                <a:solidFill>
                  <a:prstClr val="black"/>
                </a:solidFill>
                <a:cs typeface="Arial"/>
              </a:rPr>
              <a:t>s</a:t>
            </a:r>
            <a:r>
              <a:rPr sz="2000" spc="159" dirty="0">
                <a:solidFill>
                  <a:prstClr val="black"/>
                </a:solidFill>
                <a:cs typeface="Arial"/>
              </a:rPr>
              <a:t>t</a:t>
            </a:r>
            <a:r>
              <a:rPr sz="2000" spc="99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cs typeface="Arial"/>
              </a:rPr>
              <a:t>c</a:t>
            </a:r>
            <a:r>
              <a:rPr sz="2000" spc="-99" dirty="0">
                <a:solidFill>
                  <a:prstClr val="black"/>
                </a:solidFill>
                <a:cs typeface="Arial"/>
              </a:rPr>
              <a:t>on</a:t>
            </a:r>
            <a:r>
              <a:rPr sz="2000" spc="159" dirty="0">
                <a:solidFill>
                  <a:prstClr val="black"/>
                </a:solidFill>
                <a:cs typeface="Arial"/>
              </a:rPr>
              <a:t>t</a:t>
            </a:r>
            <a:r>
              <a:rPr sz="2000" spc="10" dirty="0">
                <a:solidFill>
                  <a:prstClr val="black"/>
                </a:solidFill>
                <a:cs typeface="Arial"/>
              </a:rPr>
              <a:t>r</a:t>
            </a:r>
            <a:r>
              <a:rPr sz="2000" spc="-50" dirty="0">
                <a:solidFill>
                  <a:prstClr val="black"/>
                </a:solidFill>
                <a:cs typeface="Arial"/>
              </a:rPr>
              <a:t>ol</a:t>
            </a:r>
            <a:r>
              <a:rPr sz="2000" spc="99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cs typeface="Arial"/>
              </a:rPr>
              <a:t>i</a:t>
            </a:r>
            <a:r>
              <a:rPr sz="2000" spc="159" dirty="0">
                <a:solidFill>
                  <a:prstClr val="black"/>
                </a:solidFill>
                <a:cs typeface="Arial"/>
              </a:rPr>
              <a:t>t</a:t>
            </a:r>
            <a:r>
              <a:rPr sz="2000" spc="-238" dirty="0">
                <a:solidFill>
                  <a:prstClr val="black"/>
                </a:solidFill>
                <a:cs typeface="Arial"/>
              </a:rPr>
              <a:t>e</a:t>
            </a:r>
            <a:r>
              <a:rPr sz="2000" spc="-99" dirty="0">
                <a:solidFill>
                  <a:prstClr val="black"/>
                </a:solidFill>
                <a:cs typeface="Arial"/>
              </a:rPr>
              <a:t>m</a:t>
            </a:r>
            <a:r>
              <a:rPr sz="2000" spc="-238" dirty="0">
                <a:solidFill>
                  <a:prstClr val="black"/>
                </a:solidFill>
                <a:cs typeface="Arial"/>
              </a:rPr>
              <a:t>s</a:t>
            </a:r>
            <a:r>
              <a:rPr sz="2000" spc="109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cs typeface="Arial"/>
              </a:rPr>
              <a:t>1–5</a:t>
            </a:r>
            <a:r>
              <a:rPr sz="2000" spc="99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-99" dirty="0">
                <a:solidFill>
                  <a:prstClr val="black"/>
                </a:solidFill>
                <a:cs typeface="Arial"/>
              </a:rPr>
              <a:t>on</a:t>
            </a:r>
            <a:r>
              <a:rPr sz="2000" spc="20" dirty="0">
                <a:solidFill>
                  <a:prstClr val="black"/>
                </a:solidFill>
                <a:cs typeface="Arial"/>
              </a:rPr>
              <a:t>l</a:t>
            </a:r>
            <a:r>
              <a:rPr sz="2000" spc="-258" dirty="0">
                <a:solidFill>
                  <a:prstClr val="black"/>
                </a:solidFill>
                <a:cs typeface="Arial"/>
              </a:rPr>
              <a:t>y</a:t>
            </a:r>
            <a:r>
              <a:rPr sz="2000" spc="-10" dirty="0">
                <a:solidFill>
                  <a:prstClr val="black"/>
                </a:solidFill>
                <a:cs typeface="Arial"/>
              </a:rPr>
              <a:t>,</a:t>
            </a:r>
            <a:r>
              <a:rPr sz="2000" spc="99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-188" dirty="0">
                <a:solidFill>
                  <a:prstClr val="black"/>
                </a:solidFill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cs typeface="Arial"/>
              </a:rPr>
              <a:t>r</a:t>
            </a:r>
            <a:endParaRPr sz="2000" dirty="0">
              <a:solidFill>
                <a:prstClr val="black"/>
              </a:solidFill>
              <a:cs typeface="Arial"/>
            </a:endParaRPr>
          </a:p>
          <a:p>
            <a:pPr marL="1532424" indent="-342900" defTabSz="1784267">
              <a:lnSpc>
                <a:spcPts val="2379"/>
              </a:lnSpc>
              <a:buFont typeface="Arial" panose="020B0604020202020204" pitchFamily="34" charset="0"/>
              <a:buChar char="•"/>
            </a:pPr>
            <a:r>
              <a:rPr sz="2000" spc="50" dirty="0">
                <a:solidFill>
                  <a:srgbClr val="BC1919"/>
                </a:solidFill>
                <a:cs typeface="Lucida Sans Unicode"/>
              </a:rPr>
              <a:t>t</a:t>
            </a:r>
            <a:r>
              <a:rPr sz="2000" spc="-89" dirty="0">
                <a:solidFill>
                  <a:srgbClr val="BC1919"/>
                </a:solidFill>
                <a:cs typeface="Lucida Sans Unicode"/>
              </a:rPr>
              <a:t>r</a:t>
            </a:r>
            <a:r>
              <a:rPr sz="2000" spc="-109" dirty="0">
                <a:solidFill>
                  <a:srgbClr val="BC1919"/>
                </a:solidFill>
                <a:cs typeface="Lucida Sans Unicode"/>
              </a:rPr>
              <a:t>e</a:t>
            </a:r>
            <a:r>
              <a:rPr sz="2000" spc="-10" dirty="0">
                <a:solidFill>
                  <a:srgbClr val="BC1919"/>
                </a:solidFill>
                <a:cs typeface="Lucida Sans Unicode"/>
              </a:rPr>
              <a:t>at</a:t>
            </a:r>
            <a:r>
              <a:rPr sz="2000" spc="-149" dirty="0">
                <a:solidFill>
                  <a:srgbClr val="BC1919"/>
                </a:solidFill>
                <a:cs typeface="Lucida Sans Unicode"/>
              </a:rPr>
              <a:t>m</a:t>
            </a:r>
            <a:r>
              <a:rPr sz="2000" spc="-109" dirty="0">
                <a:solidFill>
                  <a:srgbClr val="BC1919"/>
                </a:solidFill>
                <a:cs typeface="Lucida Sans Unicode"/>
              </a:rPr>
              <a:t>e</a:t>
            </a:r>
            <a:r>
              <a:rPr sz="2000" spc="-129" dirty="0">
                <a:solidFill>
                  <a:srgbClr val="BC1919"/>
                </a:solidFill>
                <a:cs typeface="Lucida Sans Unicode"/>
              </a:rPr>
              <a:t>n</a:t>
            </a:r>
            <a:r>
              <a:rPr sz="2000" spc="50" dirty="0">
                <a:solidFill>
                  <a:srgbClr val="BC1919"/>
                </a:solidFill>
                <a:cs typeface="Lucida Sans Unicode"/>
              </a:rPr>
              <a:t>t</a:t>
            </a:r>
            <a:r>
              <a:rPr sz="2000" spc="89" dirty="0">
                <a:solidFill>
                  <a:srgbClr val="BC1919"/>
                </a:solidFill>
                <a:cs typeface="Lucida Sans Unicode"/>
              </a:rPr>
              <a:t> </a:t>
            </a:r>
            <a:r>
              <a:rPr sz="2000" spc="-129" dirty="0">
                <a:solidFill>
                  <a:srgbClr val="BC1919"/>
                </a:solidFill>
                <a:cs typeface="Lucida Sans Unicode"/>
              </a:rPr>
              <a:t>gr</a:t>
            </a:r>
            <a:r>
              <a:rPr sz="2000" spc="-139" dirty="0">
                <a:solidFill>
                  <a:srgbClr val="BC1919"/>
                </a:solidFill>
                <a:cs typeface="Lucida Sans Unicode"/>
              </a:rPr>
              <a:t>ou</a:t>
            </a:r>
            <a:r>
              <a:rPr sz="2000" spc="-169" dirty="0">
                <a:solidFill>
                  <a:srgbClr val="BC1919"/>
                </a:solidFill>
                <a:cs typeface="Lucida Sans Unicode"/>
              </a:rPr>
              <a:t>p</a:t>
            </a:r>
            <a:r>
              <a:rPr sz="2000" spc="-10" dirty="0">
                <a:solidFill>
                  <a:prstClr val="black"/>
                </a:solidFill>
                <a:cs typeface="Arial"/>
              </a:rPr>
              <a:t>:</a:t>
            </a:r>
            <a:r>
              <a:rPr sz="2000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-226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cs typeface="Arial"/>
              </a:rPr>
              <a:t>li</a:t>
            </a:r>
            <a:r>
              <a:rPr sz="2000" spc="-238" dirty="0">
                <a:solidFill>
                  <a:prstClr val="black"/>
                </a:solidFill>
                <a:cs typeface="Arial"/>
              </a:rPr>
              <a:t>s</a:t>
            </a:r>
            <a:r>
              <a:rPr sz="2000" spc="159" dirty="0">
                <a:solidFill>
                  <a:prstClr val="black"/>
                </a:solidFill>
                <a:cs typeface="Arial"/>
              </a:rPr>
              <a:t>t</a:t>
            </a:r>
            <a:r>
              <a:rPr sz="2000" spc="99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cs typeface="Arial"/>
              </a:rPr>
              <a:t>i</a:t>
            </a:r>
            <a:r>
              <a:rPr sz="2000" spc="159" dirty="0">
                <a:solidFill>
                  <a:prstClr val="black"/>
                </a:solidFill>
                <a:cs typeface="Arial"/>
              </a:rPr>
              <a:t>t</a:t>
            </a:r>
            <a:r>
              <a:rPr sz="2000" spc="-238" dirty="0">
                <a:solidFill>
                  <a:prstClr val="black"/>
                </a:solidFill>
                <a:cs typeface="Arial"/>
              </a:rPr>
              <a:t>e</a:t>
            </a:r>
            <a:r>
              <a:rPr sz="2000" spc="-99" dirty="0">
                <a:solidFill>
                  <a:prstClr val="black"/>
                </a:solidFill>
                <a:cs typeface="Arial"/>
              </a:rPr>
              <a:t>m</a:t>
            </a:r>
            <a:r>
              <a:rPr sz="2000" spc="-238" dirty="0">
                <a:solidFill>
                  <a:prstClr val="black"/>
                </a:solidFill>
                <a:cs typeface="Arial"/>
              </a:rPr>
              <a:t>s</a:t>
            </a:r>
            <a:r>
              <a:rPr sz="2000" spc="109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-99" dirty="0">
                <a:solidFill>
                  <a:prstClr val="black"/>
                </a:solidFill>
                <a:cs typeface="Arial"/>
              </a:rPr>
              <a:t>1–6,</a:t>
            </a:r>
            <a:r>
              <a:rPr sz="2000" spc="99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cs typeface="Arial"/>
              </a:rPr>
              <a:t>n</a:t>
            </a:r>
            <a:r>
              <a:rPr sz="2000" spc="-119" dirty="0">
                <a:solidFill>
                  <a:prstClr val="black"/>
                </a:solidFill>
                <a:cs typeface="Arial"/>
              </a:rPr>
              <a:t>c</a:t>
            </a:r>
            <a:r>
              <a:rPr sz="2000" spc="20" dirty="0">
                <a:solidFill>
                  <a:prstClr val="black"/>
                </a:solidFill>
                <a:cs typeface="Arial"/>
              </a:rPr>
              <a:t>l</a:t>
            </a:r>
            <a:r>
              <a:rPr sz="2000" spc="-89" dirty="0">
                <a:solidFill>
                  <a:prstClr val="black"/>
                </a:solidFill>
                <a:cs typeface="Arial"/>
              </a:rPr>
              <a:t>ud</a:t>
            </a:r>
            <a:r>
              <a:rPr sz="2000" spc="20" dirty="0">
                <a:solidFill>
                  <a:prstClr val="black"/>
                </a:solidFill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cs typeface="Arial"/>
              </a:rPr>
              <a:t>n</a:t>
            </a:r>
            <a:r>
              <a:rPr sz="2000" spc="-129" dirty="0">
                <a:solidFill>
                  <a:prstClr val="black"/>
                </a:solidFill>
                <a:cs typeface="Arial"/>
              </a:rPr>
              <a:t>g</a:t>
            </a:r>
            <a:r>
              <a:rPr sz="2000" spc="99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-238" dirty="0">
                <a:solidFill>
                  <a:prstClr val="black"/>
                </a:solidFill>
                <a:cs typeface="Arial"/>
              </a:rPr>
              <a:t>se</a:t>
            </a:r>
            <a:r>
              <a:rPr sz="2000" spc="-89" dirty="0">
                <a:solidFill>
                  <a:prstClr val="black"/>
                </a:solidFill>
                <a:cs typeface="Arial"/>
              </a:rPr>
              <a:t>n</a:t>
            </a:r>
            <a:r>
              <a:rPr sz="2000" spc="-238" dirty="0">
                <a:solidFill>
                  <a:prstClr val="black"/>
                </a:solidFill>
                <a:cs typeface="Arial"/>
              </a:rPr>
              <a:t>s</a:t>
            </a:r>
            <a:r>
              <a:rPr sz="2000" spc="20" dirty="0">
                <a:solidFill>
                  <a:prstClr val="black"/>
                </a:solidFill>
                <a:cs typeface="Arial"/>
              </a:rPr>
              <a:t>i</a:t>
            </a:r>
            <a:r>
              <a:rPr sz="2000" spc="159" dirty="0">
                <a:solidFill>
                  <a:prstClr val="black"/>
                </a:solidFill>
                <a:cs typeface="Arial"/>
              </a:rPr>
              <a:t>t</a:t>
            </a:r>
            <a:r>
              <a:rPr sz="2000" spc="20" dirty="0">
                <a:solidFill>
                  <a:prstClr val="black"/>
                </a:solidFill>
                <a:cs typeface="Arial"/>
              </a:rPr>
              <a:t>i</a:t>
            </a:r>
            <a:r>
              <a:rPr sz="2000" spc="-89" dirty="0">
                <a:solidFill>
                  <a:prstClr val="black"/>
                </a:solidFill>
                <a:cs typeface="Arial"/>
              </a:rPr>
              <a:t>v</a:t>
            </a:r>
            <a:r>
              <a:rPr sz="2000" spc="-238" dirty="0">
                <a:solidFill>
                  <a:prstClr val="black"/>
                </a:solidFill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20" dirty="0">
                <a:solidFill>
                  <a:prstClr val="black"/>
                </a:solidFill>
                <a:cs typeface="Arial"/>
              </a:rPr>
              <a:t>i</a:t>
            </a:r>
            <a:r>
              <a:rPr sz="2000" spc="159" dirty="0">
                <a:solidFill>
                  <a:prstClr val="black"/>
                </a:solidFill>
                <a:cs typeface="Arial"/>
              </a:rPr>
              <a:t>t</a:t>
            </a:r>
            <a:r>
              <a:rPr sz="2000" spc="-238" dirty="0">
                <a:solidFill>
                  <a:prstClr val="black"/>
                </a:solidFill>
                <a:cs typeface="Arial"/>
              </a:rPr>
              <a:t>e</a:t>
            </a:r>
            <a:r>
              <a:rPr sz="2000" spc="-99" dirty="0">
                <a:solidFill>
                  <a:prstClr val="black"/>
                </a:solidFill>
                <a:cs typeface="Arial"/>
              </a:rPr>
              <a:t>m</a:t>
            </a:r>
            <a:r>
              <a:rPr sz="2000" spc="99" dirty="0">
                <a:solidFill>
                  <a:prstClr val="black"/>
                </a:solidFill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cs typeface="Arial"/>
              </a:rPr>
              <a:t>6</a:t>
            </a:r>
            <a:endParaRPr sz="2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84267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defTabSz="1784267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84267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8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8" defTabSz="1784267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8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8369501" y="6643827"/>
            <a:ext cx="4760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87"/>
            <a:r>
              <a:rPr lang="en-GB" spc="-129" dirty="0"/>
              <a:t>4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84889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27" y="336043"/>
            <a:ext cx="8765942" cy="512164"/>
          </a:xfrm>
          <a:prstGeom prst="rect">
            <a:avLst/>
          </a:prstGeom>
        </p:spPr>
        <p:txBody>
          <a:bodyPr vert="horz" wrap="square" lIns="0" tIns="79254" rIns="0" bIns="0" rtlCol="0">
            <a:spAutoFit/>
          </a:bodyPr>
          <a:lstStyle/>
          <a:p>
            <a:pPr marL="24826"/>
            <a:r>
              <a:rPr spc="248" dirty="0"/>
              <a:t>M</a:t>
            </a:r>
            <a:r>
              <a:rPr spc="-59" dirty="0"/>
              <a:t>o</a:t>
            </a:r>
            <a:r>
              <a:rPr spc="-109" dirty="0"/>
              <a:t>d</a:t>
            </a:r>
            <a:r>
              <a:rPr spc="-238" dirty="0"/>
              <a:t>e</a:t>
            </a:r>
            <a:r>
              <a:rPr spc="10" dirty="0"/>
              <a:t>lli</a:t>
            </a:r>
            <a:r>
              <a:rPr spc="-129" dirty="0"/>
              <a:t>n</a:t>
            </a:r>
            <a:r>
              <a:rPr spc="-159" dirty="0"/>
              <a:t>g</a:t>
            </a:r>
            <a:r>
              <a:rPr spc="59" dirty="0"/>
              <a:t> </a:t>
            </a:r>
            <a:r>
              <a:rPr spc="10" dirty="0"/>
              <a:t>i</a:t>
            </a:r>
            <a:r>
              <a:rPr spc="69" dirty="0"/>
              <a:t>t</a:t>
            </a:r>
            <a:r>
              <a:rPr spc="-238" dirty="0"/>
              <a:t>e</a:t>
            </a:r>
            <a:r>
              <a:rPr spc="-149" dirty="0"/>
              <a:t>m</a:t>
            </a:r>
            <a:r>
              <a:rPr spc="50" dirty="0"/>
              <a:t> </a:t>
            </a:r>
            <a:r>
              <a:rPr spc="-59" dirty="0"/>
              <a:t>c</a:t>
            </a:r>
            <a:r>
              <a:rPr spc="-129" dirty="0"/>
              <a:t>oun</a:t>
            </a:r>
            <a:r>
              <a:rPr spc="69" dirty="0"/>
              <a:t>t</a:t>
            </a:r>
            <a:r>
              <a:rPr spc="59" dirty="0"/>
              <a:t> </a:t>
            </a:r>
            <a:r>
              <a:rPr spc="-109" dirty="0"/>
              <a:t>d</a:t>
            </a:r>
            <a:r>
              <a:rPr spc="-139" dirty="0"/>
              <a:t>a</a:t>
            </a:r>
            <a:r>
              <a:rPr spc="69" dirty="0"/>
              <a:t>t</a:t>
            </a:r>
            <a:r>
              <a:rPr spc="-139" dirty="0"/>
              <a:t>a</a:t>
            </a:r>
            <a:r>
              <a:rPr spc="-218" dirty="0"/>
              <a:t>:</a:t>
            </a:r>
            <a:r>
              <a:rPr spc="367" dirty="0"/>
              <a:t> </a:t>
            </a:r>
            <a:r>
              <a:rPr spc="89" dirty="0"/>
              <a:t>V</a:t>
            </a:r>
            <a:r>
              <a:rPr spc="-218" dirty="0"/>
              <a:t>a</a:t>
            </a:r>
            <a:r>
              <a:rPr spc="-69" dirty="0"/>
              <a:t>r</a:t>
            </a:r>
            <a:r>
              <a:rPr spc="10" dirty="0"/>
              <a:t>i</a:t>
            </a:r>
            <a:r>
              <a:rPr spc="-139" dirty="0"/>
              <a:t>a</a:t>
            </a:r>
            <a:r>
              <a:rPr spc="-109" dirty="0"/>
              <a:t>b</a:t>
            </a:r>
            <a:r>
              <a:rPr spc="10" dirty="0"/>
              <a:t>l</a:t>
            </a:r>
            <a:r>
              <a:rPr spc="-238" dirty="0"/>
              <a:t>e</a:t>
            </a:r>
            <a:r>
              <a:rPr spc="-178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557542" y="2650007"/>
            <a:ext cx="129437" cy="12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4889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542" y="3127222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4889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542" y="3604438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4889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542" y="4081651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4889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542" y="4788714"/>
            <a:ext cx="129437" cy="12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4889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600" y="2076049"/>
            <a:ext cx="7761064" cy="3044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6" defTabSz="1784889"/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5225" defTabSz="1784889">
              <a:spcBef>
                <a:spcPts val="1140"/>
              </a:spcBef>
            </a:pPr>
            <a:r>
              <a:rPr sz="2200" i="1" spc="-13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200" i="1" spc="2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200" i="1" spc="3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-7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200" i="1" spc="3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-7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5225" defTabSz="1784889">
              <a:spcBef>
                <a:spcPts val="1140"/>
              </a:spcBef>
            </a:pPr>
            <a:r>
              <a:rPr sz="2200" i="1" spc="178" dirty="0">
                <a:solidFill>
                  <a:prstClr val="black"/>
                </a:solidFill>
                <a:latin typeface="Trebuchet MS"/>
                <a:cs typeface="Trebuchet MS"/>
              </a:rPr>
              <a:t>Y </a:t>
            </a:r>
            <a:r>
              <a:rPr sz="2200" i="1" spc="-2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178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200" i="1" spc="24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-7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178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200" i="1" spc="24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-7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5225" defTabSz="1784889">
              <a:spcBef>
                <a:spcPts val="1140"/>
              </a:spcBef>
            </a:pPr>
            <a:r>
              <a:rPr sz="2200" i="1" spc="119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200" i="1" spc="31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5225" defTabSz="1784889">
              <a:spcBef>
                <a:spcPts val="1140"/>
              </a:spcBef>
            </a:pPr>
            <a:r>
              <a:rPr sz="2200" i="1" spc="13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i="1" spc="6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200" spc="-7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119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2200" i="1" spc="3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entury Gothic"/>
                <a:cs typeface="Century Gothic"/>
              </a:rPr>
              <a:t>+</a:t>
            </a:r>
            <a:r>
              <a:rPr sz="2200" spc="-188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200" i="1" spc="178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2200" i="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2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ob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84889">
              <a:spcBef>
                <a:spcPts val="103"/>
              </a:spcBef>
            </a:pPr>
            <a:endParaRPr sz="2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65225" defTabSz="1784889"/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...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xp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68" dirty="0">
                <a:solidFill>
                  <a:prstClr val="black"/>
                </a:solidFill>
                <a:latin typeface="Lucida Sans Unicode"/>
                <a:cs typeface="Lucida Sans Unicode"/>
              </a:rPr>
              <a:t>x</a:t>
            </a:r>
            <a:endParaRPr sz="2200" dirty="0">
              <a:solidFill>
                <a:prstClr val="black"/>
              </a:solidFill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84889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defTabSz="1784889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84889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6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6" defTabSz="1784889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6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369497" y="6643827"/>
            <a:ext cx="4760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603"/>
            <a:r>
              <a:rPr lang="en-GB" spc="-129" dirty="0"/>
              <a:t>5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85825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27" y="336043"/>
            <a:ext cx="8765942" cy="512164"/>
          </a:xfrm>
          <a:prstGeom prst="rect">
            <a:avLst/>
          </a:prstGeom>
        </p:spPr>
        <p:txBody>
          <a:bodyPr vert="horz" wrap="square" lIns="0" tIns="79296" rIns="0" bIns="0" rtlCol="0">
            <a:spAutoFit/>
          </a:bodyPr>
          <a:lstStyle/>
          <a:p>
            <a:pPr marL="24838"/>
            <a:r>
              <a:rPr spc="89" dirty="0"/>
              <a:t>C</a:t>
            </a:r>
            <a:r>
              <a:rPr spc="-129" dirty="0"/>
              <a:t>oun</a:t>
            </a:r>
            <a:r>
              <a:rPr spc="69" dirty="0"/>
              <a:t>t</a:t>
            </a:r>
            <a:r>
              <a:rPr spc="-178" dirty="0"/>
              <a:t>s</a:t>
            </a:r>
            <a:r>
              <a:rPr spc="50" dirty="0"/>
              <a:t> </a:t>
            </a:r>
            <a:r>
              <a:rPr spc="10" dirty="0"/>
              <a:t>i</a:t>
            </a:r>
            <a:r>
              <a:rPr spc="-129" dirty="0"/>
              <a:t>n</a:t>
            </a:r>
            <a:r>
              <a:rPr spc="59" dirty="0"/>
              <a:t> </a:t>
            </a:r>
            <a:r>
              <a:rPr spc="-129" dirty="0"/>
              <a:t>ou</a:t>
            </a:r>
            <a:r>
              <a:rPr spc="-69" dirty="0"/>
              <a:t>r</a:t>
            </a:r>
            <a:r>
              <a:rPr spc="59" dirty="0"/>
              <a:t> </a:t>
            </a:r>
            <a:r>
              <a:rPr spc="-109" dirty="0"/>
              <a:t>d</a:t>
            </a:r>
            <a:r>
              <a:rPr spc="-139" dirty="0"/>
              <a:t>a</a:t>
            </a:r>
            <a:r>
              <a:rPr spc="69" dirty="0"/>
              <a:t>t</a:t>
            </a:r>
            <a:r>
              <a:rPr spc="-139" dirty="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601" y="1605657"/>
            <a:ext cx="6761016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38" defTabSz="1785825"/>
            <a:r>
              <a:rPr sz="2200" i="1" spc="139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u</a:t>
            </a:r>
            <a:r>
              <a:rPr sz="2200" i="1" spc="-109" dirty="0">
                <a:solidFill>
                  <a:prstClr val="black"/>
                </a:solidFill>
                <a:latin typeface="Trebuchet MS"/>
                <a:cs typeface="Trebuchet MS"/>
              </a:rPr>
              <a:t>m</a:t>
            </a:r>
            <a:r>
              <a:rPr sz="2200" i="1" spc="-59" dirty="0">
                <a:solidFill>
                  <a:prstClr val="black"/>
                </a:solidFill>
                <a:latin typeface="Trebuchet MS"/>
                <a:cs typeface="Trebuchet MS"/>
              </a:rPr>
              <a:t>b</a:t>
            </a:r>
            <a:r>
              <a:rPr sz="2200" i="1" spc="-198" dirty="0">
                <a:solidFill>
                  <a:prstClr val="black"/>
                </a:solidFill>
                <a:latin typeface="Trebuchet MS"/>
                <a:cs typeface="Trebuchet MS"/>
              </a:rPr>
              <a:t>er</a:t>
            </a:r>
            <a:r>
              <a:rPr sz="2200" i="1" spc="-6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159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22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Trebuchet MS"/>
                <a:cs typeface="Trebuchet MS"/>
              </a:rPr>
              <a:t>re</a:t>
            </a:r>
            <a:r>
              <a:rPr sz="2200" i="1" spc="-6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i="1" spc="-5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200" i="1" spc="-89" dirty="0">
                <a:solidFill>
                  <a:prstClr val="black"/>
                </a:solidFill>
                <a:latin typeface="Trebuchet MS"/>
                <a:cs typeface="Trebuchet MS"/>
              </a:rPr>
              <a:t>on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d</a:t>
            </a:r>
            <a:r>
              <a:rPr sz="2200" i="1" spc="-226" dirty="0">
                <a:solidFill>
                  <a:prstClr val="black"/>
                </a:solidFill>
                <a:latin typeface="Trebuchet MS"/>
                <a:cs typeface="Trebuchet MS"/>
              </a:rPr>
              <a:t>e</a:t>
            </a:r>
            <a:r>
              <a:rPr sz="2200" i="1" spc="-89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2200" i="1" spc="-13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200" i="1" spc="-6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129" dirty="0">
                <a:solidFill>
                  <a:prstClr val="black"/>
                </a:solidFill>
                <a:latin typeface="Trebuchet MS"/>
                <a:cs typeface="Trebuchet MS"/>
              </a:rPr>
              <a:t>wh</a:t>
            </a:r>
            <a:r>
              <a:rPr sz="2200" i="1" spc="-99" dirty="0">
                <a:solidFill>
                  <a:prstClr val="black"/>
                </a:solidFill>
                <a:latin typeface="Trebuchet MS"/>
                <a:cs typeface="Trebuchet MS"/>
              </a:rPr>
              <a:t>o</a:t>
            </a:r>
            <a:r>
              <a:rPr sz="22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Trebuchet MS"/>
                <a:cs typeface="Trebuchet MS"/>
              </a:rPr>
              <a:t>re</a:t>
            </a:r>
            <a:r>
              <a:rPr sz="2200" i="1" spc="-59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2200" i="1" spc="-169" dirty="0">
                <a:solidFill>
                  <a:prstClr val="black"/>
                </a:solidFill>
                <a:latin typeface="Trebuchet MS"/>
                <a:cs typeface="Trebuchet MS"/>
              </a:rPr>
              <a:t>o</a:t>
            </a:r>
            <a:r>
              <a:rPr sz="2200" i="1" spc="-178" dirty="0">
                <a:solidFill>
                  <a:prstClr val="black"/>
                </a:solidFill>
                <a:latin typeface="Trebuchet MS"/>
                <a:cs typeface="Trebuchet MS"/>
              </a:rPr>
              <a:t>r</a:t>
            </a:r>
            <a:r>
              <a:rPr sz="2200" i="1" spc="-13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2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d</a:t>
            </a:r>
            <a:r>
              <a:rPr sz="2200" i="1" spc="-169" dirty="0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z="2200" i="1" spc="-248" dirty="0">
                <a:solidFill>
                  <a:prstClr val="black"/>
                </a:solidFill>
                <a:latin typeface="Trebuchet MS"/>
                <a:cs typeface="Trebuchet MS"/>
              </a:rPr>
              <a:t>ff</a:t>
            </a:r>
            <a:r>
              <a:rPr sz="2200" i="1" spc="-208" dirty="0">
                <a:solidFill>
                  <a:prstClr val="black"/>
                </a:solidFill>
                <a:latin typeface="Trebuchet MS"/>
                <a:cs typeface="Trebuchet MS"/>
              </a:rPr>
              <a:t>ere</a:t>
            </a:r>
            <a:r>
              <a:rPr sz="2200" i="1" spc="-89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2200" i="1" spc="-13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2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200" i="1" spc="-119" dirty="0">
                <a:solidFill>
                  <a:prstClr val="black"/>
                </a:solidFill>
                <a:latin typeface="Trebuchet MS"/>
                <a:cs typeface="Trebuchet MS"/>
              </a:rPr>
              <a:t>ota</a:t>
            </a:r>
            <a:r>
              <a:rPr sz="2200" i="1" spc="-188" dirty="0">
                <a:solidFill>
                  <a:prstClr val="black"/>
                </a:solidFill>
                <a:latin typeface="Trebuchet MS"/>
                <a:cs typeface="Trebuchet MS"/>
              </a:rPr>
              <a:t>l</a:t>
            </a:r>
            <a:r>
              <a:rPr sz="2200" i="1" spc="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00" i="1" spc="-59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r>
              <a:rPr sz="2200" i="1" spc="-99" dirty="0">
                <a:solidFill>
                  <a:prstClr val="black"/>
                </a:solidFill>
                <a:latin typeface="Trebuchet MS"/>
                <a:cs typeface="Trebuchet MS"/>
              </a:rPr>
              <a:t>ou</a:t>
            </a:r>
            <a:r>
              <a:rPr sz="2200" i="1" spc="-89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2200" i="1" spc="-139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200" i="1" spc="-69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2200" i="1" spc="-208" dirty="0">
                <a:solidFill>
                  <a:prstClr val="black"/>
                </a:solidFill>
                <a:latin typeface="Trebuchet MS"/>
                <a:cs typeface="Trebuchet MS"/>
              </a:rPr>
              <a:t>:</a:t>
            </a:r>
            <a:endParaRPr sz="22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2741" y="2297396"/>
            <a:ext cx="8455051" cy="0"/>
          </a:xfrm>
          <a:custGeom>
            <a:avLst/>
            <a:gdLst/>
            <a:ahLst/>
            <a:cxnLst/>
            <a:rect l="l" t="t" r="r" b="b"/>
            <a:pathLst>
              <a:path w="4262755">
                <a:moveTo>
                  <a:pt x="0" y="0"/>
                </a:moveTo>
                <a:lnTo>
                  <a:pt x="4262188" y="0"/>
                </a:lnTo>
              </a:path>
            </a:pathLst>
          </a:custGeom>
          <a:ln w="17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785825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351" y="2308063"/>
            <a:ext cx="0" cy="3065337"/>
          </a:xfrm>
          <a:custGeom>
            <a:avLst/>
            <a:gdLst/>
            <a:ahLst/>
            <a:cxnLst/>
            <a:rect l="l" t="t" r="r" b="b"/>
            <a:pathLst>
              <a:path h="1546860">
                <a:moveTo>
                  <a:pt x="0" y="0"/>
                </a:moveTo>
                <a:lnTo>
                  <a:pt x="0" y="1546360"/>
                </a:lnTo>
              </a:path>
            </a:pathLst>
          </a:custGeom>
          <a:ln w="17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785825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383" y="2625264"/>
            <a:ext cx="821197" cy="365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38" defTabSz="1785825"/>
            <a:r>
              <a:rPr sz="24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400" i="1" spc="-5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oup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78662" y="2308063"/>
            <a:ext cx="0" cy="3065337"/>
          </a:xfrm>
          <a:custGeom>
            <a:avLst/>
            <a:gdLst/>
            <a:ahLst/>
            <a:cxnLst/>
            <a:rect l="l" t="t" r="r" b="b"/>
            <a:pathLst>
              <a:path h="1546860">
                <a:moveTo>
                  <a:pt x="0" y="0"/>
                </a:moveTo>
                <a:lnTo>
                  <a:pt x="0" y="1546360"/>
                </a:lnTo>
              </a:path>
            </a:pathLst>
          </a:custGeom>
          <a:ln w="17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785825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51708" y="3243024"/>
            <a:ext cx="5466248" cy="0"/>
          </a:xfrm>
          <a:custGeom>
            <a:avLst/>
            <a:gdLst/>
            <a:ahLst/>
            <a:cxnLst/>
            <a:rect l="l" t="t" r="r" b="b"/>
            <a:pathLst>
              <a:path w="2755900">
                <a:moveTo>
                  <a:pt x="0" y="0"/>
                </a:moveTo>
                <a:lnTo>
                  <a:pt x="2755474" y="0"/>
                </a:lnTo>
              </a:path>
            </a:pathLst>
          </a:custGeom>
          <a:ln w="7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785825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6629" y="2625264"/>
            <a:ext cx="1676106" cy="1300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38" indent="55800" defTabSz="1785825"/>
            <a:r>
              <a:rPr sz="2400" i="1" spc="109" dirty="0">
                <a:solidFill>
                  <a:prstClr val="black"/>
                </a:solidFill>
                <a:latin typeface="Times New Roman"/>
                <a:cs typeface="Times New Roman"/>
              </a:rPr>
              <a:t>Item</a:t>
            </a:r>
            <a:r>
              <a:rPr sz="24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i="1" spc="50" dirty="0">
                <a:solidFill>
                  <a:prstClr val="black"/>
                </a:solidFill>
                <a:latin typeface="Times New Roman"/>
                <a:cs typeface="Times New Roman"/>
              </a:rPr>
              <a:t>count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1785825"/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38" defTabSz="1785825">
              <a:spcBef>
                <a:spcPts val="1527"/>
              </a:spcBef>
              <a:tabLst>
                <a:tab pos="885483" algn="l"/>
              </a:tabLst>
            </a:pPr>
            <a:r>
              <a:rPr sz="24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2	3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05354" y="2625264"/>
            <a:ext cx="710360" cy="365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38" defTabSz="1785825"/>
            <a:r>
              <a:rPr sz="2400" i="1" spc="12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i="1" spc="50" dirty="0">
                <a:solidFill>
                  <a:prstClr val="black"/>
                </a:solidFill>
                <a:latin typeface="Times New Roman"/>
                <a:cs typeface="Times New Roman"/>
              </a:rPr>
              <a:t>otal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76156" y="3514013"/>
            <a:ext cx="200261" cy="365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38" defTabSz="1785825"/>
            <a:r>
              <a:rPr sz="24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1479" y="3514013"/>
            <a:ext cx="200261" cy="365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38" defTabSz="1785825"/>
            <a:r>
              <a:rPr sz="24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02735" y="3514013"/>
            <a:ext cx="200261" cy="365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38" defTabSz="1785825"/>
            <a:r>
              <a:rPr sz="24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8612" y="3514013"/>
            <a:ext cx="200261" cy="365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38" defTabSz="1785825"/>
            <a:r>
              <a:rPr sz="24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54489" y="3514013"/>
            <a:ext cx="200261" cy="365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38" defTabSz="1785825"/>
            <a:r>
              <a:rPr sz="24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2741" y="5383075"/>
            <a:ext cx="8455051" cy="0"/>
          </a:xfrm>
          <a:custGeom>
            <a:avLst/>
            <a:gdLst/>
            <a:ahLst/>
            <a:cxnLst/>
            <a:rect l="l" t="t" r="r" b="b"/>
            <a:pathLst>
              <a:path w="4262755">
                <a:moveTo>
                  <a:pt x="0" y="0"/>
                </a:moveTo>
                <a:lnTo>
                  <a:pt x="4262188" y="0"/>
                </a:lnTo>
              </a:path>
            </a:pathLst>
          </a:custGeom>
          <a:ln w="17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785825"/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85825"/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defTabSz="1785825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85825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38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38" defTabSz="1785825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38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8369491" y="6643827"/>
            <a:ext cx="4760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628"/>
            <a:r>
              <a:rPr lang="en-GB" spc="-129" dirty="0"/>
              <a:t>6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42737" y="4131739"/>
          <a:ext cx="8418302" cy="1078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7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8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0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382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Cont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934">
                      <a:solidFill>
                        <a:srgbClr val="000000"/>
                      </a:solidFill>
                      <a:prstDash val="solid"/>
                    </a:lnL>
                    <a:lnT w="7166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269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166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472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166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257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166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133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166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54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166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166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166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1206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7934">
                      <a:solidFill>
                        <a:srgbClr val="000000"/>
                      </a:solidFill>
                      <a:prstDash val="solid"/>
                    </a:lnR>
                    <a:lnT w="7166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09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2400" spc="-10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tment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934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279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446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281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124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53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1212</a:t>
                      </a:r>
                    </a:p>
                  </a:txBody>
                  <a:tcPr marL="0" marR="0" marT="0" marB="0">
                    <a:lnR w="17934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" y="217393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7940" y="350126"/>
                </a:lnTo>
                <a:lnTo>
                  <a:pt x="4607940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87076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27" y="336043"/>
            <a:ext cx="8765942" cy="512164"/>
          </a:xfrm>
          <a:prstGeom prst="rect">
            <a:avLst/>
          </a:prstGeom>
        </p:spPr>
        <p:txBody>
          <a:bodyPr vert="horz" wrap="square" lIns="0" tIns="79352" rIns="0" bIns="0" rtlCol="0">
            <a:spAutoFit/>
          </a:bodyPr>
          <a:lstStyle/>
          <a:p>
            <a:pPr marL="24854"/>
            <a:r>
              <a:rPr spc="248" dirty="0"/>
              <a:t>M</a:t>
            </a:r>
            <a:r>
              <a:rPr spc="-59" dirty="0"/>
              <a:t>o</a:t>
            </a:r>
            <a:r>
              <a:rPr spc="-109" dirty="0"/>
              <a:t>d</a:t>
            </a:r>
            <a:r>
              <a:rPr spc="-238" dirty="0"/>
              <a:t>e</a:t>
            </a:r>
            <a:r>
              <a:rPr spc="10" dirty="0"/>
              <a:t>lli</a:t>
            </a:r>
            <a:r>
              <a:rPr spc="-129" dirty="0"/>
              <a:t>n</a:t>
            </a:r>
            <a:r>
              <a:rPr spc="-159" dirty="0"/>
              <a:t>g</a:t>
            </a:r>
            <a:r>
              <a:rPr spc="59" dirty="0"/>
              <a:t> </a:t>
            </a:r>
            <a:r>
              <a:rPr spc="10" dirty="0"/>
              <a:t>i</a:t>
            </a:r>
            <a:r>
              <a:rPr spc="69" dirty="0"/>
              <a:t>t</a:t>
            </a:r>
            <a:r>
              <a:rPr spc="-238" dirty="0"/>
              <a:t>e</a:t>
            </a:r>
            <a:r>
              <a:rPr spc="-149" dirty="0"/>
              <a:t>m</a:t>
            </a:r>
            <a:r>
              <a:rPr spc="50" dirty="0"/>
              <a:t> </a:t>
            </a:r>
            <a:r>
              <a:rPr spc="-59" dirty="0"/>
              <a:t>c</a:t>
            </a:r>
            <a:r>
              <a:rPr spc="-129" dirty="0"/>
              <a:t>oun</a:t>
            </a:r>
            <a:r>
              <a:rPr spc="69" dirty="0"/>
              <a:t>t</a:t>
            </a:r>
            <a:r>
              <a:rPr spc="59" dirty="0"/>
              <a:t> </a:t>
            </a:r>
            <a:r>
              <a:rPr spc="-109" dirty="0"/>
              <a:t>d</a:t>
            </a:r>
            <a:r>
              <a:rPr spc="-139" dirty="0"/>
              <a:t>a</a:t>
            </a:r>
            <a:r>
              <a:rPr spc="69" dirty="0"/>
              <a:t>t</a:t>
            </a:r>
            <a:r>
              <a:rPr spc="-139" dirty="0"/>
              <a:t>a</a:t>
            </a:r>
            <a:r>
              <a:rPr spc="-218" dirty="0"/>
              <a:t>:</a:t>
            </a:r>
            <a:r>
              <a:rPr spc="367" dirty="0"/>
              <a:t> </a:t>
            </a:r>
            <a:r>
              <a:rPr spc="188" dirty="0"/>
              <a:t>B</a:t>
            </a:r>
            <a:r>
              <a:rPr spc="-139" dirty="0"/>
              <a:t>a</a:t>
            </a:r>
            <a:r>
              <a:rPr spc="-178" dirty="0"/>
              <a:t>s</a:t>
            </a:r>
            <a:r>
              <a:rPr spc="10" dirty="0"/>
              <a:t>i</a:t>
            </a:r>
            <a:r>
              <a:rPr spc="-59" dirty="0"/>
              <a:t>c</a:t>
            </a:r>
            <a:r>
              <a:rPr spc="50" dirty="0"/>
              <a:t> </a:t>
            </a:r>
            <a:r>
              <a:rPr spc="10" dirty="0"/>
              <a:t>i</a:t>
            </a:r>
            <a:r>
              <a:rPr spc="-109" dirty="0"/>
              <a:t>d</a:t>
            </a:r>
            <a:r>
              <a:rPr spc="-238" dirty="0"/>
              <a:t>e</a:t>
            </a:r>
            <a:r>
              <a:rPr spc="-139" dirty="0"/>
              <a:t>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53897" y="2137760"/>
            <a:ext cx="8636531" cy="2879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54"/>
            <a:r>
              <a:rPr i="1" spc="139" dirty="0">
                <a:latin typeface="Trebuchet MS"/>
                <a:cs typeface="Trebuchet MS"/>
              </a:rPr>
              <a:t>S</a:t>
            </a:r>
            <a:r>
              <a:rPr i="1" spc="69" dirty="0">
                <a:latin typeface="Trebuchet MS"/>
                <a:cs typeface="Trebuchet MS"/>
              </a:rPr>
              <a:t> </a:t>
            </a:r>
            <a:r>
              <a:rPr spc="-149" dirty="0">
                <a:latin typeface="Century Gothic"/>
                <a:cs typeface="Century Gothic"/>
              </a:rPr>
              <a:t>=</a:t>
            </a:r>
            <a:r>
              <a:rPr spc="109" dirty="0">
                <a:latin typeface="Century Gothic"/>
                <a:cs typeface="Century Gothic"/>
              </a:rPr>
              <a:t> </a:t>
            </a:r>
            <a:r>
              <a:rPr dirty="0"/>
              <a:t>r</a:t>
            </a:r>
            <a:r>
              <a:rPr spc="-258" dirty="0"/>
              <a:t>e</a:t>
            </a:r>
            <a:r>
              <a:rPr spc="-40" dirty="0"/>
              <a:t>p</a:t>
            </a:r>
            <a:r>
              <a:rPr spc="-208" dirty="0"/>
              <a:t>o</a:t>
            </a:r>
            <a:r>
              <a:rPr dirty="0"/>
              <a:t>r</a:t>
            </a:r>
            <a:r>
              <a:rPr spc="169" dirty="0"/>
              <a:t>t</a:t>
            </a:r>
            <a:r>
              <a:rPr spc="-258" dirty="0"/>
              <a:t>e</a:t>
            </a:r>
            <a:r>
              <a:rPr spc="-99" dirty="0"/>
              <a:t>d</a:t>
            </a:r>
            <a:r>
              <a:rPr spc="109" dirty="0"/>
              <a:t> </a:t>
            </a:r>
            <a:r>
              <a:rPr spc="20" dirty="0"/>
              <a:t>i</a:t>
            </a:r>
            <a:r>
              <a:rPr spc="169" dirty="0"/>
              <a:t>t</a:t>
            </a:r>
            <a:r>
              <a:rPr spc="-258" dirty="0"/>
              <a:t>e</a:t>
            </a:r>
            <a:r>
              <a:rPr spc="-109" dirty="0"/>
              <a:t>m</a:t>
            </a:r>
            <a:r>
              <a:rPr spc="109" dirty="0"/>
              <a:t> </a:t>
            </a:r>
            <a:r>
              <a:rPr spc="-139" dirty="0"/>
              <a:t>c</a:t>
            </a:r>
            <a:r>
              <a:rPr spc="-129" dirty="0"/>
              <a:t>ou</a:t>
            </a:r>
            <a:r>
              <a:rPr spc="-99" dirty="0"/>
              <a:t>n</a:t>
            </a:r>
            <a:r>
              <a:rPr spc="169" dirty="0"/>
              <a:t>t</a:t>
            </a:r>
            <a:r>
              <a:rPr spc="-20" dirty="0"/>
              <a:t>;</a:t>
            </a:r>
            <a:r>
              <a:rPr spc="109" dirty="0"/>
              <a:t> </a:t>
            </a:r>
            <a:r>
              <a:rPr i="1" spc="119" dirty="0">
                <a:latin typeface="Trebuchet MS"/>
                <a:cs typeface="Trebuchet MS"/>
              </a:rPr>
              <a:t>Z</a:t>
            </a:r>
            <a:r>
              <a:rPr i="1" spc="129" dirty="0">
                <a:latin typeface="Trebuchet MS"/>
                <a:cs typeface="Trebuchet MS"/>
              </a:rPr>
              <a:t> </a:t>
            </a:r>
            <a:r>
              <a:rPr spc="-149" dirty="0">
                <a:latin typeface="Century Gothic"/>
                <a:cs typeface="Century Gothic"/>
              </a:rPr>
              <a:t>=</a:t>
            </a:r>
            <a:r>
              <a:rPr spc="109" dirty="0">
                <a:latin typeface="Century Gothic"/>
                <a:cs typeface="Century Gothic"/>
              </a:rPr>
              <a:t> </a:t>
            </a:r>
            <a:r>
              <a:rPr spc="-139" dirty="0"/>
              <a:t>c</a:t>
            </a:r>
            <a:r>
              <a:rPr spc="-129" dirty="0"/>
              <a:t>ou</a:t>
            </a:r>
            <a:r>
              <a:rPr spc="-99" dirty="0"/>
              <a:t>n</a:t>
            </a:r>
            <a:r>
              <a:rPr spc="169" dirty="0"/>
              <a:t>t</a:t>
            </a:r>
            <a:r>
              <a:rPr spc="109" dirty="0"/>
              <a:t> </a:t>
            </a:r>
            <a:r>
              <a:rPr spc="40" dirty="0"/>
              <a:t>f</a:t>
            </a:r>
            <a:r>
              <a:rPr spc="-198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169" dirty="0"/>
              <a:t>t</a:t>
            </a:r>
            <a:r>
              <a:rPr spc="-99" dirty="0"/>
              <a:t>h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spc="-139" dirty="0"/>
              <a:t>c</a:t>
            </a:r>
            <a:r>
              <a:rPr spc="-129" dirty="0"/>
              <a:t>on</a:t>
            </a:r>
            <a:r>
              <a:rPr spc="169" dirty="0"/>
              <a:t>t</a:t>
            </a:r>
            <a:r>
              <a:rPr dirty="0"/>
              <a:t>r</a:t>
            </a:r>
            <a:r>
              <a:rPr spc="-59" dirty="0"/>
              <a:t>ol</a:t>
            </a:r>
            <a:r>
              <a:rPr spc="109" dirty="0"/>
              <a:t> </a:t>
            </a:r>
            <a:r>
              <a:rPr spc="20" dirty="0"/>
              <a:t>i</a:t>
            </a:r>
            <a:r>
              <a:rPr spc="169" dirty="0"/>
              <a:t>t</a:t>
            </a:r>
            <a:r>
              <a:rPr spc="-258" dirty="0"/>
              <a:t>e</a:t>
            </a:r>
            <a:r>
              <a:rPr spc="-109" dirty="0"/>
              <a:t>m</a:t>
            </a:r>
            <a:r>
              <a:rPr spc="-278" dirty="0"/>
              <a:t>s</a:t>
            </a:r>
          </a:p>
          <a:p>
            <a:pPr marL="24854">
              <a:spcBef>
                <a:spcPts val="69"/>
              </a:spcBef>
            </a:pPr>
            <a:r>
              <a:rPr i="1" spc="178" dirty="0">
                <a:latin typeface="Trebuchet MS"/>
                <a:cs typeface="Trebuchet MS"/>
              </a:rPr>
              <a:t>Y</a:t>
            </a:r>
            <a:r>
              <a:rPr i="1" spc="248" dirty="0">
                <a:latin typeface="Trebuchet MS"/>
                <a:cs typeface="Trebuchet MS"/>
              </a:rPr>
              <a:t> </a:t>
            </a:r>
            <a:r>
              <a:rPr spc="-149" dirty="0">
                <a:latin typeface="Century Gothic"/>
                <a:cs typeface="Century Gothic"/>
              </a:rPr>
              <a:t>=</a:t>
            </a:r>
            <a:r>
              <a:rPr spc="109" dirty="0">
                <a:latin typeface="Century Gothic"/>
                <a:cs typeface="Century Gothic"/>
              </a:rPr>
              <a:t> </a:t>
            </a:r>
            <a:r>
              <a:rPr spc="-99" dirty="0"/>
              <a:t>b</a:t>
            </a:r>
            <a:r>
              <a:rPr spc="20" dirty="0"/>
              <a:t>i</a:t>
            </a:r>
            <a:r>
              <a:rPr spc="-99" dirty="0"/>
              <a:t>n</a:t>
            </a:r>
            <a:r>
              <a:rPr spc="-248" dirty="0"/>
              <a:t>a</a:t>
            </a:r>
            <a:r>
              <a:rPr dirty="0"/>
              <a:t>r</a:t>
            </a:r>
            <a:r>
              <a:rPr spc="-99" dirty="0"/>
              <a:t>y</a:t>
            </a:r>
            <a:r>
              <a:rPr spc="109" dirty="0"/>
              <a:t> (</a:t>
            </a:r>
            <a:r>
              <a:rPr spc="69" dirty="0"/>
              <a:t>0/1)</a:t>
            </a:r>
            <a:r>
              <a:rPr spc="109" dirty="0"/>
              <a:t> </a:t>
            </a:r>
            <a:r>
              <a:rPr spc="-99" dirty="0"/>
              <a:t>v</a:t>
            </a:r>
            <a:r>
              <a:rPr spc="-248" dirty="0"/>
              <a:t>a</a:t>
            </a:r>
            <a:r>
              <a:rPr dirty="0"/>
              <a:t>r</a:t>
            </a:r>
            <a:r>
              <a:rPr spc="20" dirty="0"/>
              <a:t>i</a:t>
            </a:r>
            <a:r>
              <a:rPr spc="-188" dirty="0"/>
              <a:t>a</a:t>
            </a:r>
            <a:r>
              <a:rPr spc="-99" dirty="0"/>
              <a:t>b</a:t>
            </a:r>
            <a:r>
              <a:rPr spc="20" dirty="0"/>
              <a:t>l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spc="-50" dirty="0"/>
              <a:t>of</a:t>
            </a:r>
            <a:r>
              <a:rPr spc="109" dirty="0"/>
              <a:t> </a:t>
            </a:r>
            <a:r>
              <a:rPr spc="20" dirty="0"/>
              <a:t>i</a:t>
            </a:r>
            <a:r>
              <a:rPr spc="-99" dirty="0"/>
              <a:t>n</a:t>
            </a:r>
            <a:r>
              <a:rPr spc="169" dirty="0"/>
              <a:t>t</a:t>
            </a:r>
            <a:r>
              <a:rPr spc="-258" dirty="0"/>
              <a:t>e</a:t>
            </a:r>
            <a:r>
              <a:rPr dirty="0"/>
              <a:t>r</a:t>
            </a:r>
            <a:r>
              <a:rPr spc="-258" dirty="0"/>
              <a:t>e</a:t>
            </a:r>
            <a:r>
              <a:rPr spc="-278" dirty="0"/>
              <a:t>s</a:t>
            </a:r>
            <a:r>
              <a:rPr spc="169" dirty="0"/>
              <a:t>t</a:t>
            </a:r>
          </a:p>
          <a:p>
            <a:pPr>
              <a:spcBef>
                <a:spcPts val="95"/>
              </a:spcBef>
            </a:pPr>
            <a:endParaRPr sz="1800">
              <a:latin typeface="Times New Roman"/>
              <a:cs typeface="Times New Roman"/>
            </a:endParaRPr>
          </a:p>
          <a:p>
            <a:pPr marL="565919" marR="922089" indent="-481500">
              <a:lnSpc>
                <a:spcPct val="102600"/>
              </a:lnSpc>
              <a:buClr>
                <a:srgbClr val="3232B2"/>
              </a:buClr>
              <a:buFont typeface="Arial"/>
              <a:buAutoNum type="arabicParenBoth"/>
              <a:tabLst>
                <a:tab pos="567152" algn="l"/>
              </a:tabLst>
            </a:pPr>
            <a:r>
              <a:rPr spc="-20" dirty="0"/>
              <a:t>I</a:t>
            </a:r>
            <a:r>
              <a:rPr spc="-99" dirty="0"/>
              <a:t>n</a:t>
            </a:r>
            <a:r>
              <a:rPr spc="109" dirty="0"/>
              <a:t> </a:t>
            </a:r>
            <a:r>
              <a:rPr spc="-139" dirty="0"/>
              <a:t>c</a:t>
            </a:r>
            <a:r>
              <a:rPr spc="-129" dirty="0"/>
              <a:t>on</a:t>
            </a:r>
            <a:r>
              <a:rPr spc="169" dirty="0"/>
              <a:t>t</a:t>
            </a:r>
            <a:r>
              <a:rPr dirty="0"/>
              <a:t>r</a:t>
            </a:r>
            <a:r>
              <a:rPr spc="-59" dirty="0"/>
              <a:t>ol</a:t>
            </a:r>
            <a:r>
              <a:rPr spc="109" dirty="0"/>
              <a:t> </a:t>
            </a:r>
            <a:r>
              <a:rPr spc="-69" dirty="0"/>
              <a:t>gr</a:t>
            </a:r>
            <a:r>
              <a:rPr spc="-129" dirty="0"/>
              <a:t>ou</a:t>
            </a:r>
            <a:r>
              <a:rPr spc="-99" dirty="0"/>
              <a:t>p</a:t>
            </a:r>
            <a:r>
              <a:rPr spc="-20" dirty="0"/>
              <a:t>,</a:t>
            </a:r>
            <a:r>
              <a:rPr spc="109" dirty="0"/>
              <a:t> </a:t>
            </a:r>
            <a:r>
              <a:rPr i="1" spc="139" dirty="0">
                <a:latin typeface="Trebuchet MS"/>
                <a:cs typeface="Trebuchet MS"/>
              </a:rPr>
              <a:t>S</a:t>
            </a:r>
            <a:r>
              <a:rPr i="1" spc="69" dirty="0">
                <a:latin typeface="Trebuchet MS"/>
                <a:cs typeface="Trebuchet MS"/>
              </a:rPr>
              <a:t> </a:t>
            </a:r>
            <a:r>
              <a:rPr spc="-149" dirty="0">
                <a:latin typeface="Century Gothic"/>
                <a:cs typeface="Century Gothic"/>
              </a:rPr>
              <a:t>=</a:t>
            </a:r>
            <a:r>
              <a:rPr spc="-79" dirty="0">
                <a:latin typeface="Century Gothic"/>
                <a:cs typeface="Century Gothic"/>
              </a:rPr>
              <a:t> </a:t>
            </a:r>
            <a:r>
              <a:rPr i="1" spc="119" dirty="0">
                <a:latin typeface="Trebuchet MS"/>
                <a:cs typeface="Trebuchet MS"/>
              </a:rPr>
              <a:t>Z</a:t>
            </a:r>
            <a:r>
              <a:rPr i="1" spc="-404" dirty="0">
                <a:latin typeface="Trebuchet MS"/>
                <a:cs typeface="Trebuchet MS"/>
              </a:rPr>
              <a:t> </a:t>
            </a:r>
            <a:r>
              <a:rPr spc="-20" dirty="0"/>
              <a:t>,</a:t>
            </a:r>
            <a:r>
              <a:rPr spc="109" dirty="0"/>
              <a:t> </a:t>
            </a:r>
            <a:r>
              <a:rPr spc="-278" dirty="0"/>
              <a:t>s</a:t>
            </a:r>
            <a:r>
              <a:rPr spc="-139" dirty="0"/>
              <a:t>o</a:t>
            </a:r>
            <a:r>
              <a:rPr spc="109" dirty="0"/>
              <a:t> </a:t>
            </a:r>
            <a:r>
              <a:rPr spc="169" dirty="0"/>
              <a:t>t</a:t>
            </a:r>
            <a:r>
              <a:rPr spc="-99" dirty="0"/>
              <a:t>h</a:t>
            </a:r>
            <a:r>
              <a:rPr spc="20" dirty="0"/>
              <a:t>i</a:t>
            </a:r>
            <a:r>
              <a:rPr spc="-278" dirty="0"/>
              <a:t>s</a:t>
            </a:r>
            <a:r>
              <a:rPr spc="109" dirty="0"/>
              <a:t> </a:t>
            </a:r>
            <a:r>
              <a:rPr spc="-69" dirty="0"/>
              <a:t>gr</a:t>
            </a:r>
            <a:r>
              <a:rPr spc="-129" dirty="0"/>
              <a:t>ou</a:t>
            </a:r>
            <a:r>
              <a:rPr spc="-99" dirty="0"/>
              <a:t>p</a:t>
            </a:r>
            <a:r>
              <a:rPr spc="109" dirty="0"/>
              <a:t> </a:t>
            </a:r>
            <a:r>
              <a:rPr spc="-59" dirty="0"/>
              <a:t>gi</a:t>
            </a:r>
            <a:r>
              <a:rPr spc="-99" dirty="0"/>
              <a:t>v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spc="20" dirty="0"/>
              <a:t>i</a:t>
            </a:r>
            <a:r>
              <a:rPr spc="-99" dirty="0"/>
              <a:t>n</a:t>
            </a:r>
            <a:r>
              <a:rPr spc="40" dirty="0"/>
              <a:t>f</a:t>
            </a:r>
            <a:r>
              <a:rPr spc="-208" dirty="0"/>
              <a:t>o</a:t>
            </a:r>
            <a:r>
              <a:rPr dirty="0"/>
              <a:t>r</a:t>
            </a:r>
            <a:r>
              <a:rPr spc="-109" dirty="0"/>
              <a:t>m</a:t>
            </a:r>
            <a:r>
              <a:rPr spc="-188" dirty="0"/>
              <a:t>a</a:t>
            </a:r>
            <a:r>
              <a:rPr spc="169" dirty="0"/>
              <a:t>t</a:t>
            </a:r>
            <a:r>
              <a:rPr spc="20" dirty="0"/>
              <a:t>i</a:t>
            </a:r>
            <a:r>
              <a:rPr spc="-129" dirty="0"/>
              <a:t>on</a:t>
            </a:r>
            <a:r>
              <a:rPr spc="109" dirty="0"/>
              <a:t> </a:t>
            </a:r>
            <a:r>
              <a:rPr spc="-129" dirty="0"/>
              <a:t>on</a:t>
            </a:r>
            <a:r>
              <a:rPr spc="109" dirty="0"/>
              <a:t> </a:t>
            </a:r>
            <a:r>
              <a:rPr spc="169" dirty="0"/>
              <a:t>t</a:t>
            </a:r>
            <a:r>
              <a:rPr spc="-99" dirty="0"/>
              <a:t>h</a:t>
            </a:r>
            <a:r>
              <a:rPr spc="-258" dirty="0"/>
              <a:t>e</a:t>
            </a:r>
            <a:r>
              <a:rPr spc="-129" dirty="0"/>
              <a:t> </a:t>
            </a:r>
            <a:r>
              <a:rPr spc="-99" dirty="0"/>
              <a:t>d</a:t>
            </a:r>
            <a:r>
              <a:rPr spc="20" dirty="0"/>
              <a:t>i</a:t>
            </a:r>
            <a:r>
              <a:rPr spc="-278" dirty="0"/>
              <a:t>s</a:t>
            </a:r>
            <a:r>
              <a:rPr spc="169" dirty="0"/>
              <a:t>t</a:t>
            </a:r>
            <a:r>
              <a:rPr dirty="0"/>
              <a:t>r</a:t>
            </a:r>
            <a:r>
              <a:rPr spc="20" dirty="0"/>
              <a:t>i</a:t>
            </a:r>
            <a:r>
              <a:rPr spc="-99" dirty="0"/>
              <a:t>bu</a:t>
            </a:r>
            <a:r>
              <a:rPr spc="169" dirty="0"/>
              <a:t>t</a:t>
            </a:r>
            <a:r>
              <a:rPr spc="20" dirty="0"/>
              <a:t>i</a:t>
            </a:r>
            <a:r>
              <a:rPr spc="-129" dirty="0"/>
              <a:t>on</a:t>
            </a:r>
            <a:r>
              <a:rPr spc="109" dirty="0"/>
              <a:t> </a:t>
            </a:r>
            <a:r>
              <a:rPr spc="-50" dirty="0"/>
              <a:t>of</a:t>
            </a:r>
            <a:r>
              <a:rPr spc="109" dirty="0"/>
              <a:t> </a:t>
            </a:r>
            <a:r>
              <a:rPr i="1" spc="119" dirty="0">
                <a:latin typeface="Trebuchet MS"/>
                <a:cs typeface="Trebuchet MS"/>
              </a:rPr>
              <a:t>Z</a:t>
            </a:r>
          </a:p>
          <a:p>
            <a:pPr marL="565919" indent="-481500">
              <a:spcBef>
                <a:spcPts val="654"/>
              </a:spcBef>
              <a:buClr>
                <a:srgbClr val="3232B2"/>
              </a:buClr>
              <a:buFont typeface="Arial"/>
              <a:buAutoNum type="arabicParenBoth"/>
              <a:tabLst>
                <a:tab pos="567152" algn="l"/>
              </a:tabLst>
            </a:pPr>
            <a:r>
              <a:rPr spc="-20" dirty="0"/>
              <a:t>I</a:t>
            </a:r>
            <a:r>
              <a:rPr spc="-99" dirty="0"/>
              <a:t>n</a:t>
            </a:r>
            <a:r>
              <a:rPr spc="109" dirty="0"/>
              <a:t> </a:t>
            </a:r>
            <a:r>
              <a:rPr spc="169" dirty="0"/>
              <a:t>t</a:t>
            </a:r>
            <a:r>
              <a:rPr dirty="0"/>
              <a:t>r</a:t>
            </a:r>
            <a:r>
              <a:rPr spc="-258" dirty="0"/>
              <a:t>e</a:t>
            </a:r>
            <a:r>
              <a:rPr spc="-188" dirty="0"/>
              <a:t>a</a:t>
            </a:r>
            <a:r>
              <a:rPr spc="169" dirty="0"/>
              <a:t>t</a:t>
            </a:r>
            <a:r>
              <a:rPr spc="-109" dirty="0"/>
              <a:t>m</a:t>
            </a:r>
            <a:r>
              <a:rPr spc="-258" dirty="0"/>
              <a:t>e</a:t>
            </a:r>
            <a:r>
              <a:rPr spc="-99" dirty="0"/>
              <a:t>n</a:t>
            </a:r>
            <a:r>
              <a:rPr spc="169" dirty="0"/>
              <a:t>t</a:t>
            </a:r>
            <a:r>
              <a:rPr spc="109" dirty="0"/>
              <a:t> </a:t>
            </a:r>
            <a:r>
              <a:rPr spc="-69" dirty="0"/>
              <a:t>gr</a:t>
            </a:r>
            <a:r>
              <a:rPr spc="-129" dirty="0"/>
              <a:t>ou</a:t>
            </a:r>
            <a:r>
              <a:rPr spc="-99" dirty="0"/>
              <a:t>p</a:t>
            </a:r>
            <a:r>
              <a:rPr spc="-20" dirty="0"/>
              <a:t>,</a:t>
            </a:r>
            <a:r>
              <a:rPr spc="109" dirty="0"/>
              <a:t> </a:t>
            </a:r>
            <a:r>
              <a:rPr i="1" spc="139" dirty="0">
                <a:latin typeface="Trebuchet MS"/>
                <a:cs typeface="Trebuchet MS"/>
              </a:rPr>
              <a:t>S</a:t>
            </a:r>
            <a:r>
              <a:rPr i="1" spc="69" dirty="0">
                <a:latin typeface="Trebuchet MS"/>
                <a:cs typeface="Trebuchet MS"/>
              </a:rPr>
              <a:t> </a:t>
            </a:r>
            <a:r>
              <a:rPr spc="-149" dirty="0">
                <a:latin typeface="Century Gothic"/>
                <a:cs typeface="Century Gothic"/>
              </a:rPr>
              <a:t>=</a:t>
            </a:r>
            <a:r>
              <a:rPr spc="-79" dirty="0">
                <a:latin typeface="Century Gothic"/>
                <a:cs typeface="Century Gothic"/>
              </a:rPr>
              <a:t> </a:t>
            </a:r>
            <a:r>
              <a:rPr i="1" spc="119" dirty="0">
                <a:latin typeface="Trebuchet MS"/>
                <a:cs typeface="Trebuchet MS"/>
              </a:rPr>
              <a:t>Z</a:t>
            </a:r>
            <a:r>
              <a:rPr i="1" spc="30" dirty="0">
                <a:latin typeface="Trebuchet MS"/>
                <a:cs typeface="Trebuchet MS"/>
              </a:rPr>
              <a:t> </a:t>
            </a:r>
            <a:r>
              <a:rPr spc="-30" dirty="0">
                <a:latin typeface="Century Gothic"/>
                <a:cs typeface="Century Gothic"/>
              </a:rPr>
              <a:t>+</a:t>
            </a:r>
            <a:r>
              <a:rPr spc="-188" dirty="0">
                <a:latin typeface="Century Gothic"/>
                <a:cs typeface="Century Gothic"/>
              </a:rPr>
              <a:t> </a:t>
            </a:r>
            <a:r>
              <a:rPr i="1" spc="178" dirty="0">
                <a:latin typeface="Trebuchet MS"/>
                <a:cs typeface="Trebuchet MS"/>
              </a:rPr>
              <a:t>Y</a:t>
            </a:r>
          </a:p>
          <a:p>
            <a:pPr marL="565919" marR="9909" indent="-481500">
              <a:lnSpc>
                <a:spcPct val="102600"/>
              </a:lnSpc>
              <a:spcBef>
                <a:spcPts val="595"/>
              </a:spcBef>
              <a:buClr>
                <a:srgbClr val="3232B2"/>
              </a:buClr>
              <a:buFont typeface="Arial"/>
              <a:buAutoNum type="arabicParenBoth"/>
              <a:tabLst>
                <a:tab pos="567152" algn="l"/>
              </a:tabLst>
            </a:pPr>
            <a:r>
              <a:rPr spc="-99" dirty="0"/>
              <a:t>U</a:t>
            </a:r>
            <a:r>
              <a:rPr spc="-278" dirty="0"/>
              <a:t>s</a:t>
            </a:r>
            <a:r>
              <a:rPr spc="20" dirty="0"/>
              <a:t>i</a:t>
            </a:r>
            <a:r>
              <a:rPr spc="-99" dirty="0"/>
              <a:t>n</a:t>
            </a:r>
            <a:r>
              <a:rPr spc="-139" dirty="0"/>
              <a:t>g</a:t>
            </a:r>
            <a:r>
              <a:rPr spc="89" dirty="0"/>
              <a:t> </a:t>
            </a:r>
            <a:r>
              <a:rPr spc="109" dirty="0"/>
              <a:t>(</a:t>
            </a:r>
            <a:r>
              <a:rPr spc="-10" dirty="0"/>
              <a:t>1)</a:t>
            </a:r>
            <a:r>
              <a:rPr spc="-20" dirty="0"/>
              <a:t>,</a:t>
            </a:r>
            <a:r>
              <a:rPr spc="99" dirty="0"/>
              <a:t> </a:t>
            </a:r>
            <a:r>
              <a:rPr spc="-178" dirty="0"/>
              <a:t>w</a:t>
            </a:r>
            <a:r>
              <a:rPr spc="-258" dirty="0"/>
              <a:t>e</a:t>
            </a:r>
            <a:r>
              <a:rPr spc="89" dirty="0"/>
              <a:t> </a:t>
            </a:r>
            <a:r>
              <a:rPr spc="-139" dirty="0"/>
              <a:t>c</a:t>
            </a:r>
            <a:r>
              <a:rPr spc="-188" dirty="0"/>
              <a:t>a</a:t>
            </a:r>
            <a:r>
              <a:rPr spc="-99" dirty="0"/>
              <a:t>n</a:t>
            </a:r>
            <a:r>
              <a:rPr spc="89" dirty="0"/>
              <a:t> </a:t>
            </a:r>
            <a:r>
              <a:rPr spc="-278" dirty="0"/>
              <a:t>s</a:t>
            </a:r>
            <a:r>
              <a:rPr spc="-258" dirty="0"/>
              <a:t>e</a:t>
            </a:r>
            <a:r>
              <a:rPr spc="-99" dirty="0"/>
              <a:t>p</a:t>
            </a:r>
            <a:r>
              <a:rPr spc="-248" dirty="0"/>
              <a:t>a</a:t>
            </a:r>
            <a:r>
              <a:rPr dirty="0"/>
              <a:t>r</a:t>
            </a:r>
            <a:r>
              <a:rPr spc="-188" dirty="0"/>
              <a:t>a</a:t>
            </a:r>
            <a:r>
              <a:rPr spc="169" dirty="0"/>
              <a:t>t</a:t>
            </a:r>
            <a:r>
              <a:rPr spc="-258" dirty="0"/>
              <a:t>e</a:t>
            </a:r>
            <a:r>
              <a:rPr spc="89" dirty="0"/>
              <a:t> </a:t>
            </a:r>
            <a:r>
              <a:rPr spc="-99" dirty="0"/>
              <a:t>d</a:t>
            </a:r>
            <a:r>
              <a:rPr spc="20" dirty="0"/>
              <a:t>i</a:t>
            </a:r>
            <a:r>
              <a:rPr spc="-278" dirty="0"/>
              <a:t>s</a:t>
            </a:r>
            <a:r>
              <a:rPr spc="169" dirty="0"/>
              <a:t>t</a:t>
            </a:r>
            <a:r>
              <a:rPr dirty="0"/>
              <a:t>r</a:t>
            </a:r>
            <a:r>
              <a:rPr spc="20" dirty="0"/>
              <a:t>i</a:t>
            </a:r>
            <a:r>
              <a:rPr spc="-99" dirty="0"/>
              <a:t>bu</a:t>
            </a:r>
            <a:r>
              <a:rPr spc="169" dirty="0"/>
              <a:t>t</a:t>
            </a:r>
            <a:r>
              <a:rPr spc="20" dirty="0"/>
              <a:t>i</a:t>
            </a:r>
            <a:r>
              <a:rPr spc="-129" dirty="0"/>
              <a:t>on</a:t>
            </a:r>
            <a:r>
              <a:rPr spc="-278" dirty="0"/>
              <a:t>s</a:t>
            </a:r>
            <a:r>
              <a:rPr spc="89" dirty="0"/>
              <a:t> </a:t>
            </a:r>
            <a:r>
              <a:rPr spc="-50" dirty="0"/>
              <a:t>of</a:t>
            </a:r>
            <a:r>
              <a:rPr spc="89" dirty="0"/>
              <a:t> </a:t>
            </a:r>
            <a:r>
              <a:rPr i="1" spc="119" dirty="0">
                <a:latin typeface="Trebuchet MS"/>
                <a:cs typeface="Trebuchet MS"/>
              </a:rPr>
              <a:t>Z</a:t>
            </a:r>
            <a:r>
              <a:rPr i="1" spc="297" dirty="0">
                <a:latin typeface="Trebuchet MS"/>
                <a:cs typeface="Trebuchet MS"/>
              </a:rPr>
              <a:t> </a:t>
            </a:r>
            <a:r>
              <a:rPr spc="-188" dirty="0"/>
              <a:t>a</a:t>
            </a:r>
            <a:r>
              <a:rPr spc="-99" dirty="0"/>
              <a:t>nd</a:t>
            </a:r>
            <a:r>
              <a:rPr spc="89" dirty="0"/>
              <a:t> </a:t>
            </a:r>
            <a:r>
              <a:rPr i="1" spc="178" dirty="0">
                <a:latin typeface="Trebuchet MS"/>
                <a:cs typeface="Trebuchet MS"/>
              </a:rPr>
              <a:t>Y</a:t>
            </a:r>
            <a:r>
              <a:rPr i="1" dirty="0">
                <a:latin typeface="Trebuchet MS"/>
                <a:cs typeface="Trebuchet MS"/>
              </a:rPr>
              <a:t> </a:t>
            </a:r>
            <a:r>
              <a:rPr i="1" spc="-238" dirty="0">
                <a:latin typeface="Trebuchet MS"/>
                <a:cs typeface="Trebuchet MS"/>
              </a:rPr>
              <a:t> </a:t>
            </a:r>
            <a:r>
              <a:rPr spc="20" dirty="0"/>
              <a:t>i</a:t>
            </a:r>
            <a:r>
              <a:rPr spc="-99" dirty="0"/>
              <a:t>n</a:t>
            </a:r>
            <a:r>
              <a:rPr spc="89" dirty="0"/>
              <a:t> </a:t>
            </a:r>
            <a:r>
              <a:rPr spc="109" dirty="0"/>
              <a:t>(</a:t>
            </a:r>
            <a:r>
              <a:rPr spc="-10" dirty="0"/>
              <a:t>2)</a:t>
            </a:r>
            <a:r>
              <a:rPr spc="-20" dirty="0"/>
              <a:t>,</a:t>
            </a:r>
            <a:r>
              <a:rPr spc="99" dirty="0"/>
              <a:t> </a:t>
            </a:r>
            <a:r>
              <a:rPr spc="20" dirty="0"/>
              <a:t>l</a:t>
            </a:r>
            <a:r>
              <a:rPr spc="-258" dirty="0"/>
              <a:t>e</a:t>
            </a:r>
            <a:r>
              <a:rPr spc="-188" dirty="0"/>
              <a:t>a</a:t>
            </a:r>
            <a:r>
              <a:rPr spc="-99" dirty="0"/>
              <a:t>v</a:t>
            </a:r>
            <a:r>
              <a:rPr spc="20" dirty="0"/>
              <a:t>i</a:t>
            </a:r>
            <a:r>
              <a:rPr spc="-99" dirty="0"/>
              <a:t>n</a:t>
            </a:r>
            <a:r>
              <a:rPr spc="-139" dirty="0"/>
              <a:t>g</a:t>
            </a:r>
            <a:r>
              <a:rPr spc="89" dirty="0"/>
              <a:t> </a:t>
            </a:r>
            <a:r>
              <a:rPr spc="-188" dirty="0"/>
              <a:t>a</a:t>
            </a:r>
            <a:r>
              <a:rPr spc="-99" dirty="0"/>
              <a:t>n</a:t>
            </a:r>
            <a:r>
              <a:rPr spc="-50" dirty="0"/>
              <a:t> </a:t>
            </a:r>
            <a:r>
              <a:rPr spc="-258" dirty="0"/>
              <a:t>e</a:t>
            </a:r>
            <a:r>
              <a:rPr spc="-278" dirty="0"/>
              <a:t>s</a:t>
            </a:r>
            <a:r>
              <a:rPr spc="169" dirty="0"/>
              <a:t>t</a:t>
            </a:r>
            <a:r>
              <a:rPr spc="20" dirty="0"/>
              <a:t>i</a:t>
            </a:r>
            <a:r>
              <a:rPr spc="-109" dirty="0"/>
              <a:t>m</a:t>
            </a:r>
            <a:r>
              <a:rPr spc="-188" dirty="0"/>
              <a:t>a</a:t>
            </a:r>
            <a:r>
              <a:rPr spc="169" dirty="0"/>
              <a:t>t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spc="-50" dirty="0"/>
              <a:t>of</a:t>
            </a:r>
            <a:r>
              <a:rPr spc="109" dirty="0"/>
              <a:t> </a:t>
            </a:r>
            <a:r>
              <a:rPr spc="169" dirty="0"/>
              <a:t>t</a:t>
            </a:r>
            <a:r>
              <a:rPr spc="-99" dirty="0"/>
              <a:t>h</a:t>
            </a:r>
            <a:r>
              <a:rPr spc="-258" dirty="0"/>
              <a:t>e</a:t>
            </a:r>
            <a:r>
              <a:rPr spc="109" dirty="0"/>
              <a:t> </a:t>
            </a:r>
            <a:r>
              <a:rPr spc="-99" dirty="0"/>
              <a:t>d</a:t>
            </a:r>
            <a:r>
              <a:rPr spc="20" dirty="0"/>
              <a:t>i</a:t>
            </a:r>
            <a:r>
              <a:rPr spc="-278" dirty="0"/>
              <a:t>s</a:t>
            </a:r>
            <a:r>
              <a:rPr spc="169" dirty="0"/>
              <a:t>t</a:t>
            </a:r>
            <a:r>
              <a:rPr dirty="0"/>
              <a:t>r</a:t>
            </a:r>
            <a:r>
              <a:rPr spc="20" dirty="0"/>
              <a:t>i</a:t>
            </a:r>
            <a:r>
              <a:rPr spc="-99" dirty="0"/>
              <a:t>bu</a:t>
            </a:r>
            <a:r>
              <a:rPr spc="169" dirty="0"/>
              <a:t>t</a:t>
            </a:r>
            <a:r>
              <a:rPr spc="20" dirty="0"/>
              <a:t>i</a:t>
            </a:r>
            <a:r>
              <a:rPr spc="-129" dirty="0"/>
              <a:t>on</a:t>
            </a:r>
            <a:r>
              <a:rPr spc="109" dirty="0"/>
              <a:t> </a:t>
            </a:r>
            <a:r>
              <a:rPr i="1" spc="178" dirty="0">
                <a:latin typeface="Trebuchet MS"/>
                <a:cs typeface="Trebuchet MS"/>
              </a:rPr>
              <a:t>Y</a:t>
            </a:r>
          </a:p>
        </p:txBody>
      </p:sp>
      <p:sp>
        <p:nvSpPr>
          <p:cNvPr id="5" name="object 5"/>
          <p:cNvSpPr/>
          <p:nvPr/>
        </p:nvSpPr>
        <p:spPr>
          <a:xfrm>
            <a:off x="1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pPr defTabSz="1787076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656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defTabSz="1787076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3139" y="6631387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6"/>
                </a:moveTo>
                <a:lnTo>
                  <a:pt x="1535978" y="109656"/>
                </a:lnTo>
                <a:lnTo>
                  <a:pt x="1535978" y="0"/>
                </a:lnTo>
                <a:lnTo>
                  <a:pt x="0" y="0"/>
                </a:lnTo>
                <a:lnTo>
                  <a:pt x="0" y="1096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pPr defTabSz="1787076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54"/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K</a:t>
            </a:r>
            <a:r>
              <a:rPr spc="-109" dirty="0"/>
              <a:t>uh</a:t>
            </a:r>
            <a:r>
              <a:rPr spc="-119" dirty="0"/>
              <a:t>a </a:t>
            </a:r>
            <a:r>
              <a:rPr spc="79" dirty="0"/>
              <a:t>&amp; </a:t>
            </a:r>
            <a:r>
              <a:rPr spc="40" dirty="0"/>
              <a:t>J</a:t>
            </a:r>
            <a:r>
              <a:rPr spc="-89" dirty="0"/>
              <a:t>. </a:t>
            </a:r>
            <a:r>
              <a:rPr spc="40" dirty="0"/>
              <a:t>J</a:t>
            </a:r>
            <a:r>
              <a:rPr spc="-119" dirty="0"/>
              <a:t>a</a:t>
            </a:r>
            <a:r>
              <a:rPr spc="-69" dirty="0"/>
              <a:t>c</a:t>
            </a:r>
            <a:r>
              <a:rPr spc="-99" dirty="0"/>
              <a:t>k</a:t>
            </a:r>
            <a:r>
              <a:rPr spc="-149" dirty="0"/>
              <a:t>s</a:t>
            </a:r>
            <a:r>
              <a:rPr spc="-99" dirty="0"/>
              <a:t>o</a:t>
            </a:r>
            <a:r>
              <a:rPr spc="-109" dirty="0"/>
              <a:t>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56131" y="6643827"/>
            <a:ext cx="1827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54" defTabSz="1787076"/>
            <a:r>
              <a:rPr sz="1200" spc="8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40" dirty="0">
                <a:solidFill>
                  <a:srgbClr val="8E0000"/>
                </a:solidFill>
                <a:latin typeface="Verdana"/>
                <a:cs typeface="Verdana"/>
              </a:rPr>
              <a:t>l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n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g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8E0000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59" dirty="0">
                <a:solidFill>
                  <a:srgbClr val="8E0000"/>
                </a:solidFill>
                <a:latin typeface="Verdana"/>
                <a:cs typeface="Verdana"/>
              </a:rPr>
              <a:t>e</a:t>
            </a:r>
            <a:r>
              <a:rPr sz="1200" spc="-169" dirty="0">
                <a:solidFill>
                  <a:srgbClr val="8E0000"/>
                </a:solidFill>
                <a:latin typeface="Verdana"/>
                <a:cs typeface="Verdana"/>
              </a:rPr>
              <a:t>m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69" dirty="0">
                <a:solidFill>
                  <a:srgbClr val="8E0000"/>
                </a:solidFill>
                <a:latin typeface="Verdana"/>
                <a:cs typeface="Verdana"/>
              </a:rPr>
              <a:t>c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o</a:t>
            </a:r>
            <a:r>
              <a:rPr sz="1200" spc="-109" dirty="0">
                <a:solidFill>
                  <a:srgbClr val="8E0000"/>
                </a:solidFill>
                <a:latin typeface="Verdana"/>
                <a:cs typeface="Verdana"/>
              </a:rPr>
              <a:t>un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8E0000"/>
                </a:solidFill>
                <a:latin typeface="Verdana"/>
                <a:cs typeface="Verdana"/>
              </a:rPr>
              <a:t> </a:t>
            </a:r>
            <a:r>
              <a:rPr sz="1200" spc="-99" dirty="0">
                <a:solidFill>
                  <a:srgbClr val="8E0000"/>
                </a:solidFill>
                <a:latin typeface="Verdana"/>
                <a:cs typeface="Verdana"/>
              </a:rPr>
              <a:t>d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r>
              <a:rPr sz="1200" spc="-20" dirty="0">
                <a:solidFill>
                  <a:srgbClr val="8E0000"/>
                </a:solidFill>
                <a:latin typeface="Verdana"/>
                <a:cs typeface="Verdana"/>
              </a:rPr>
              <a:t>t</a:t>
            </a:r>
            <a:r>
              <a:rPr sz="1200" spc="-119" dirty="0">
                <a:solidFill>
                  <a:srgbClr val="8E0000"/>
                </a:solidFill>
                <a:latin typeface="Verdana"/>
                <a:cs typeface="Verdana"/>
              </a:rPr>
              <a:t>a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54"/>
            <a:r>
              <a:rPr spc="-129" dirty="0"/>
              <a:t>20</a:t>
            </a:r>
            <a:r>
              <a:rPr spc="-89" dirty="0"/>
              <a:t>.</a:t>
            </a:r>
            <a:r>
              <a:rPr spc="-129" dirty="0"/>
              <a:t>11</a:t>
            </a:r>
            <a:r>
              <a:rPr spc="-89" dirty="0"/>
              <a:t>.</a:t>
            </a:r>
            <a:r>
              <a:rPr spc="-129" dirty="0"/>
              <a:t>2014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369483" y="6643827"/>
            <a:ext cx="4760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664"/>
            <a:r>
              <a:rPr lang="en-GB" spc="79" dirty="0"/>
              <a:t>7</a:t>
            </a:r>
            <a:r>
              <a:rPr spc="79" dirty="0"/>
              <a:t>/</a:t>
            </a:r>
            <a:r>
              <a:rPr spc="-129" dirty="0"/>
              <a:t>15</a:t>
            </a:r>
          </a:p>
        </p:txBody>
      </p:sp>
    </p:spTree>
  </p:cSld>
  <p:clrMapOvr>
    <a:masterClrMapping/>
  </p:clrMapOvr>
</p:sld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RSS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7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8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9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0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1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2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3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14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5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16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7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8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19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20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21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22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23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24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25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26_Urb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2472</Words>
  <Application>Microsoft Office PowerPoint</Application>
  <PresentationFormat>On-screen Show (4:3)</PresentationFormat>
  <Paragraphs>611</Paragraphs>
  <Slides>47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42</vt:i4>
      </vt:variant>
      <vt:variant>
        <vt:lpstr>Slide Titles</vt:lpstr>
      </vt:variant>
      <vt:variant>
        <vt:i4>47</vt:i4>
      </vt:variant>
    </vt:vector>
  </HeadingPairs>
  <TitlesOfParts>
    <vt:vector size="102" baseType="lpstr">
      <vt:lpstr>Arial</vt:lpstr>
      <vt:lpstr>Calibri</vt:lpstr>
      <vt:lpstr>Cambria Math</vt:lpstr>
      <vt:lpstr>Century Gothic</vt:lpstr>
      <vt:lpstr>Frutiger LT Std 47 Light Cn</vt:lpstr>
      <vt:lpstr>Georgia</vt:lpstr>
      <vt:lpstr>Helvetica LT Std</vt:lpstr>
      <vt:lpstr>Lucida Sans Unicode</vt:lpstr>
      <vt:lpstr>Tahoma</vt:lpstr>
      <vt:lpstr>Times New Roman</vt:lpstr>
      <vt:lpstr>Trebuchet MS</vt:lpstr>
      <vt:lpstr>Verdana</vt:lpstr>
      <vt:lpstr>Wingdings 2</vt:lpstr>
      <vt:lpstr>RSS_powerpoint_template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Urban</vt:lpstr>
      <vt:lpstr>1_Urban</vt:lpstr>
      <vt:lpstr>2_Urban</vt:lpstr>
      <vt:lpstr>3_Urban</vt:lpstr>
      <vt:lpstr>4_Urban</vt:lpstr>
      <vt:lpstr>5_Urban</vt:lpstr>
      <vt:lpstr>6_Urban</vt:lpstr>
      <vt:lpstr>7_Urban</vt:lpstr>
      <vt:lpstr>8_Urban</vt:lpstr>
      <vt:lpstr>9_Urban</vt:lpstr>
      <vt:lpstr>10_Urban</vt:lpstr>
      <vt:lpstr>11_Urban</vt:lpstr>
      <vt:lpstr>12_Urban</vt:lpstr>
      <vt:lpstr>13_Urban</vt:lpstr>
      <vt:lpstr>14_Urban</vt:lpstr>
      <vt:lpstr>15_Urban</vt:lpstr>
      <vt:lpstr>16_Urban</vt:lpstr>
      <vt:lpstr>17_Urban</vt:lpstr>
      <vt:lpstr>18_Urban</vt:lpstr>
      <vt:lpstr>19_Urban</vt:lpstr>
      <vt:lpstr>20_Urban</vt:lpstr>
      <vt:lpstr>21_Urban</vt:lpstr>
      <vt:lpstr>22_Urban</vt:lpstr>
      <vt:lpstr>23_Urban</vt:lpstr>
      <vt:lpstr>24_Urban</vt:lpstr>
      <vt:lpstr>25_Urban</vt:lpstr>
      <vt:lpstr>26_Urban</vt:lpstr>
      <vt:lpstr>   A warm welcome to today’s Journal Club  We aim to start promptly at 10am   Your chair is Chris Skinner Professor of Statistics, London School of Economics &amp; Political Science </vt:lpstr>
      <vt:lpstr>PowerPoint Presentation</vt:lpstr>
      <vt:lpstr>PowerPoint Presentation</vt:lpstr>
      <vt:lpstr>Motivation: A substantive research question</vt:lpstr>
      <vt:lpstr>Survey questions on sensitive topics</vt:lpstr>
      <vt:lpstr>Our item count question    </vt:lpstr>
      <vt:lpstr>Modelling item count data: Variables</vt:lpstr>
      <vt:lpstr>Counts in our data</vt:lpstr>
      <vt:lpstr>Modelling item count data: Basic idea</vt:lpstr>
      <vt:lpstr>Modelling item count data: Simple methods</vt:lpstr>
      <vt:lpstr>Modelling item count data: Models</vt:lpstr>
      <vt:lpstr>Modelling item count data: Estimation</vt:lpstr>
      <vt:lpstr>The control items</vt:lpstr>
      <vt:lpstr>Models for the control items</vt:lpstr>
      <vt:lpstr>Sensitivity of estimates to model for Z</vt:lpstr>
      <vt:lpstr>Example: Estimated models for Y  and Z</vt:lpstr>
      <vt:lpstr>Summary of the contributions of the article</vt:lpstr>
      <vt:lpstr>PowerPoint Presentation</vt:lpstr>
      <vt:lpstr>Which method predicts recidivism best?  A comparison of statistical, machine learning and data mining predictive models</vt:lpstr>
      <vt:lpstr>Outline</vt:lpstr>
      <vt:lpstr>Introduction</vt:lpstr>
      <vt:lpstr>Introduction</vt:lpstr>
      <vt:lpstr>PowerPoint Presentation</vt:lpstr>
      <vt:lpstr>Previous comparisons</vt:lpstr>
      <vt:lpstr>Dimensions of predictive performance</vt:lpstr>
      <vt:lpstr>Dimensions of predictive performance</vt:lpstr>
      <vt:lpstr>Dimensions of predictive performance</vt:lpstr>
      <vt:lpstr>Dimensions of predictive performance</vt:lpstr>
      <vt:lpstr>Method - criteria</vt:lpstr>
      <vt:lpstr>Method - models</vt:lpstr>
      <vt:lpstr>Method - models</vt:lpstr>
      <vt:lpstr>Method - models</vt:lpstr>
      <vt:lpstr>Method: finding the best model</vt:lpstr>
      <vt:lpstr>Three data sets</vt:lpstr>
      <vt:lpstr>Variables (features) used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Conclusions</vt:lpstr>
      <vt:lpstr>Conclusions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Shorten, Judith</dc:creator>
  <cp:lastModifiedBy>Buczek, Kamila</cp:lastModifiedBy>
  <cp:revision>26</cp:revision>
  <cp:lastPrinted>2013-08-14T13:14:04Z</cp:lastPrinted>
  <dcterms:created xsi:type="dcterms:W3CDTF">2013-11-06T11:59:20Z</dcterms:created>
  <dcterms:modified xsi:type="dcterms:W3CDTF">2019-09-11T09:03:20Z</dcterms:modified>
</cp:coreProperties>
</file>