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46B"/>
    <a:srgbClr val="33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223853C6-163E-4796-9C33-4664C988BC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8596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F2C63F-7503-46A5-83FF-32EB5BF7C0A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AB154E-4C79-40B4-B871-4163B570782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DD97A7-F01A-4E18-BAF9-EC7DB276603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C0E518-2925-431A-9C5B-7BCD6D84239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9D5E22-D51C-4C50-B2B2-5E62D883DF2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E95AA3-69AC-4392-87B4-8333D48030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69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29F3A21-E1C6-41C3-949B-A497691824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447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AF316E3-ADEC-431C-B8A2-60B8FB1962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2193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788" y="2133600"/>
            <a:ext cx="7770812" cy="14684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>
          <a:xfrm>
            <a:off x="6553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D1AF98BD-4E7B-452D-85E3-B08758BCD2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0883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06/09/16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1D30458-AE3A-46C3-91B8-427572D9C5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4022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06/09/16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5A2494-6126-459E-B27F-2B95FBFEEF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7412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06/09/16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8A9AE0B-6978-437E-B512-61E204599F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7534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06/09/16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4864D1D-F88D-468D-BA8C-C2D328C768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4420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06/09/16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9FC7AD4-5C57-4864-A475-E26531AB2B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6330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06/09/16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8F5E26F-4D55-404A-A014-7A470E0F35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884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06/09/16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9C3F9F5-D6F2-4D50-A5EF-4BC3E602F9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08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D341DE-B92C-434C-A4B7-2414B0F792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76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06/09/16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5016308-B381-4764-898D-9AF47149C0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4227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06/09/16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C1638E-1B96-4763-BD8C-E725E9C1D8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3619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06/09/16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066998-A5BD-41AD-8D42-2C05450425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58793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06/09/16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8B5619C-65D5-4946-9BE0-CF55B8B5E0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227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341067-6B0B-4550-BEDE-B287544DEA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278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AB42038-05DB-4802-AE7C-FD81D738C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43404C-9C3B-446C-A88A-513213D39F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60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4FAEF2B-205D-4D7E-AB2C-F9D6C494AB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648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C23569F-0ADC-4563-A195-367F7CD7B4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825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17AA674-3BAC-4E2C-B4C1-02AE586137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985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79F4AEF-7204-4A96-B0DD-1264BB46E8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478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85788" y="2133600"/>
            <a:ext cx="7770812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formatClick to edit Master title style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j-lt"/>
              </a:defRPr>
            </a:lvl1pPr>
          </a:lstStyle>
          <a:p>
            <a:fld id="{88798E4D-74FD-42BD-ACFC-EC85342D20CF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1620837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22288"/>
            <a:ext cx="2359025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5518150"/>
            <a:ext cx="4932362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546B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546B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546B"/>
          </a:solidFill>
          <a:latin typeface="Frutiger LT Std 47 Light Cn" pitchFamily="32" charset="0"/>
          <a:ea typeface="+mn-ea"/>
        </a:defRPr>
      </a:lvl3pPr>
      <a:lvl4pPr marL="1600200" indent="-228600" algn="l" defTabSz="449263" rtl="0" fontAlgn="base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546B"/>
          </a:solidFill>
          <a:latin typeface="Frutiger LT Std 47 Light Cn" pitchFamily="32" charset="0"/>
          <a:ea typeface="+mn-ea"/>
        </a:defRPr>
      </a:lvl4pPr>
      <a:lvl5pPr marL="2057400" indent="-228600" algn="l" defTabSz="449263" rtl="0" fontAlgn="base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546B"/>
          </a:solidFill>
          <a:latin typeface="Frutiger LT Std 47 Light Cn" pitchFamily="32" charset="0"/>
          <a:ea typeface="+mn-ea"/>
        </a:defRPr>
      </a:lvl5pPr>
      <a:lvl6pPr marL="2514600" indent="-228600" algn="l" defTabSz="449263" rtl="0" fontAlgn="base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546B"/>
          </a:solidFill>
          <a:latin typeface="Frutiger LT Std 47 Light Cn" pitchFamily="32" charset="0"/>
          <a:ea typeface="+mn-ea"/>
        </a:defRPr>
      </a:lvl6pPr>
      <a:lvl7pPr marL="2971800" indent="-228600" algn="l" defTabSz="449263" rtl="0" fontAlgn="base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546B"/>
          </a:solidFill>
          <a:latin typeface="Frutiger LT Std 47 Light Cn" pitchFamily="32" charset="0"/>
          <a:ea typeface="+mn-ea"/>
        </a:defRPr>
      </a:lvl7pPr>
      <a:lvl8pPr marL="3429000" indent="-228600" algn="l" defTabSz="449263" rtl="0" fontAlgn="base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546B"/>
          </a:solidFill>
          <a:latin typeface="Frutiger LT Std 47 Light Cn" pitchFamily="32" charset="0"/>
          <a:ea typeface="+mn-ea"/>
        </a:defRPr>
      </a:lvl8pPr>
      <a:lvl9pPr marL="3886200" indent="-228600" algn="l" defTabSz="449263" rtl="0" fontAlgn="base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546B"/>
          </a:solidFill>
          <a:latin typeface="Frutiger LT Std 47 Light Cn" pitchFamily="32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0"/>
            <a:r>
              <a:rPr lang="en-GB" altLang="en-US"/>
              <a:t>Ninth Outline LevelClick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altLang="en-US"/>
              <a:t>06/09/16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j-lt"/>
              </a:defRPr>
            </a:lvl1pPr>
          </a:lstStyle>
          <a:p>
            <a:fld id="{3AD7CE90-B804-4E58-885B-C8A12305A256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5805488"/>
            <a:ext cx="3800475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46" b="21143"/>
          <a:stretch>
            <a:fillRect/>
          </a:stretch>
        </p:blipFill>
        <p:spPr bwMode="auto">
          <a:xfrm>
            <a:off x="323850" y="5862638"/>
            <a:ext cx="1552575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26146" b="2114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66725" y="1268413"/>
            <a:ext cx="8208963" cy="1587"/>
          </a:xfrm>
          <a:prstGeom prst="line">
            <a:avLst/>
          </a:prstGeom>
          <a:noFill/>
          <a:ln w="15840" cap="flat">
            <a:solidFill>
              <a:srgbClr val="C6A00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546B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546B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546B"/>
          </a:solidFill>
          <a:latin typeface="Frutiger LT Std 47 Light Cn" pitchFamily="32" charset="0"/>
          <a:ea typeface="+mn-ea"/>
        </a:defRPr>
      </a:lvl3pPr>
      <a:lvl4pPr marL="1600200" indent="-228600" algn="l" defTabSz="449263" rtl="0" fontAlgn="base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546B"/>
          </a:solidFill>
          <a:latin typeface="Frutiger LT Std 47 Light Cn" pitchFamily="32" charset="0"/>
          <a:ea typeface="+mn-ea"/>
        </a:defRPr>
      </a:lvl4pPr>
      <a:lvl5pPr marL="2057400" indent="-228600" algn="l" defTabSz="449263" rtl="0" fontAlgn="base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546B"/>
          </a:solidFill>
          <a:latin typeface="Frutiger LT Std 47 Light Cn" pitchFamily="32" charset="0"/>
          <a:ea typeface="+mn-ea"/>
        </a:defRPr>
      </a:lvl5pPr>
      <a:lvl6pPr marL="2514600" indent="-228600" algn="l" defTabSz="449263" rtl="0" fontAlgn="base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546B"/>
          </a:solidFill>
          <a:latin typeface="Frutiger LT Std 47 Light Cn" pitchFamily="32" charset="0"/>
          <a:ea typeface="+mn-ea"/>
        </a:defRPr>
      </a:lvl6pPr>
      <a:lvl7pPr marL="2971800" indent="-228600" algn="l" defTabSz="449263" rtl="0" fontAlgn="base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546B"/>
          </a:solidFill>
          <a:latin typeface="Frutiger LT Std 47 Light Cn" pitchFamily="32" charset="0"/>
          <a:ea typeface="+mn-ea"/>
        </a:defRPr>
      </a:lvl7pPr>
      <a:lvl8pPr marL="3429000" indent="-228600" algn="l" defTabSz="449263" rtl="0" fontAlgn="base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546B"/>
          </a:solidFill>
          <a:latin typeface="Frutiger LT Std 47 Light Cn" pitchFamily="32" charset="0"/>
          <a:ea typeface="+mn-ea"/>
        </a:defRPr>
      </a:lvl8pPr>
      <a:lvl9pPr marL="3886200" indent="-228600" algn="l" defTabSz="449263" rtl="0" fontAlgn="base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546B"/>
          </a:solidFill>
          <a:latin typeface="Frutiger LT Std 47 Light Cn" pitchFamily="32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130425"/>
            <a:ext cx="8496300" cy="147002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32598" y="2446832"/>
            <a:ext cx="8064500" cy="130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GB" altLang="en-US" sz="2800" b="1" dirty="0">
                <a:solidFill>
                  <a:srgbClr val="00546B"/>
                </a:solidFill>
              </a:rPr>
              <a:t>Professional Statisticians’ Forum meeting</a:t>
            </a:r>
          </a:p>
          <a:p>
            <a:endParaRPr lang="en-GB" altLang="en-US" sz="2800" b="1" dirty="0">
              <a:solidFill>
                <a:srgbClr val="00546B"/>
              </a:solidFill>
            </a:endParaRPr>
          </a:p>
          <a:p>
            <a:r>
              <a:rPr lang="en-GB" altLang="en-US" sz="2800" b="1" dirty="0">
                <a:solidFill>
                  <a:srgbClr val="00546B"/>
                </a:solidFill>
              </a:rPr>
              <a:t>CStat applications – The How? and Why? questions answered</a:t>
            </a:r>
          </a:p>
          <a:p>
            <a:endParaRPr lang="en-GB" altLang="en-US" sz="2800" b="1" dirty="0">
              <a:solidFill>
                <a:srgbClr val="00546B"/>
              </a:solidFill>
            </a:endParaRPr>
          </a:p>
          <a:p>
            <a:r>
              <a:rPr lang="en-GB" altLang="en-US" sz="2800" b="1" dirty="0">
                <a:solidFill>
                  <a:srgbClr val="00546B"/>
                </a:solidFill>
              </a:rPr>
              <a:t>31 October 2016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482850" y="6237288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</a:pPr>
            <a:fld id="{8E68CBE6-A390-428C-9F42-1195B4962E1B}" type="slidenum">
              <a:rPr lang="en-GB" altLang="en-US" sz="1000"/>
              <a:pPr hangingPunct="1">
                <a:lnSpc>
                  <a:spcPct val="100000"/>
                </a:lnSpc>
              </a:pPr>
              <a:t>2</a:t>
            </a:fld>
            <a:endParaRPr lang="en-GB" altLang="en-US" sz="100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647700"/>
            <a:ext cx="82296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GB" altLang="en-US" sz="2800" b="1" dirty="0">
                <a:solidFill>
                  <a:srgbClr val="00546B"/>
                </a:solidFill>
              </a:rPr>
              <a:t>Applying for professional membership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1" y="1600200"/>
            <a:ext cx="717550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GB" altLang="en-US" sz="2000" b="1" dirty="0">
                <a:solidFill>
                  <a:srgbClr val="00546B"/>
                </a:solidFill>
              </a:rPr>
              <a:t>Why?</a:t>
            </a:r>
          </a:p>
          <a:p>
            <a:endParaRPr lang="en-GB" altLang="en-US" sz="2000" dirty="0">
              <a:solidFill>
                <a:srgbClr val="00546B"/>
              </a:solidFill>
            </a:endParaRPr>
          </a:p>
          <a:p>
            <a:r>
              <a:rPr lang="en-GB" altLang="en-US" sz="2000" dirty="0">
                <a:solidFill>
                  <a:srgbClr val="00546B"/>
                </a:solidFill>
              </a:rPr>
              <a:t>Statistics is a job for skilled professionals. </a:t>
            </a:r>
          </a:p>
          <a:p>
            <a:endParaRPr lang="en-GB" altLang="en-US" sz="2000" dirty="0">
              <a:solidFill>
                <a:srgbClr val="00546B"/>
              </a:solidFill>
            </a:endParaRPr>
          </a:p>
          <a:p>
            <a:r>
              <a:rPr lang="en-GB" altLang="en-US" sz="2000" dirty="0">
                <a:solidFill>
                  <a:srgbClr val="00546B"/>
                </a:solidFill>
              </a:rPr>
              <a:t>Accredited statisticians have been recognised by their peers as combining education, experience, competence, and commitment to ethics at a level that labels them as professionals.</a:t>
            </a:r>
          </a:p>
          <a:p>
            <a:endParaRPr lang="en-GB" altLang="en-US" sz="2000" dirty="0">
              <a:solidFill>
                <a:srgbClr val="00546B"/>
              </a:solidFill>
            </a:endParaRPr>
          </a:p>
          <a:p>
            <a:r>
              <a:rPr lang="en-GB" altLang="en-US" sz="2000" dirty="0">
                <a:solidFill>
                  <a:srgbClr val="00546B"/>
                </a:solidFill>
              </a:rPr>
              <a:t>Provides a measure of assurance to employers, contractors and collaborators of statisticians </a:t>
            </a:r>
          </a:p>
          <a:p>
            <a:endParaRPr lang="en-GB" altLang="en-US" sz="2000" dirty="0">
              <a:solidFill>
                <a:srgbClr val="00546B"/>
              </a:solidFill>
            </a:endParaRPr>
          </a:p>
          <a:p>
            <a:r>
              <a:rPr lang="en-GB" altLang="en-US" sz="2000" dirty="0">
                <a:solidFill>
                  <a:srgbClr val="00546B"/>
                </a:solidFill>
              </a:rPr>
              <a:t>Mark of accomplishment to society.</a:t>
            </a:r>
          </a:p>
          <a:p>
            <a:endParaRPr lang="en-GB" altLang="en-US" sz="2000" dirty="0">
              <a:solidFill>
                <a:srgbClr val="00546B"/>
              </a:solidFill>
            </a:endParaRPr>
          </a:p>
          <a:p>
            <a:r>
              <a:rPr lang="en-GB" altLang="en-US" sz="2000" dirty="0">
                <a:solidFill>
                  <a:srgbClr val="00546B"/>
                </a:solidFill>
              </a:rPr>
              <a:t>Valuable addition to CV in competitive job market!</a:t>
            </a:r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482850" y="6237288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</a:pPr>
            <a:fld id="{CF0EB8F6-5C7F-44B7-8A59-10A501A6211F}" type="slidenum">
              <a:rPr lang="en-GB" altLang="en-US" sz="1000"/>
              <a:pPr hangingPunct="1">
                <a:lnSpc>
                  <a:spcPct val="100000"/>
                </a:lnSpc>
              </a:pPr>
              <a:t>3</a:t>
            </a:fld>
            <a:endParaRPr lang="en-GB" altLang="en-US" sz="10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199" y="647700"/>
            <a:ext cx="8229601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GB" altLang="en-US" sz="2800" b="1" dirty="0">
                <a:solidFill>
                  <a:srgbClr val="00546B"/>
                </a:solidFill>
              </a:rPr>
              <a:t>Applying for professional membership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76263" y="1600200"/>
            <a:ext cx="7056437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GB" altLang="en-US" sz="2400" b="1" dirty="0">
                <a:solidFill>
                  <a:srgbClr val="00546B"/>
                </a:solidFill>
              </a:rPr>
              <a:t>What is required?</a:t>
            </a:r>
          </a:p>
          <a:p>
            <a:endParaRPr lang="en-GB" altLang="en-US" sz="2400" dirty="0">
              <a:solidFill>
                <a:srgbClr val="00546B"/>
              </a:solidFill>
            </a:endParaRPr>
          </a:p>
          <a:p>
            <a:r>
              <a:rPr lang="en-GB" altLang="en-US" sz="2400" dirty="0">
                <a:solidFill>
                  <a:srgbClr val="00546B"/>
                </a:solidFill>
              </a:rPr>
              <a:t>For CStat – suitable degree plus 5 years of professional experience in using/applying statistics with evidence of continuing professional development. Competence route to be introduced in 2017. Can apply for CSci status at same time.</a:t>
            </a:r>
          </a:p>
          <a:p>
            <a:endParaRPr lang="en-GB" altLang="en-US" sz="2400" dirty="0">
              <a:solidFill>
                <a:srgbClr val="00546B"/>
              </a:solidFill>
            </a:endParaRPr>
          </a:p>
          <a:p>
            <a:r>
              <a:rPr lang="en-GB" altLang="en-US" sz="2400" dirty="0">
                <a:solidFill>
                  <a:srgbClr val="00546B"/>
                </a:solidFill>
              </a:rPr>
              <a:t>For GradStat – based on qualifications only – same academic requirements as for CStat. First step on path to full Chartered status for those who don't yet have enough experience.</a:t>
            </a:r>
          </a:p>
          <a:p>
            <a:endParaRPr lang="en-GB" altLang="en-US" b="1" dirty="0">
              <a:solidFill>
                <a:srgbClr val="00546B"/>
              </a:solidFill>
            </a:endParaRPr>
          </a:p>
          <a:p>
            <a:endParaRPr lang="en-GB" altLang="en-US" b="1" dirty="0">
              <a:solidFill>
                <a:srgbClr val="00546B"/>
              </a:solidFill>
            </a:endParaRPr>
          </a:p>
          <a:p>
            <a:endParaRPr lang="en-GB" altLang="en-US" dirty="0">
              <a:solidFill>
                <a:srgbClr val="00546B"/>
              </a:solidFill>
            </a:endParaRPr>
          </a:p>
          <a:p>
            <a:endParaRPr lang="en-GB" altLang="en-US" dirty="0">
              <a:solidFill>
                <a:srgbClr val="00546B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 dirty="0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482850" y="6237288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</a:pPr>
            <a:fld id="{F7CC793F-7012-4C83-AC6B-6F584E5F83C3}" type="slidenum">
              <a:rPr lang="en-GB" altLang="en-US" sz="1000"/>
              <a:pPr hangingPunct="1">
                <a:lnSpc>
                  <a:spcPct val="100000"/>
                </a:lnSpc>
              </a:pPr>
              <a:t>4</a:t>
            </a:fld>
            <a:endParaRPr lang="en-GB" altLang="en-US" sz="10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30799" y="658610"/>
            <a:ext cx="8039103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GB" altLang="en-US" sz="2800" b="1" dirty="0">
                <a:solidFill>
                  <a:srgbClr val="00546B"/>
                </a:solidFill>
              </a:rPr>
              <a:t>Applying for professional membership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1" y="1600200"/>
            <a:ext cx="80391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GB" altLang="en-US" sz="2000" b="1" dirty="0">
                <a:solidFill>
                  <a:srgbClr val="00546B"/>
                </a:solidFill>
              </a:rPr>
              <a:t>How to apply</a:t>
            </a:r>
          </a:p>
          <a:p>
            <a:endParaRPr lang="en-GB" altLang="en-US" sz="2000" dirty="0">
              <a:solidFill>
                <a:srgbClr val="00546B"/>
              </a:solidFill>
            </a:endParaRPr>
          </a:p>
          <a:p>
            <a:r>
              <a:rPr lang="en-GB" altLang="en-US" sz="2000" dirty="0">
                <a:solidFill>
                  <a:srgbClr val="00546B"/>
                </a:solidFill>
              </a:rPr>
              <a:t>Web based application portal – www.rssprofmembership.org.uk</a:t>
            </a:r>
          </a:p>
          <a:p>
            <a:endParaRPr lang="en-GB" altLang="en-US" sz="2000" b="1" dirty="0">
              <a:solidFill>
                <a:srgbClr val="00546B"/>
              </a:solidFill>
            </a:endParaRPr>
          </a:p>
          <a:p>
            <a:r>
              <a:rPr lang="en-GB" altLang="en-US" sz="2000" b="1" dirty="0">
                <a:solidFill>
                  <a:srgbClr val="00546B"/>
                </a:solidFill>
              </a:rPr>
              <a:t>CStat applicants will need:</a:t>
            </a:r>
          </a:p>
          <a:p>
            <a:endParaRPr lang="en-GB" altLang="en-US" sz="2000" b="1" dirty="0">
              <a:solidFill>
                <a:srgbClr val="00546B"/>
              </a:solidFill>
            </a:endParaRPr>
          </a:p>
          <a:p>
            <a:r>
              <a:rPr lang="en-GB" altLang="en-US" sz="2000" dirty="0">
                <a:solidFill>
                  <a:srgbClr val="00546B"/>
                </a:solidFill>
              </a:rPr>
              <a:t>Electronic versions of degree certificates and transcripts</a:t>
            </a:r>
          </a:p>
          <a:p>
            <a:r>
              <a:rPr lang="en-GB" altLang="en-US" sz="2000" dirty="0">
                <a:solidFill>
                  <a:srgbClr val="00546B"/>
                </a:solidFill>
              </a:rPr>
              <a:t>Details of professional experience including dates (i.e. copy of CV)</a:t>
            </a:r>
          </a:p>
          <a:p>
            <a:r>
              <a:rPr lang="en-GB" altLang="en-US" sz="2000" dirty="0">
                <a:solidFill>
                  <a:srgbClr val="00546B"/>
                </a:solidFill>
              </a:rPr>
              <a:t>Summary of CPD activities from last 2 years (template available)</a:t>
            </a:r>
          </a:p>
          <a:p>
            <a:r>
              <a:rPr lang="en-GB" altLang="en-US" sz="2000" dirty="0">
                <a:solidFill>
                  <a:srgbClr val="00546B"/>
                </a:solidFill>
              </a:rPr>
              <a:t>Contact details for at least 2 referees</a:t>
            </a:r>
          </a:p>
          <a:p>
            <a:endParaRPr lang="en-GB" altLang="en-US" sz="2000" dirty="0">
              <a:solidFill>
                <a:srgbClr val="00546B"/>
              </a:solidFill>
            </a:endParaRPr>
          </a:p>
          <a:p>
            <a:r>
              <a:rPr lang="en-GB" altLang="en-US" sz="2000" b="1" dirty="0">
                <a:solidFill>
                  <a:srgbClr val="00546B"/>
                </a:solidFill>
              </a:rPr>
              <a:t>GradStat applicants will need:</a:t>
            </a:r>
          </a:p>
          <a:p>
            <a:endParaRPr lang="en-GB" altLang="en-US" sz="2000" dirty="0">
              <a:solidFill>
                <a:srgbClr val="00546B"/>
              </a:solidFill>
            </a:endParaRPr>
          </a:p>
          <a:p>
            <a:r>
              <a:rPr lang="en-GB" altLang="en-US" sz="2000" dirty="0">
                <a:solidFill>
                  <a:srgbClr val="00546B"/>
                </a:solidFill>
              </a:rPr>
              <a:t>Electronic versions of degree certificates and transcripts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482850" y="6237288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</a:pPr>
            <a:fld id="{62FAB372-0A68-492C-845A-B1CFD412B786}" type="slidenum">
              <a:rPr lang="en-GB" altLang="en-US" sz="1000"/>
              <a:pPr hangingPunct="1">
                <a:lnSpc>
                  <a:spcPct val="100000"/>
                </a:lnSpc>
              </a:pPr>
              <a:t>5</a:t>
            </a:fld>
            <a:endParaRPr lang="en-GB" altLang="en-US" sz="10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647700"/>
            <a:ext cx="82296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GB" altLang="en-US" sz="2800" b="1" dirty="0">
                <a:solidFill>
                  <a:srgbClr val="00546B"/>
                </a:solidFill>
              </a:rPr>
              <a:t>Applying for professional membership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064787" cy="39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GB" altLang="en-US" sz="2800" dirty="0">
                <a:solidFill>
                  <a:srgbClr val="00546B"/>
                </a:solidFill>
              </a:rPr>
              <a:t>Most common reason for a CStat application to be unsuccessful at first attempt?</a:t>
            </a:r>
          </a:p>
          <a:p>
            <a:endParaRPr lang="en-GB" altLang="en-US" sz="2800" b="1" dirty="0">
              <a:solidFill>
                <a:srgbClr val="00546B"/>
              </a:solidFill>
            </a:endParaRPr>
          </a:p>
          <a:p>
            <a:endParaRPr lang="en-GB" altLang="en-US" sz="2800" b="1" dirty="0">
              <a:solidFill>
                <a:srgbClr val="00546B"/>
              </a:solidFill>
            </a:endParaRPr>
          </a:p>
          <a:p>
            <a:r>
              <a:rPr lang="en-GB" altLang="en-US" sz="2800" b="1" dirty="0">
                <a:solidFill>
                  <a:srgbClr val="00546B"/>
                </a:solidFill>
              </a:rPr>
              <a:t>CPD SUMMARY!</a:t>
            </a:r>
          </a:p>
          <a:p>
            <a:endParaRPr lang="en-GB" altLang="en-US" sz="2400" b="1" dirty="0">
              <a:solidFill>
                <a:srgbClr val="333366"/>
              </a:solidFill>
            </a:endParaRPr>
          </a:p>
          <a:p>
            <a:endParaRPr lang="en-GB" altLang="en-US" sz="2400" b="1" dirty="0">
              <a:solidFill>
                <a:srgbClr val="333366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8013" cy="651346"/>
          </a:xfrm>
        </p:spPr>
        <p:txBody>
          <a:bodyPr/>
          <a:lstStyle/>
          <a:p>
            <a:r>
              <a:rPr lang="en-GB" altLang="en-US" sz="2800" b="1" dirty="0">
                <a:solidFill>
                  <a:srgbClr val="00546B"/>
                </a:solidFill>
                <a:latin typeface="+mn-lt"/>
              </a:rPr>
              <a:t>Applying for professional membership</a:t>
            </a:r>
            <a:br>
              <a:rPr lang="en-GB" altLang="en-US" b="1" dirty="0">
                <a:solidFill>
                  <a:srgbClr val="333366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8013" cy="4524375"/>
          </a:xfrm>
        </p:spPr>
        <p:txBody>
          <a:bodyPr/>
          <a:lstStyle/>
          <a:p>
            <a:r>
              <a:rPr lang="en-GB" sz="2800" b="1" dirty="0"/>
              <a:t>Top tips for your CPD summary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Keep records of your CPD activities – Word template or online recording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Describe what you did and how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Learning hours not actual hours – 60 hours/year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Activities in at least 3 categories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Reflection on benefits gained from each activity – don’t just describe the activity</a:t>
            </a:r>
          </a:p>
          <a:p>
            <a:pPr marL="0" indent="0"/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837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8013" cy="651346"/>
          </a:xfrm>
        </p:spPr>
        <p:txBody>
          <a:bodyPr/>
          <a:lstStyle/>
          <a:p>
            <a:r>
              <a:rPr lang="en-GB" altLang="en-US" sz="2800" b="1" dirty="0">
                <a:solidFill>
                  <a:srgbClr val="00546B"/>
                </a:solidFill>
                <a:latin typeface="+mn-lt"/>
              </a:rPr>
              <a:t>Applying for professional membership</a:t>
            </a:r>
            <a:br>
              <a:rPr lang="en-GB" altLang="en-US" b="1" dirty="0">
                <a:solidFill>
                  <a:srgbClr val="333366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8013" cy="4812407"/>
          </a:xfrm>
        </p:spPr>
        <p:txBody>
          <a:bodyPr/>
          <a:lstStyle/>
          <a:p>
            <a:pPr marL="0" indent="0"/>
            <a:r>
              <a:rPr lang="en-GB" sz="2800" dirty="0"/>
              <a:t>Example of logging CPD</a:t>
            </a:r>
          </a:p>
          <a:p>
            <a:pPr marL="0" indent="0"/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568750"/>
              </p:ext>
            </p:extLst>
          </p:nvPr>
        </p:nvGraphicFramePr>
        <p:xfrm>
          <a:off x="467544" y="1844824"/>
          <a:ext cx="8435280" cy="43891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39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3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45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546B"/>
                          </a:solidFill>
                          <a:effectLst/>
                          <a:latin typeface="Arial"/>
                          <a:ea typeface="Times New Roman"/>
                        </a:rPr>
                        <a:t>Category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546B"/>
                          </a:solidFill>
                          <a:effectLst/>
                          <a:latin typeface="Arial"/>
                          <a:ea typeface="Times New Roman"/>
                        </a:rPr>
                        <a:t>Professional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51" marR="61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546B"/>
                          </a:solidFill>
                          <a:effectLst/>
                          <a:latin typeface="Arial"/>
                          <a:ea typeface="Times New Roman"/>
                        </a:rPr>
                        <a:t>Description of activity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546B"/>
                          </a:solidFill>
                          <a:effectLst/>
                          <a:latin typeface="Arial"/>
                          <a:ea typeface="Times New Roman"/>
                        </a:rPr>
                        <a:t>Attended PSF meeting on applying for CStat status</a:t>
                      </a: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51" marR="61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546B"/>
                          </a:solidFill>
                          <a:effectLst/>
                          <a:latin typeface="Arial"/>
                          <a:ea typeface="Times New Roman"/>
                        </a:rPr>
                        <a:t>Start</a:t>
                      </a:r>
                      <a:endParaRPr lang="en-GB" sz="1600" b="1" dirty="0">
                        <a:solidFill>
                          <a:srgbClr val="00546B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546B"/>
                          </a:solidFill>
                          <a:effectLst/>
                          <a:latin typeface="Arial"/>
                          <a:ea typeface="Times New Roman"/>
                        </a:rPr>
                        <a:t>Date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546B"/>
                          </a:solidFill>
                          <a:effectLst/>
                          <a:latin typeface="Arial"/>
                          <a:ea typeface="Times New Roman"/>
                        </a:rPr>
                        <a:t>31/10/16</a:t>
                      </a: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51" marR="61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546B"/>
                          </a:solidFill>
                          <a:effectLst/>
                          <a:latin typeface="Arial"/>
                          <a:ea typeface="Times New Roman"/>
                        </a:rPr>
                        <a:t>End</a:t>
                      </a:r>
                      <a:endParaRPr lang="en-GB" sz="1600" b="1" dirty="0">
                        <a:solidFill>
                          <a:srgbClr val="00546B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546B"/>
                          </a:solidFill>
                          <a:effectLst/>
                          <a:latin typeface="Arial"/>
                          <a:ea typeface="Times New Roman"/>
                        </a:rPr>
                        <a:t>Date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546B"/>
                          </a:solidFill>
                          <a:effectLst/>
                          <a:latin typeface="Arial"/>
                          <a:ea typeface="Times New Roman"/>
                        </a:rPr>
                        <a:t>31/10/16</a:t>
                      </a: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51" marR="61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546B"/>
                          </a:solidFill>
                          <a:effectLst/>
                          <a:latin typeface="Arial"/>
                          <a:ea typeface="Times New Roman"/>
                        </a:rPr>
                        <a:t>Learning</a:t>
                      </a:r>
                      <a:endParaRPr lang="en-GB" sz="1600" b="1" dirty="0">
                        <a:solidFill>
                          <a:srgbClr val="00546B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546B"/>
                          </a:solidFill>
                          <a:effectLst/>
                          <a:latin typeface="Arial"/>
                          <a:ea typeface="Times New Roman"/>
                        </a:rPr>
                        <a:t>Hours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546B"/>
                          </a:solidFill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51" marR="61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546B"/>
                          </a:solidFill>
                          <a:effectLst/>
                          <a:latin typeface="Arial"/>
                          <a:ea typeface="Times New Roman"/>
                        </a:rPr>
                        <a:t>Outcome/Benefit to practice (i.e. skills/ knowledge gained) or to delivery to employer/client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546B"/>
                          </a:solidFill>
                          <a:effectLst/>
                          <a:latin typeface="Arial"/>
                          <a:ea typeface="Times New Roman"/>
                        </a:rPr>
                        <a:t>Found</a:t>
                      </a:r>
                      <a:r>
                        <a:rPr lang="en-GB" sz="1600" baseline="0" dirty="0">
                          <a:solidFill>
                            <a:srgbClr val="00546B"/>
                          </a:solidFill>
                          <a:effectLst/>
                          <a:latin typeface="Arial"/>
                          <a:ea typeface="Times New Roman"/>
                        </a:rPr>
                        <a:t> out about benefits of becoming a CStat and details of application process, including CPD requirements. Networking with other statisticians with similar interest in professional pathway.</a:t>
                      </a: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546B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251" marR="61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4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8013" cy="651346"/>
          </a:xfrm>
        </p:spPr>
        <p:txBody>
          <a:bodyPr/>
          <a:lstStyle/>
          <a:p>
            <a:r>
              <a:rPr lang="en-GB" altLang="en-US" sz="2800" b="1" dirty="0">
                <a:solidFill>
                  <a:srgbClr val="00546B"/>
                </a:solidFill>
                <a:latin typeface="+mn-lt"/>
              </a:rPr>
              <a:t>Applying for professional membership</a:t>
            </a:r>
            <a:br>
              <a:rPr lang="en-GB" altLang="en-US" b="1" dirty="0">
                <a:solidFill>
                  <a:srgbClr val="333366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8013" cy="4524375"/>
          </a:xfrm>
        </p:spPr>
        <p:txBody>
          <a:bodyPr/>
          <a:lstStyle/>
          <a:p>
            <a:pPr marL="0" indent="0"/>
            <a:r>
              <a:rPr lang="en-GB" sz="2800" b="1" dirty="0"/>
              <a:t>What help does the RSS offer </a:t>
            </a:r>
            <a:r>
              <a:rPr lang="en-GB" sz="2800" b="1"/>
              <a:t>to applicants?</a:t>
            </a:r>
            <a:endParaRPr lang="en-GB" sz="2800" b="1" dirty="0"/>
          </a:p>
          <a:p>
            <a:pPr marL="0" indent="0"/>
            <a:r>
              <a:rPr lang="en-GB" sz="2800" dirty="0"/>
              <a:t>For GradStats – mentoring scheme, mid-term assessment, online CPD recording system</a:t>
            </a:r>
          </a:p>
          <a:p>
            <a:pPr marL="0" indent="0"/>
            <a:r>
              <a:rPr lang="en-GB" sz="2800" dirty="0"/>
              <a:t>CPD section of RSS website – examples of other people’s CPD profiles, templates, CPD policy </a:t>
            </a:r>
          </a:p>
          <a:p>
            <a:pPr marL="0" indent="0"/>
            <a:r>
              <a:rPr lang="en-GB" sz="2800" dirty="0"/>
              <a:t>RSS office can provide support with completing the application form and putting together a CPD summary</a:t>
            </a:r>
          </a:p>
          <a:p>
            <a:pPr marL="0" indent="0"/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065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8013" cy="651346"/>
          </a:xfrm>
        </p:spPr>
        <p:txBody>
          <a:bodyPr/>
          <a:lstStyle/>
          <a:p>
            <a:r>
              <a:rPr lang="en-GB" altLang="en-US" sz="2800" b="1" dirty="0">
                <a:solidFill>
                  <a:srgbClr val="00546B"/>
                </a:solidFill>
                <a:latin typeface="+mn-lt"/>
              </a:rPr>
              <a:t>Applying for professional membership</a:t>
            </a:r>
            <a:br>
              <a:rPr lang="en-GB" altLang="en-US" b="1" dirty="0">
                <a:solidFill>
                  <a:srgbClr val="333366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8013" cy="4524375"/>
          </a:xfrm>
        </p:spPr>
        <p:txBody>
          <a:bodyPr/>
          <a:lstStyle/>
          <a:p>
            <a:pPr marL="0" indent="0"/>
            <a:endParaRPr lang="en-GB" sz="2800" b="1" dirty="0"/>
          </a:p>
          <a:p>
            <a:pPr marL="0" indent="0"/>
            <a:endParaRPr lang="en-GB" sz="2800" b="1" dirty="0"/>
          </a:p>
          <a:p>
            <a:pPr marL="0" indent="0"/>
            <a:endParaRPr lang="en-GB" sz="2800" b="1" dirty="0"/>
          </a:p>
          <a:p>
            <a:pPr marL="0" indent="0" algn="ctr"/>
            <a:r>
              <a:rPr lang="en-GB" sz="2800" b="1" dirty="0"/>
              <a:t>Any questions?</a:t>
            </a:r>
            <a:endParaRPr lang="en-GB" sz="2800" dirty="0"/>
          </a:p>
          <a:p>
            <a:pPr marL="0" indent="0"/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738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On-screen Show (4:3)</PresentationFormat>
  <Paragraphs>118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Frutiger LT Std 47 Light Cn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Applying for professional membership </vt:lpstr>
      <vt:lpstr>Applying for professional membership </vt:lpstr>
      <vt:lpstr>Applying for professional membership </vt:lpstr>
      <vt:lpstr>Applying for professional membership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Barker</dc:creator>
  <cp:lastModifiedBy>Buczek, Kamila</cp:lastModifiedBy>
  <cp:revision>15</cp:revision>
  <cp:lastPrinted>1601-01-01T00:00:00Z</cp:lastPrinted>
  <dcterms:created xsi:type="dcterms:W3CDTF">2016-09-06T19:25:26Z</dcterms:created>
  <dcterms:modified xsi:type="dcterms:W3CDTF">2019-09-12T10:56:04Z</dcterms:modified>
</cp:coreProperties>
</file>